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2" r:id="rId2"/>
  </p:sldMasterIdLst>
  <p:handoutMasterIdLst>
    <p:handoutMasterId r:id="rId24"/>
  </p:handoutMasterIdLst>
  <p:sldIdLst>
    <p:sldId id="260" r:id="rId3"/>
    <p:sldId id="270" r:id="rId4"/>
    <p:sldId id="284" r:id="rId5"/>
    <p:sldId id="273" r:id="rId6"/>
    <p:sldId id="287" r:id="rId7"/>
    <p:sldId id="283" r:id="rId8"/>
    <p:sldId id="274" r:id="rId9"/>
    <p:sldId id="271" r:id="rId10"/>
    <p:sldId id="275" r:id="rId11"/>
    <p:sldId id="276" r:id="rId12"/>
    <p:sldId id="277" r:id="rId13"/>
    <p:sldId id="278" r:id="rId14"/>
    <p:sldId id="279" r:id="rId15"/>
    <p:sldId id="290" r:id="rId16"/>
    <p:sldId id="280" r:id="rId17"/>
    <p:sldId id="281" r:id="rId18"/>
    <p:sldId id="285" r:id="rId19"/>
    <p:sldId id="288" r:id="rId20"/>
    <p:sldId id="286" r:id="rId21"/>
    <p:sldId id="268" r:id="rId22"/>
    <p:sldId id="28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DEDF97-B6F8-4CC3-BF43-833686CF8F0F}" v="24" dt="2020-06-26T10:34:53.5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9"/>
    <p:restoredTop sz="94599"/>
  </p:normalViewPr>
  <p:slideViewPr>
    <p:cSldViewPr snapToGrid="0" snapToObjects="1"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9151EF-4684-0441-A9CA-73CFF0BBFC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FBD295-BC98-3544-A785-1011AA83FA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5E70C-A1E3-D444-8615-384D62A48E7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CDD49E-DCB3-BB43-8E8A-E2BBA0BE37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E41216-3D68-6D43-A684-F2C16601C0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EF7C6-AA16-0E4B-A7A4-A01D2A389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35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54655" y="2921509"/>
            <a:ext cx="7772400" cy="646010"/>
          </a:xfrm>
        </p:spPr>
        <p:txBody>
          <a:bodyPr>
            <a:noAutofit/>
          </a:bodyPr>
          <a:lstStyle>
            <a:lvl1pPr algn="ctr">
              <a:defRPr sz="13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976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5300" y="398318"/>
            <a:ext cx="8153400" cy="664910"/>
          </a:xfrm>
        </p:spPr>
        <p:txBody>
          <a:bodyPr anchor="t">
            <a:noAutofit/>
          </a:bodyPr>
          <a:lstStyle>
            <a:lvl1pPr algn="l">
              <a:defRPr sz="5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95300" y="1416738"/>
            <a:ext cx="8153400" cy="4029201"/>
          </a:xfrm>
        </p:spPr>
        <p:txBody>
          <a:bodyPr/>
          <a:lstStyle>
            <a:lvl1pPr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5006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625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EBF2500-04E5-A847-B208-2BC81A69CD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4" y="0"/>
            <a:ext cx="9142571" cy="6858000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57200" y="124175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4922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332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77D1FE-970C-8348-8FF5-1589AD066E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29" y="0"/>
            <a:ext cx="9142571" cy="6858000"/>
          </a:xfrm>
          <a:prstGeom prst="rect">
            <a:avLst/>
          </a:prstGeom>
        </p:spPr>
      </p:pic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00556" y="41637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914" y="1588569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256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justicecourtofprotection.or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parencyproject.org.uk/remote-justice-a-family-perspective/" TargetMode="External"/><Relationship Id="rId2" Type="http://schemas.openxmlformats.org/officeDocument/2006/relationships/hyperlink" Target="https://www.bailii.org/ew/cases/EWCOP/2020/16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J.t.lindsey@essex.ac.uk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justicecourtofprotection.org/" TargetMode="External"/><Relationship Id="rId7" Type="http://schemas.openxmlformats.org/officeDocument/2006/relationships/hyperlink" Target="https://ukaji.org/2020/04/08/virtual-hearings-participation-and-openness-in-the-court-of-protection/" TargetMode="External"/><Relationship Id="rId2" Type="http://schemas.openxmlformats.org/officeDocument/2006/relationships/hyperlink" Target="http://www.transparencyproject.org.uk/how-to-observe-remote-hearings-in-the-court-of-protectio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ourtserve.net/courtlists/current/county/indexv2county.php" TargetMode="External"/><Relationship Id="rId5" Type="http://schemas.openxmlformats.org/officeDocument/2006/relationships/hyperlink" Target="http://www.justice.gov.uk/courts/court-lists/list-family" TargetMode="External"/><Relationship Id="rId4" Type="http://schemas.openxmlformats.org/officeDocument/2006/relationships/hyperlink" Target="https://www.justice.gov.uk/courts/court-lists/list-co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8011" y="2023110"/>
            <a:ext cx="7772400" cy="1081810"/>
          </a:xfrm>
        </p:spPr>
        <p:txBody>
          <a:bodyPr/>
          <a:lstStyle/>
          <a:p>
            <a:r>
              <a:rPr lang="en-GB" sz="3600" dirty="0"/>
              <a:t>Open Justice in the Court of Protection 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98011" y="3814314"/>
            <a:ext cx="7772400" cy="649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6000" kern="12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Dr Jaime Lindsey, University of Essex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Professor Celia Kitzinger,</a:t>
            </a:r>
            <a:r>
              <a:rPr lang="en-GB" sz="2800" dirty="0">
                <a:solidFill>
                  <a:schemeClr val="bg1"/>
                </a:solidFill>
              </a:rPr>
              <a:t> Cardiff University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651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Overview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495299" y="1088678"/>
            <a:ext cx="815340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project? (JL)</a:t>
            </a:r>
          </a:p>
          <a:p>
            <a:pPr marL="36000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Court of Protection (JL)</a:t>
            </a:r>
          </a:p>
          <a:p>
            <a:pPr marL="36000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 to Mental Capacity Law (JL)</a:t>
            </a:r>
          </a:p>
          <a:p>
            <a:pPr marL="36000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Observing hearings in the CoP – our experience (JL and CK)</a:t>
            </a:r>
          </a:p>
          <a:p>
            <a:pPr marL="36000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Rules for observing (CK)</a:t>
            </a:r>
          </a:p>
          <a:p>
            <a:pPr marL="36000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Transparency Order (CK)</a:t>
            </a:r>
          </a:p>
          <a:p>
            <a:pPr marL="36000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to do next (CK)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062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>
                <a:solidFill>
                  <a:schemeClr val="bg1"/>
                </a:solidFill>
              </a:rPr>
              <a:t>Introductions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485775" y="864539"/>
            <a:ext cx="815340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50" lvl="1">
              <a:lnSpc>
                <a:spcPct val="20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Jaime Lindsey, Lecturer in Law</a:t>
            </a:r>
          </a:p>
          <a:p>
            <a:pPr marL="41715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 on Law Clinic modules and LW108</a:t>
            </a:r>
          </a:p>
          <a:p>
            <a:pPr marL="41715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on mental capacity and the Court of Protection</a:t>
            </a:r>
          </a:p>
          <a:p>
            <a:pPr marL="0" lvl="2">
              <a:lnSpc>
                <a:spcPct val="20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Celia Kitzinger, Cardiff University (@</a:t>
            </a:r>
            <a:r>
              <a:rPr lang="en-US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kitzingercelia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lvl="2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Psychology Professor, scholar-activist </a:t>
            </a:r>
          </a:p>
          <a:p>
            <a:pPr marL="342900" lvl="2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experience of COP + support for c. 50 families in COP</a:t>
            </a:r>
          </a:p>
          <a:p>
            <a:pPr marL="342900" lvl="2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Launched Open Justice in the Court of Protection project, see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https://openjusticecourtofprotection.org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@</a:t>
            </a:r>
            <a:r>
              <a:rPr lang="en-US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OpenJusticeCoP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2">
              <a:lnSpc>
                <a:spcPct val="20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51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B5DFCDA-694D-4637-8E9B-038575194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64056" cy="6858000"/>
          </a:xfrm>
          <a:custGeom>
            <a:avLst/>
            <a:gdLst>
              <a:gd name="connsiteX0" fmla="*/ 9952075 w 9952075"/>
              <a:gd name="connsiteY0" fmla="*/ 6858000 h 6858000"/>
              <a:gd name="connsiteX1" fmla="*/ 108694 w 9952075"/>
              <a:gd name="connsiteY1" fmla="*/ 6858000 h 6858000"/>
              <a:gd name="connsiteX2" fmla="*/ 79127 w 9952075"/>
              <a:gd name="connsiteY2" fmla="*/ 6681235 h 6858000"/>
              <a:gd name="connsiteX3" fmla="*/ 0 w 9952075"/>
              <a:gd name="connsiteY3" fmla="*/ 5565888 h 6858000"/>
              <a:gd name="connsiteX4" fmla="*/ 2190696 w 9952075"/>
              <a:gd name="connsiteY4" fmla="*/ 145339 h 6858000"/>
              <a:gd name="connsiteX5" fmla="*/ 2339431 w 9952075"/>
              <a:gd name="connsiteY5" fmla="*/ 0 h 6858000"/>
              <a:gd name="connsiteX6" fmla="*/ 9952075 w 9952075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52075" h="6858000">
                <a:moveTo>
                  <a:pt x="9952075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9952075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DB276E-BFF1-43F5-AB90-7ABA4B9A9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239012" cy="6858000"/>
          </a:xfrm>
          <a:custGeom>
            <a:avLst/>
            <a:gdLst>
              <a:gd name="connsiteX0" fmla="*/ 9652017 w 9652017"/>
              <a:gd name="connsiteY0" fmla="*/ 6858000 h 6858000"/>
              <a:gd name="connsiteX1" fmla="*/ 112827 w 9652017"/>
              <a:gd name="connsiteY1" fmla="*/ 6858000 h 6858000"/>
              <a:gd name="connsiteX2" fmla="*/ 76084 w 9652017"/>
              <a:gd name="connsiteY2" fmla="*/ 6638337 h 6858000"/>
              <a:gd name="connsiteX3" fmla="*/ 0 w 9652017"/>
              <a:gd name="connsiteY3" fmla="*/ 5565888 h 6858000"/>
              <a:gd name="connsiteX4" fmla="*/ 2157501 w 9652017"/>
              <a:gd name="connsiteY4" fmla="*/ 301488 h 6858000"/>
              <a:gd name="connsiteX5" fmla="*/ 2472310 w 9652017"/>
              <a:gd name="connsiteY5" fmla="*/ 0 h 6858000"/>
              <a:gd name="connsiteX6" fmla="*/ 9652017 w 9652017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52017" h="6858000">
                <a:moveTo>
                  <a:pt x="9652017" y="6858000"/>
                </a:moveTo>
                <a:lnTo>
                  <a:pt x="112827" y="6858000"/>
                </a:lnTo>
                <a:lnTo>
                  <a:pt x="76084" y="6638337"/>
                </a:lnTo>
                <a:cubicBezTo>
                  <a:pt x="25944" y="6288079"/>
                  <a:pt x="0" y="5930014"/>
                  <a:pt x="0" y="5565888"/>
                </a:cubicBezTo>
                <a:cubicBezTo>
                  <a:pt x="0" y="3514654"/>
                  <a:pt x="823309" y="1655711"/>
                  <a:pt x="2157501" y="301488"/>
                </a:cubicBezTo>
                <a:lnTo>
                  <a:pt x="2472310" y="0"/>
                </a:lnTo>
                <a:lnTo>
                  <a:pt x="9652017" y="0"/>
                </a:ln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628650" y="365126"/>
            <a:ext cx="5818270" cy="12882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defTabSz="914400" fontAlgn="auto">
              <a:lnSpc>
                <a:spcPct val="90000"/>
              </a:lnSpc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is the project?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628648" y="1956390"/>
            <a:ext cx="5491718" cy="424368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600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An opportunity to:</a:t>
            </a:r>
          </a:p>
          <a:p>
            <a:pPr marL="3600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8172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Learn more about open justice</a:t>
            </a:r>
          </a:p>
          <a:p>
            <a:pPr marL="8172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8172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Learn more about a controversial and interesting area of law which will affect many of us</a:t>
            </a:r>
          </a:p>
          <a:p>
            <a:pPr marL="5314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8172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Learn about court etiquette</a:t>
            </a:r>
          </a:p>
          <a:p>
            <a:pPr marL="5314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8172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See first-hand a court case (can put on CV!)</a:t>
            </a:r>
          </a:p>
          <a:p>
            <a:pPr marL="5314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81661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Write a blog post (also good for a CV)</a:t>
            </a:r>
            <a:endParaRPr lang="en-US" sz="1600" b="1" dirty="0">
              <a:cs typeface="Calibri"/>
            </a:endParaRPr>
          </a:p>
          <a:p>
            <a:pPr marL="8172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8172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Currently running in July only – but will reflect after summer on future plans</a:t>
            </a:r>
          </a:p>
          <a:p>
            <a:pPr marL="8172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5314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23774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Open Justice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 dirty="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504822" y="1669999"/>
            <a:ext cx="815340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lvl="1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Justice is essentially about ensuring that justice is not just done but is seen to be done</a:t>
            </a:r>
          </a:p>
          <a:p>
            <a:pPr marL="531450" lvl="2"/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7200" lvl="2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safeguard against corruption</a:t>
            </a:r>
          </a:p>
          <a:p>
            <a:pPr marL="817200" lvl="2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ensure fairness</a:t>
            </a:r>
          </a:p>
          <a:p>
            <a:pPr marL="817200" lvl="2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 treatment before the law</a:t>
            </a:r>
          </a:p>
          <a:p>
            <a:pPr marL="531450" lvl="2"/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“Open justice reflects the wider values of public space, democracy and accountability” (Lindsey, 2020)</a:t>
            </a:r>
          </a:p>
        </p:txBody>
      </p:sp>
    </p:spTree>
    <p:extLst>
      <p:ext uri="{BB962C8B-B14F-4D97-AF65-F5344CB8AC3E}">
        <p14:creationId xmlns:p14="http://schemas.microsoft.com/office/powerpoint/2010/main" val="3643310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B5DFCDA-694D-4637-8E9B-038575194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64056" cy="6858000"/>
          </a:xfrm>
          <a:custGeom>
            <a:avLst/>
            <a:gdLst>
              <a:gd name="connsiteX0" fmla="*/ 9952075 w 9952075"/>
              <a:gd name="connsiteY0" fmla="*/ 6858000 h 6858000"/>
              <a:gd name="connsiteX1" fmla="*/ 108694 w 9952075"/>
              <a:gd name="connsiteY1" fmla="*/ 6858000 h 6858000"/>
              <a:gd name="connsiteX2" fmla="*/ 79127 w 9952075"/>
              <a:gd name="connsiteY2" fmla="*/ 6681235 h 6858000"/>
              <a:gd name="connsiteX3" fmla="*/ 0 w 9952075"/>
              <a:gd name="connsiteY3" fmla="*/ 5565888 h 6858000"/>
              <a:gd name="connsiteX4" fmla="*/ 2190696 w 9952075"/>
              <a:gd name="connsiteY4" fmla="*/ 145339 h 6858000"/>
              <a:gd name="connsiteX5" fmla="*/ 2339431 w 9952075"/>
              <a:gd name="connsiteY5" fmla="*/ 0 h 6858000"/>
              <a:gd name="connsiteX6" fmla="*/ 9952075 w 9952075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52075" h="6858000">
                <a:moveTo>
                  <a:pt x="9952075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9952075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DB276E-BFF1-43F5-AB90-7ABA4B9A9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239012" cy="6858000"/>
          </a:xfrm>
          <a:custGeom>
            <a:avLst/>
            <a:gdLst>
              <a:gd name="connsiteX0" fmla="*/ 9652017 w 9652017"/>
              <a:gd name="connsiteY0" fmla="*/ 6858000 h 6858000"/>
              <a:gd name="connsiteX1" fmla="*/ 112827 w 9652017"/>
              <a:gd name="connsiteY1" fmla="*/ 6858000 h 6858000"/>
              <a:gd name="connsiteX2" fmla="*/ 76084 w 9652017"/>
              <a:gd name="connsiteY2" fmla="*/ 6638337 h 6858000"/>
              <a:gd name="connsiteX3" fmla="*/ 0 w 9652017"/>
              <a:gd name="connsiteY3" fmla="*/ 5565888 h 6858000"/>
              <a:gd name="connsiteX4" fmla="*/ 2157501 w 9652017"/>
              <a:gd name="connsiteY4" fmla="*/ 301488 h 6858000"/>
              <a:gd name="connsiteX5" fmla="*/ 2472310 w 9652017"/>
              <a:gd name="connsiteY5" fmla="*/ 0 h 6858000"/>
              <a:gd name="connsiteX6" fmla="*/ 9652017 w 9652017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52017" h="6858000">
                <a:moveTo>
                  <a:pt x="9652017" y="6858000"/>
                </a:moveTo>
                <a:lnTo>
                  <a:pt x="112827" y="6858000"/>
                </a:lnTo>
                <a:lnTo>
                  <a:pt x="76084" y="6638337"/>
                </a:lnTo>
                <a:cubicBezTo>
                  <a:pt x="25944" y="6288079"/>
                  <a:pt x="0" y="5930014"/>
                  <a:pt x="0" y="5565888"/>
                </a:cubicBezTo>
                <a:cubicBezTo>
                  <a:pt x="0" y="3514654"/>
                  <a:pt x="823309" y="1655711"/>
                  <a:pt x="2157501" y="301488"/>
                </a:cubicBezTo>
                <a:lnTo>
                  <a:pt x="2472310" y="0"/>
                </a:lnTo>
                <a:lnTo>
                  <a:pt x="9652017" y="0"/>
                </a:ln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628650" y="365126"/>
            <a:ext cx="5818270" cy="12882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defTabSz="914400" fontAlgn="auto">
              <a:lnSpc>
                <a:spcPct val="90000"/>
              </a:lnSpc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is the project?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628648" y="1956390"/>
            <a:ext cx="5491718" cy="43663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5314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 dirty="0"/>
          </a:p>
          <a:p>
            <a:pPr marL="5314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/>
              <a:t>What you need to do:</a:t>
            </a:r>
          </a:p>
          <a:p>
            <a:pPr marL="5314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 dirty="0"/>
          </a:p>
          <a:p>
            <a:pPr marL="8172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/>
              <a:t>Attend this training</a:t>
            </a:r>
          </a:p>
          <a:p>
            <a:pPr marL="5314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 dirty="0"/>
          </a:p>
          <a:p>
            <a:pPr marL="8172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/>
              <a:t>Be pro-active – we will not select cases for you (but see “Featured Hearings” on </a:t>
            </a:r>
            <a:r>
              <a:rPr lang="en-US" sz="1500" b="1" dirty="0" err="1"/>
              <a:t>OpenJusticeCOP</a:t>
            </a:r>
            <a:r>
              <a:rPr lang="en-US" sz="1500" b="1" dirty="0"/>
              <a:t> website)</a:t>
            </a:r>
          </a:p>
          <a:p>
            <a:pPr marL="588600" lvl="2">
              <a:lnSpc>
                <a:spcPct val="90000"/>
              </a:lnSpc>
              <a:spcAft>
                <a:spcPts val="600"/>
              </a:spcAft>
            </a:pPr>
            <a:endParaRPr lang="en-US" sz="1500" b="1" dirty="0"/>
          </a:p>
          <a:p>
            <a:pPr marL="8172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/>
              <a:t>Look for a court listing for a case you want to observe (guidance to follow)</a:t>
            </a:r>
          </a:p>
          <a:p>
            <a:pPr marL="5314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 dirty="0"/>
          </a:p>
          <a:p>
            <a:pPr marL="81661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/>
              <a:t>Email to request access to observe</a:t>
            </a:r>
            <a:endParaRPr lang="en-US" sz="1500" b="1" dirty="0">
              <a:cs typeface="Calibri"/>
            </a:endParaRPr>
          </a:p>
          <a:p>
            <a:pPr marL="5314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 dirty="0"/>
          </a:p>
          <a:p>
            <a:pPr marL="8172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/>
              <a:t>Observe on the day</a:t>
            </a:r>
          </a:p>
          <a:p>
            <a:pPr marL="5314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 dirty="0"/>
          </a:p>
          <a:p>
            <a:pPr marL="8172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/>
              <a:t>Reflect afterwards and write short blog</a:t>
            </a:r>
          </a:p>
          <a:p>
            <a:pPr marL="5314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 dirty="0"/>
          </a:p>
          <a:p>
            <a:pPr marL="53086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/>
              <a:t>If more than one of you observe the same case, you may wish to write a joint blog</a:t>
            </a:r>
            <a:endParaRPr lang="en-US" sz="1500" dirty="0">
              <a:cs typeface="Calibri" panose="020F0502020204030204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48270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What is the Court of Protection?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 dirty="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485776" y="1305772"/>
            <a:ext cx="815340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5941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The court that deals with issues under the Mental Capacity Act 2005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8284F5-9659-CD46-9763-AF0997208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84167">
            <a:off x="576251" y="2881217"/>
            <a:ext cx="4064585" cy="13000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925754-64AF-0C4C-A7A1-A10B8C2EE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6922">
            <a:off x="5862592" y="3891940"/>
            <a:ext cx="3110599" cy="16979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C01049-B976-0E40-867B-2932EB3A7F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088" y="3963759"/>
            <a:ext cx="2837501" cy="18842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004A35-0170-6442-A61E-5AB5E8572A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59118">
            <a:off x="536584" y="1747571"/>
            <a:ext cx="2690264" cy="9450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DDE082-EB99-4F45-838A-DC9220FC12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8033" y="1771775"/>
            <a:ext cx="3107138" cy="211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8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Mental Capacity Act 2005 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 dirty="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495299" y="1234440"/>
            <a:ext cx="78295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 Capacity Act 2005 (MCA)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 law framework to determine whether a person lacks the mental capacity to make their own decisions</a:t>
            </a:r>
          </a:p>
          <a:p>
            <a:pPr lvl="1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 specific not general findings of incapacity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MCA allows decisions to be made on behalf of an adult who is unable to make a decision because of an “</a:t>
            </a:r>
            <a:r>
              <a:rPr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impairment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of, or </a:t>
            </a:r>
            <a:r>
              <a:rPr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disturbance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functioning of, the </a:t>
            </a:r>
            <a:r>
              <a:rPr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 or brain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their </a:t>
            </a:r>
            <a:r>
              <a:rPr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 interests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861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Mental Capacity Act 2005 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 dirty="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495299" y="1234440"/>
            <a:ext cx="78295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 Capacity Act 2005 (MCA)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2 MCA 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 for impairment/disturbance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ja-JP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3 MCA </a:t>
            </a:r>
            <a:r>
              <a:rPr lang="en-US" altLang="ja-JP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functional requirement </a:t>
            </a:r>
            <a:r>
              <a:rPr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person must be unable to understand, retain, OR use or weigh information relevant to the decision OR be unable to communicate their decision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ja-JP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person lacks capacity then certain decisions can be made on their behalf in their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 interests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08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Mental Capacity Act 2005 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495299" y="1234440"/>
            <a:ext cx="78295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cases: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Welfare 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 contact between partners, friends, family members, marriage, sexual relationships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Health/medical treatment 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 can a person refuse to have a caesarean section or can a person’s life support machine be turned off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Property 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 can a person make decisions about how they own a property or whether to sell 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affairs 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 whether they can handle their money, make a gift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Deprivation of liberty 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 whether a person is able to leave their care home – if not then need authorisation to deprive them of their liberty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wide range of cases BUT many that you observe will be procedural not substantive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451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Mental Capacity Act 2005 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 dirty="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657225" y="1234440"/>
            <a:ext cx="782955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an interim hearing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talk about expert reports, evidence, time limits, setting dates for future hearings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Potentially less interesting in terms of subject matter but more reflective of real life practice </a:t>
            </a:r>
          </a:p>
          <a:p>
            <a:pPr lvl="1"/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Substantive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the main issues are discussed i.e. the trial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Usually more interesting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may hear expert evidence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argument from counsel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some (rare) cases, evidence from 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questions at this point?</a:t>
            </a:r>
          </a:p>
        </p:txBody>
      </p:sp>
    </p:spTree>
    <p:extLst>
      <p:ext uri="{BB962C8B-B14F-4D97-AF65-F5344CB8AC3E}">
        <p14:creationId xmlns:p14="http://schemas.microsoft.com/office/powerpoint/2010/main" val="2578477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Observing hearings – Dr Lindsey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 dirty="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657225" y="1234440"/>
            <a:ext cx="782955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experience</a:t>
            </a:r>
          </a:p>
          <a:p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Observed face to face hearings in 2016</a:t>
            </a:r>
          </a:p>
          <a:p>
            <a:pPr lvl="1"/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Observed virtual hearings more recently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of my </a:t>
            </a:r>
            <a:r>
              <a:rPr lang="en-U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favourite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things to do!</a:t>
            </a:r>
          </a:p>
          <a:p>
            <a:pPr lvl="1"/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Gives you much better understanding of the legal 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to understand formalities and etiquette</a:t>
            </a:r>
          </a:p>
          <a:p>
            <a:pPr lvl="1"/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formal process, even virtually, take it seriously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402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Observing hearings – Professor Kitzinger 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 dirty="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657225" y="1694855"/>
            <a:ext cx="782955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Observed c 25 in-person COP hearings prior to 1 May 2020 – all concerning life-sustaining treatments for patients in vegetative or minimally conscious states. (Often included meeting patient + family, observing independent assessments, attending/chairing Best Interests meetings + once acting as litigation friend) – with Jenny Kitzinger (see Coma + Disorders of Consciousness Research Centre  https://</a:t>
            </a:r>
            <a:r>
              <a:rPr lang="en-US" dirty="0" err="1">
                <a:solidFill>
                  <a:schemeClr val="bg1"/>
                </a:solidFill>
              </a:rPr>
              <a:t>cdoc.org.uk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 First remote hearing of COP – 17 March 2020 </a:t>
            </a:r>
            <a:r>
              <a:rPr lang="en-US" dirty="0">
                <a:solidFill>
                  <a:schemeClr val="bg1"/>
                </a:solidFill>
                <a:hlinkClick r:id="rId2"/>
              </a:rPr>
              <a:t>Re AF</a:t>
            </a:r>
            <a:r>
              <a:rPr lang="en-US" dirty="0">
                <a:solidFill>
                  <a:schemeClr val="bg1"/>
                </a:solidFill>
              </a:rPr>
              <a:t>  before Mostyn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Horrendous experience – wrote a blog about it for Transparency Project </a:t>
            </a:r>
            <a:r>
              <a:rPr lang="en-US" dirty="0">
                <a:solidFill>
                  <a:schemeClr val="bg1"/>
                </a:solidFill>
                <a:hlinkClick r:id="rId3"/>
              </a:rPr>
              <a:t>here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Since 1 May I’ve observed a further 40+ remote hearings </a:t>
            </a:r>
          </a:p>
        </p:txBody>
      </p:sp>
    </p:spTree>
    <p:extLst>
      <p:ext uri="{BB962C8B-B14F-4D97-AF65-F5344CB8AC3E}">
        <p14:creationId xmlns:p14="http://schemas.microsoft.com/office/powerpoint/2010/main" val="31199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E29AE9-4EFF-6B41-9884-77C439552285}"/>
              </a:ext>
            </a:extLst>
          </p:cNvPr>
          <p:cNvSpPr txBox="1"/>
          <p:nvPr/>
        </p:nvSpPr>
        <p:spPr>
          <a:xfrm>
            <a:off x="401935" y="683287"/>
            <a:ext cx="793819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Set up Open Justice Court of Protection Project jointly with Gill </a:t>
            </a:r>
            <a:r>
              <a:rPr lang="en-US" dirty="0" err="1">
                <a:solidFill>
                  <a:schemeClr val="bg1"/>
                </a:solidFill>
              </a:rPr>
              <a:t>Loomes</a:t>
            </a:r>
            <a:r>
              <a:rPr lang="en-US" dirty="0">
                <a:solidFill>
                  <a:schemeClr val="bg1"/>
                </a:solidFill>
              </a:rPr>
              <a:t>-Quinn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Disabled scholar-activist with expertise in Mental Capacity Act and disability rights</a:t>
            </a:r>
          </a:p>
          <a:p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dirty="0" err="1">
                <a:solidFill>
                  <a:schemeClr val="bg1"/>
                </a:solidFill>
              </a:rPr>
              <a:t>GillLoomesQuinn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Observed 14 face-to-face Court of Protection hearings in 2017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FADDC3-6D84-F24C-8ABE-FEAC6E425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987" y="2403040"/>
            <a:ext cx="4350937" cy="330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082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Rules for observing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 dirty="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495299" y="1020098"/>
            <a:ext cx="806181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You have the right to attend public hearings, but from the moment you ask to observe a hearing you are using the court’s time.  Do so respectfully and do not squander the court’s already stretched resources.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If you are granted admission to a hearing and later find you cannot attend, INFORM THE COURT.  They may wait for you. Avoid this situation as far as possible.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Prepare for the hearing by ensuring you have a quiet place where you won’t be interrupted. For video-hearings, dress appropriately and find a neutral background. No eating, smoking, alcohol!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When ‘in court’ you should behave with decorum.  Act as if your mike is on, even if muted. Act as if your camera is on at all times.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Do not leave a hearing early – and if you must, send an email explaining and apologizing.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Obey the rules specific to remote hearings – no unauthorized person should  be able to see your screen/hear the court.  You must not make a recording.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79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Transparency Order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 dirty="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657225" y="1694855"/>
            <a:ext cx="7829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C7B8B4-E6B6-7F4C-AC45-C05259FF6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1020098"/>
            <a:ext cx="8100866" cy="455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94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What to do next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 dirty="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657225" y="1694855"/>
            <a:ext cx="78295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Find a hearing that you want to observe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to find Court of Protection listings: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Avenue House cause list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Division of the High Court cause list (look for “sitting as a judge in the Court of Protection”)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Court serve website (more challenging to find CoP cases)</a:t>
            </a:r>
          </a:p>
          <a:p>
            <a:pPr lvl="1"/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also check the Open Justice in the Court of Protection website/twitter feed for listings for selected listings </a:t>
            </a:r>
          </a:p>
        </p:txBody>
      </p:sp>
    </p:spTree>
    <p:extLst>
      <p:ext uri="{BB962C8B-B14F-4D97-AF65-F5344CB8AC3E}">
        <p14:creationId xmlns:p14="http://schemas.microsoft.com/office/powerpoint/2010/main" val="4252566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What to do next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 dirty="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657225" y="1694855"/>
            <a:ext cx="7829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Contact the relevant court and ask to observe the hearing</a:t>
            </a:r>
          </a:p>
          <a:p>
            <a:pPr lvl="1"/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Suggested text for contacting the courts by email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in guidance document circulated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103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What to do next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657225" y="1694855"/>
            <a:ext cx="78295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Write up a short blog post about your experience</a:t>
            </a:r>
          </a:p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about your experiences – no set 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reflective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 at previous posts on the website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authentic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name or identify in any way any of the participants (check with us if unsure)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Approx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500-1000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 blog to: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kitzingerc@cardiff.ac.uk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questions?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800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300" y="579863"/>
            <a:ext cx="8162925" cy="452934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Have a look on the court listings and Open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Justic</a:t>
            </a:r>
            <a:r>
              <a:rPr lang="en-GB" sz="2400" dirty="0">
                <a:solidFill>
                  <a:schemeClr val="bg1"/>
                </a:solidFill>
              </a:rPr>
              <a:t>e website over next 4 weeks to identify a case </a:t>
            </a:r>
          </a:p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Locate a hearing and make email contact with the relevant court</a:t>
            </a:r>
          </a:p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schemeClr val="bg1"/>
                </a:solidFill>
              </a:rPr>
              <a:t>After you’ve observed: w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rite a blog post and send to Celia and Jaime </a:t>
            </a: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chemeClr val="bg1"/>
                </a:solidFill>
              </a:rPr>
              <a:t>C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ontact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Jaime in the first instance if any questions or issues you would like to discuss  </a:t>
            </a:r>
            <a:r>
              <a:rPr lang="en-GB" sz="2400" dirty="0">
                <a:solidFill>
                  <a:schemeClr val="bg1"/>
                </a:solidFill>
              </a:rPr>
              <a:t>j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2"/>
              </a:rPr>
              <a:t>.t.lindsey@essex.ac.uk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 dirty="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5925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55188"/>
            <a:ext cx="8162925" cy="664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Useful links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299" y="1828800"/>
            <a:ext cx="8162925" cy="379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" charset="2"/>
              <a:buNone/>
              <a:defRPr sz="36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8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4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charset="2"/>
              <a:buNone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571500" algn="l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60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C5F64-64D3-A14F-92DF-B6CA2911E60E}"/>
              </a:ext>
            </a:extLst>
          </p:cNvPr>
          <p:cNvSpPr txBox="1"/>
          <p:nvPr/>
        </p:nvSpPr>
        <p:spPr>
          <a:xfrm>
            <a:off x="579166" y="1234440"/>
            <a:ext cx="782955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Celia’s blog on how to observe hearings: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http://www.transparencyproject.org.uk/how-to-observe-remote-hearings-in-the-court-of-protection/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Justice in the Court of Protection website: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https://openjusticecourtofprotection.org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 List for First Avenue House: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https://www.justice.gov.uk/courts/court-lists/list-cop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 List for Family Division: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http://www.justice.gov.uk/courts/court-lists/list-family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CourtServe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https://www.courtserve.net/courtlists/current/county/indexv2county.php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Jaime’s blog on the Court of Protection: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https://ukaji.org/2020/04/08/virtual-hearings-participation-and-openness-in-the-court-of-protection/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991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000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1499</Words>
  <Application>Microsoft Office PowerPoint</Application>
  <PresentationFormat>On-screen Show (4:3)</PresentationFormat>
  <Paragraphs>188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Office Theme</vt:lpstr>
      <vt:lpstr>1_Office Theme</vt:lpstr>
      <vt:lpstr>Open Justice in the Court of Protection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Justice in the Court of Protection</dc:title>
  <dc:creator>Lindsey, Jaime T</dc:creator>
  <cp:lastModifiedBy>Gillian Loomes</cp:lastModifiedBy>
  <cp:revision>45</cp:revision>
  <dcterms:created xsi:type="dcterms:W3CDTF">2020-06-22T15:42:58Z</dcterms:created>
  <dcterms:modified xsi:type="dcterms:W3CDTF">2021-01-20T15:59:19Z</dcterms:modified>
</cp:coreProperties>
</file>