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57" r:id="rId4"/>
    <p:sldId id="258" r:id="rId5"/>
    <p:sldId id="260" r:id="rId6"/>
    <p:sldId id="259" r:id="rId7"/>
    <p:sldId id="264" r:id="rId8"/>
    <p:sldId id="265" r:id="rId9"/>
    <p:sldId id="261" r:id="rId10"/>
    <p:sldId id="270" r:id="rId11"/>
    <p:sldId id="271" r:id="rId12"/>
    <p:sldId id="272" r:id="rId13"/>
    <p:sldId id="269" r:id="rId14"/>
    <p:sldId id="266" r:id="rId15"/>
    <p:sldId id="268"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4"/>
    <p:restoredTop sz="94643"/>
  </p:normalViewPr>
  <p:slideViewPr>
    <p:cSldViewPr snapToGrid="0" snapToObjects="1">
      <p:cViewPr varScale="1">
        <p:scale>
          <a:sx n="67" d="100"/>
          <a:sy n="67" d="100"/>
        </p:scale>
        <p:origin x="620" y="4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1/20/2021</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hyperlink" Target="mailto:kitzingerc@Cardiff.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bailii.org/ew/cases/EWCA/Civ/2012/420.html" TargetMode="External"/><Relationship Id="rId2" Type="http://schemas.openxmlformats.org/officeDocument/2006/relationships/hyperlink" Target="https://www.bailii.org/cgi-bin/redirect.cgi?path=/uk/cases/UKHL/1913/2.html"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g"/><Relationship Id="rId1" Type="http://schemas.openxmlformats.org/officeDocument/2006/relationships/slideLayout" Target="../slideLayouts/slideLayout8.xml"/><Relationship Id="rId5" Type="http://schemas.openxmlformats.org/officeDocument/2006/relationships/image" Target="../media/image9.jp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p:txBody>
          <a:bodyPr/>
          <a:lstStyle/>
          <a:p>
            <a:r>
              <a:rPr lang="en-US" dirty="0"/>
              <a:t>Remote Justice in Action</a:t>
            </a:r>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p:txBody>
          <a:bodyPr>
            <a:normAutofit fontScale="92500" lnSpcReduction="20000"/>
          </a:bodyPr>
          <a:lstStyle/>
          <a:p>
            <a:r>
              <a:rPr lang="en-US" sz="2800" dirty="0"/>
              <a:t>Professor Celia Kitzinger</a:t>
            </a:r>
          </a:p>
          <a:p>
            <a:r>
              <a:rPr lang="en-US" sz="2800" dirty="0"/>
              <a:t>Cardiff University</a:t>
            </a:r>
          </a:p>
          <a:p>
            <a:r>
              <a:rPr lang="en-US" sz="2800" dirty="0">
                <a:hlinkClick r:id="rId4"/>
              </a:rPr>
              <a:t>kitzingerc@Cardiff.ac.uk</a:t>
            </a:r>
            <a:endParaRPr lang="en-US" sz="2800" dirty="0"/>
          </a:p>
          <a:p>
            <a:r>
              <a:rPr lang="en-US" sz="2800" dirty="0"/>
              <a:t>@</a:t>
            </a:r>
            <a:r>
              <a:rPr lang="en-US" sz="2800" dirty="0" err="1"/>
              <a:t>kitzingercelia</a:t>
            </a:r>
            <a:endParaRPr lang="en-US" sz="2800" dirty="0"/>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5"/>
          <a:stretch>
            <a:fillRect/>
          </a:stretch>
        </p:blipFill>
        <p:spPr>
          <a:xfrm>
            <a:off x="393291" y="4553602"/>
            <a:ext cx="3259393" cy="1856550"/>
          </a:xfrm>
          <a:prstGeom prst="rect">
            <a:avLst/>
          </a:prstGeom>
        </p:spPr>
      </p:pic>
      <p:pic>
        <p:nvPicPr>
          <p:cNvPr id="6" name="Picture 5">
            <a:extLst>
              <a:ext uri="{FF2B5EF4-FFF2-40B4-BE49-F238E27FC236}">
                <a16:creationId xmlns:a16="http://schemas.microsoft.com/office/drawing/2014/main" id="{74E38B1D-017F-4447-9A93-5EAE9D06E717}"/>
              </a:ext>
            </a:extLst>
          </p:cNvPr>
          <p:cNvPicPr>
            <a:picLocks noChangeAspect="1"/>
          </p:cNvPicPr>
          <p:nvPr/>
        </p:nvPicPr>
        <p:blipFill>
          <a:blip r:embed="rId6"/>
          <a:stretch>
            <a:fillRect/>
          </a:stretch>
        </p:blipFill>
        <p:spPr>
          <a:xfrm>
            <a:off x="393291" y="297288"/>
            <a:ext cx="2077202" cy="2077202"/>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D8CCB-446A-9646-B2C7-1529E8E1AEF3}"/>
              </a:ext>
            </a:extLst>
          </p:cNvPr>
          <p:cNvSpPr>
            <a:spLocks noGrp="1"/>
          </p:cNvSpPr>
          <p:nvPr>
            <p:ph type="title"/>
          </p:nvPr>
        </p:nvSpPr>
        <p:spPr/>
        <p:txBody>
          <a:bodyPr/>
          <a:lstStyle/>
          <a:p>
            <a:r>
              <a:rPr lang="en-US" dirty="0"/>
              <a:t>Structure of talk</a:t>
            </a:r>
          </a:p>
        </p:txBody>
      </p:sp>
      <p:sp>
        <p:nvSpPr>
          <p:cNvPr id="3" name="Content Placeholder 2">
            <a:extLst>
              <a:ext uri="{FF2B5EF4-FFF2-40B4-BE49-F238E27FC236}">
                <a16:creationId xmlns:a16="http://schemas.microsoft.com/office/drawing/2014/main" id="{BEE4B2CF-AF6B-CB42-BF34-86EE5301DF24}"/>
              </a:ext>
            </a:extLst>
          </p:cNvPr>
          <p:cNvSpPr>
            <a:spLocks noGrp="1"/>
          </p:cNvSpPr>
          <p:nvPr>
            <p:ph idx="1"/>
          </p:nvPr>
        </p:nvSpPr>
        <p:spPr/>
        <p:txBody>
          <a:bodyPr/>
          <a:lstStyle/>
          <a:p>
            <a:pPr marL="0" indent="0">
              <a:buNone/>
            </a:pPr>
            <a:r>
              <a:rPr lang="en-US" dirty="0"/>
              <a:t>1. Quick summary of my observational data set</a:t>
            </a:r>
          </a:p>
          <a:p>
            <a:pPr marL="0" indent="0">
              <a:buNone/>
            </a:pPr>
            <a:r>
              <a:rPr lang="en-US" dirty="0"/>
              <a:t>2. Some background about the Court of Protection</a:t>
            </a:r>
          </a:p>
          <a:p>
            <a:pPr marL="0" indent="0">
              <a:buNone/>
            </a:pPr>
            <a:r>
              <a:rPr lang="en-US" dirty="0"/>
              <a:t>3. Findings so far</a:t>
            </a:r>
          </a:p>
          <a:p>
            <a:pPr marL="0" indent="0">
              <a:buNone/>
            </a:pPr>
            <a:r>
              <a:rPr lang="en-US" dirty="0"/>
              <a:t>4. Open Justice Court of Protection Project</a:t>
            </a:r>
          </a:p>
          <a:p>
            <a:pPr marL="0" indent="0">
              <a:buNone/>
            </a:pPr>
            <a:endParaRPr lang="en-US" dirty="0"/>
          </a:p>
          <a:p>
            <a:endParaRPr lang="en-US" dirty="0"/>
          </a:p>
        </p:txBody>
      </p:sp>
    </p:spTree>
    <p:extLst>
      <p:ext uri="{BB962C8B-B14F-4D97-AF65-F5344CB8AC3E}">
        <p14:creationId xmlns:p14="http://schemas.microsoft.com/office/powerpoint/2010/main" val="412550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F3AF-3CF7-A94A-B72F-F0A649F85E48}"/>
              </a:ext>
            </a:extLst>
          </p:cNvPr>
          <p:cNvSpPr>
            <a:spLocks noGrp="1"/>
          </p:cNvSpPr>
          <p:nvPr>
            <p:ph type="title"/>
          </p:nvPr>
        </p:nvSpPr>
        <p:spPr/>
        <p:txBody>
          <a:bodyPr/>
          <a:lstStyle/>
          <a:p>
            <a:r>
              <a:rPr lang="en-US" b="1" dirty="0">
                <a:solidFill>
                  <a:srgbClr val="FF0000"/>
                </a:solidFill>
              </a:rPr>
              <a:t>1.  Summary of Observational data set</a:t>
            </a:r>
          </a:p>
        </p:txBody>
      </p:sp>
      <p:sp>
        <p:nvSpPr>
          <p:cNvPr id="3" name="Content Placeholder 2">
            <a:extLst>
              <a:ext uri="{FF2B5EF4-FFF2-40B4-BE49-F238E27FC236}">
                <a16:creationId xmlns:a16="http://schemas.microsoft.com/office/drawing/2014/main" id="{23742FBA-2871-7D43-9608-7C7BACEB11CB}"/>
              </a:ext>
            </a:extLst>
          </p:cNvPr>
          <p:cNvSpPr>
            <a:spLocks noGrp="1"/>
          </p:cNvSpPr>
          <p:nvPr>
            <p:ph idx="1"/>
          </p:nvPr>
        </p:nvSpPr>
        <p:spPr/>
        <p:txBody>
          <a:bodyPr/>
          <a:lstStyle/>
          <a:p>
            <a:r>
              <a:rPr lang="en-US" dirty="0"/>
              <a:t>Observed 70 hearings in the Court of Protection (1 May-mid August 2020) – covering 63 cases</a:t>
            </a:r>
          </a:p>
          <a:p>
            <a:r>
              <a:rPr lang="en-US" dirty="0"/>
              <a:t>All remote - mix of telephone and video-platforms</a:t>
            </a:r>
          </a:p>
          <a:p>
            <a:r>
              <a:rPr lang="en-US" dirty="0"/>
              <a:t>Shortest was 16 mins, longest was three and a half days - mostly commonly about an hour (before District Judges)</a:t>
            </a:r>
          </a:p>
          <a:p>
            <a:r>
              <a:rPr lang="en-US" dirty="0"/>
              <a:t>Total time observed – 120 hours</a:t>
            </a:r>
          </a:p>
          <a:p>
            <a:r>
              <a:rPr lang="en-US" dirty="0"/>
              <a:t>No recording permitted – rely on notes taken at time, plus sometimes position statements, draft/agreed orders, agreed summaries</a:t>
            </a:r>
          </a:p>
          <a:p>
            <a:r>
              <a:rPr lang="en-US" dirty="0"/>
              <a:t>Occasionally – conversations with participants (before/after hearing)</a:t>
            </a:r>
          </a:p>
          <a:p>
            <a:endParaRPr lang="en-US" dirty="0"/>
          </a:p>
        </p:txBody>
      </p:sp>
    </p:spTree>
    <p:extLst>
      <p:ext uri="{BB962C8B-B14F-4D97-AF65-F5344CB8AC3E}">
        <p14:creationId xmlns:p14="http://schemas.microsoft.com/office/powerpoint/2010/main" val="169188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F5D1-D04A-1A44-8CF3-FB468A46393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3F661FB-8805-DD43-8028-F58ADA90EAAF}"/>
              </a:ext>
            </a:extLst>
          </p:cNvPr>
          <p:cNvSpPr>
            <a:spLocks noGrp="1"/>
          </p:cNvSpPr>
          <p:nvPr>
            <p:ph idx="1"/>
          </p:nvPr>
        </p:nvSpPr>
        <p:spPr/>
        <p:txBody>
          <a:bodyPr>
            <a:normAutofit lnSpcReduction="10000"/>
          </a:bodyPr>
          <a:lstStyle/>
          <a:p>
            <a:r>
              <a:rPr lang="en-US" dirty="0"/>
              <a:t>10 hearings before Vice President of the Court of Protection, </a:t>
            </a:r>
            <a:r>
              <a:rPr lang="en-US" dirty="0" err="1"/>
              <a:t>Mr</a:t>
            </a:r>
            <a:r>
              <a:rPr lang="en-US" dirty="0"/>
              <a:t> Justice Hayden</a:t>
            </a:r>
          </a:p>
          <a:p>
            <a:r>
              <a:rPr lang="en-US" dirty="0"/>
              <a:t>5 hearings before Senior Judge Carolyn </a:t>
            </a:r>
            <a:r>
              <a:rPr lang="en-US" dirty="0" err="1"/>
              <a:t>Hilder</a:t>
            </a:r>
            <a:endParaRPr lang="en-US" dirty="0"/>
          </a:p>
          <a:p>
            <a:r>
              <a:rPr lang="en-US" dirty="0"/>
              <a:t>Other Tier 3 judges (e.g. Knowles, Mostyn,</a:t>
            </a:r>
          </a:p>
          <a:p>
            <a:pPr marL="0" indent="0">
              <a:buNone/>
            </a:pPr>
            <a:r>
              <a:rPr lang="en-US" dirty="0"/>
              <a:t>    Williams, </a:t>
            </a:r>
            <a:r>
              <a:rPr lang="en-US" dirty="0" err="1"/>
              <a:t>Keehan</a:t>
            </a:r>
            <a:r>
              <a:rPr lang="en-US" dirty="0"/>
              <a:t>)</a:t>
            </a:r>
          </a:p>
          <a:p>
            <a:r>
              <a:rPr lang="en-US" dirty="0"/>
              <a:t>Lots of Tier 2 (Circuit judges) </a:t>
            </a:r>
          </a:p>
          <a:p>
            <a:r>
              <a:rPr lang="en-US" dirty="0"/>
              <a:t>Lots of Tier 1 (District judges)</a:t>
            </a:r>
          </a:p>
          <a:p>
            <a:r>
              <a:rPr lang="en-US" dirty="0"/>
              <a:t>Mostly hearings at county courts</a:t>
            </a:r>
          </a:p>
          <a:p>
            <a:pPr marL="0" indent="0">
              <a:buNone/>
            </a:pPr>
            <a:r>
              <a:rPr lang="en-US" dirty="0"/>
              <a:t>    across England + Wales </a:t>
            </a:r>
          </a:p>
          <a:p>
            <a:pPr marL="0" indent="0">
              <a:buNone/>
            </a:pPr>
            <a:endParaRPr lang="en-US" dirty="0"/>
          </a:p>
        </p:txBody>
      </p:sp>
      <p:pic>
        <p:nvPicPr>
          <p:cNvPr id="4" name="Picture 3">
            <a:extLst>
              <a:ext uri="{FF2B5EF4-FFF2-40B4-BE49-F238E27FC236}">
                <a16:creationId xmlns:a16="http://schemas.microsoft.com/office/drawing/2014/main" id="{EF3DB200-BCF8-EA43-97CA-D4DF2FAE1E2B}"/>
              </a:ext>
            </a:extLst>
          </p:cNvPr>
          <p:cNvPicPr>
            <a:picLocks noChangeAspect="1"/>
          </p:cNvPicPr>
          <p:nvPr/>
        </p:nvPicPr>
        <p:blipFill>
          <a:blip r:embed="rId2"/>
          <a:stretch>
            <a:fillRect/>
          </a:stretch>
        </p:blipFill>
        <p:spPr>
          <a:xfrm>
            <a:off x="9443495" y="2578644"/>
            <a:ext cx="2422446" cy="3365645"/>
          </a:xfrm>
          <a:prstGeom prst="rect">
            <a:avLst/>
          </a:prstGeom>
        </p:spPr>
      </p:pic>
      <p:pic>
        <p:nvPicPr>
          <p:cNvPr id="5" name="Picture 4">
            <a:extLst>
              <a:ext uri="{FF2B5EF4-FFF2-40B4-BE49-F238E27FC236}">
                <a16:creationId xmlns:a16="http://schemas.microsoft.com/office/drawing/2014/main" id="{FABABCBD-2063-544A-841B-76F691411B96}"/>
              </a:ext>
            </a:extLst>
          </p:cNvPr>
          <p:cNvPicPr>
            <a:picLocks noChangeAspect="1"/>
          </p:cNvPicPr>
          <p:nvPr/>
        </p:nvPicPr>
        <p:blipFill>
          <a:blip r:embed="rId3"/>
          <a:stretch>
            <a:fillRect/>
          </a:stretch>
        </p:blipFill>
        <p:spPr>
          <a:xfrm>
            <a:off x="6096000" y="3760724"/>
            <a:ext cx="3155502" cy="1773393"/>
          </a:xfrm>
          <a:prstGeom prst="rect">
            <a:avLst/>
          </a:prstGeom>
        </p:spPr>
      </p:pic>
    </p:spTree>
    <p:extLst>
      <p:ext uri="{BB962C8B-B14F-4D97-AF65-F5344CB8AC3E}">
        <p14:creationId xmlns:p14="http://schemas.microsoft.com/office/powerpoint/2010/main" val="55140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558AD-6B0F-F54E-962B-8C7C74655FE1}"/>
              </a:ext>
            </a:extLst>
          </p:cNvPr>
          <p:cNvSpPr>
            <a:spLocks noGrp="1"/>
          </p:cNvSpPr>
          <p:nvPr>
            <p:ph type="title"/>
          </p:nvPr>
        </p:nvSpPr>
        <p:spPr>
          <a:xfrm>
            <a:off x="838200" y="180068"/>
            <a:ext cx="10515600" cy="1325563"/>
          </a:xfrm>
        </p:spPr>
        <p:txBody>
          <a:bodyPr/>
          <a:lstStyle/>
          <a:p>
            <a:r>
              <a:rPr lang="en-US" b="1" dirty="0">
                <a:solidFill>
                  <a:srgbClr val="FF0000"/>
                </a:solidFill>
              </a:rPr>
              <a:t>2. Some background: </a:t>
            </a:r>
            <a:br>
              <a:rPr lang="en-US" b="1" dirty="0">
                <a:solidFill>
                  <a:srgbClr val="FF0000"/>
                </a:solidFill>
              </a:rPr>
            </a:br>
            <a:r>
              <a:rPr lang="en-US" b="1" dirty="0">
                <a:solidFill>
                  <a:srgbClr val="FF0000"/>
                </a:solidFill>
              </a:rPr>
              <a:t>the Court of Protection </a:t>
            </a:r>
            <a:endParaRPr lang="en-US" dirty="0"/>
          </a:p>
        </p:txBody>
      </p:sp>
      <p:sp>
        <p:nvSpPr>
          <p:cNvPr id="3" name="Content Placeholder 2">
            <a:extLst>
              <a:ext uri="{FF2B5EF4-FFF2-40B4-BE49-F238E27FC236}">
                <a16:creationId xmlns:a16="http://schemas.microsoft.com/office/drawing/2014/main" id="{94ED197B-5416-4941-8C65-93C23C416636}"/>
              </a:ext>
            </a:extLst>
          </p:cNvPr>
          <p:cNvSpPr>
            <a:spLocks noGrp="1"/>
          </p:cNvSpPr>
          <p:nvPr>
            <p:ph idx="1"/>
          </p:nvPr>
        </p:nvSpPr>
        <p:spPr>
          <a:xfrm>
            <a:off x="375557" y="1698170"/>
            <a:ext cx="11440886" cy="5442857"/>
          </a:xfrm>
        </p:spPr>
        <p:txBody>
          <a:bodyPr>
            <a:normAutofit fontScale="85000" lnSpcReduction="20000"/>
          </a:bodyPr>
          <a:lstStyle/>
          <a:p>
            <a:pPr marL="0" indent="0">
              <a:buNone/>
            </a:pPr>
            <a:r>
              <a:rPr lang="en-US" b="1" dirty="0"/>
              <a:t>Court of Protection is responsible for… </a:t>
            </a:r>
          </a:p>
          <a:p>
            <a:r>
              <a:rPr lang="en-GB" b="1" dirty="0"/>
              <a:t>deciding whether someone has the mental capacity to make a particular decision for themselves</a:t>
            </a:r>
          </a:p>
          <a:p>
            <a:r>
              <a:rPr lang="en-GB" dirty="0"/>
              <a:t>appointing deputies to make ongoing decisions for people who lack mental capacity</a:t>
            </a:r>
          </a:p>
          <a:p>
            <a:r>
              <a:rPr lang="en-GB" dirty="0"/>
              <a:t>giving people permission to make one-off decisions on behalf of someone else who lacks mental capacity</a:t>
            </a:r>
          </a:p>
          <a:p>
            <a:r>
              <a:rPr lang="en-GB" dirty="0"/>
              <a:t>handling urgent or emergency applications where a decision must be made on behalf of someone else without delay</a:t>
            </a:r>
          </a:p>
          <a:p>
            <a:r>
              <a:rPr lang="en-GB" dirty="0"/>
              <a:t>making decisions about a lasting power of attorney or enduring power of attorney and considering any objections to their registration</a:t>
            </a:r>
          </a:p>
          <a:p>
            <a:r>
              <a:rPr lang="en-GB" dirty="0">
                <a:solidFill>
                  <a:schemeClr val="bg1">
                    <a:lumMod val="50000"/>
                  </a:schemeClr>
                </a:solidFill>
              </a:rPr>
              <a:t>considering applications to make statutory wills or gifts</a:t>
            </a:r>
          </a:p>
          <a:p>
            <a:r>
              <a:rPr lang="en-GB" b="1" dirty="0"/>
              <a:t>making decisions about when someone can be deprived of their liberty under the Mental Capacity Act</a:t>
            </a:r>
          </a:p>
          <a:p>
            <a:endParaRPr lang="en-US" dirty="0"/>
          </a:p>
          <a:p>
            <a:pPr marL="0" indent="0">
              <a:buNone/>
            </a:pPr>
            <a:r>
              <a:rPr lang="en-US" sz="1700" dirty="0"/>
              <a:t>(taken from their website)</a:t>
            </a:r>
          </a:p>
        </p:txBody>
      </p:sp>
    </p:spTree>
    <p:extLst>
      <p:ext uri="{BB962C8B-B14F-4D97-AF65-F5344CB8AC3E}">
        <p14:creationId xmlns:p14="http://schemas.microsoft.com/office/powerpoint/2010/main" val="90442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9F1F-3066-2149-AEFC-15785DF920D6}"/>
              </a:ext>
            </a:extLst>
          </p:cNvPr>
          <p:cNvSpPr>
            <a:spLocks noGrp="1"/>
          </p:cNvSpPr>
          <p:nvPr>
            <p:ph type="title"/>
          </p:nvPr>
        </p:nvSpPr>
        <p:spPr/>
        <p:txBody>
          <a:bodyPr/>
          <a:lstStyle/>
          <a:p>
            <a:endParaRPr lang="en-US" b="1" dirty="0">
              <a:solidFill>
                <a:srgbClr val="FF0000"/>
              </a:solidFill>
            </a:endParaRPr>
          </a:p>
        </p:txBody>
      </p:sp>
      <p:sp>
        <p:nvSpPr>
          <p:cNvPr id="3" name="Content Placeholder 2">
            <a:extLst>
              <a:ext uri="{FF2B5EF4-FFF2-40B4-BE49-F238E27FC236}">
                <a16:creationId xmlns:a16="http://schemas.microsoft.com/office/drawing/2014/main" id="{43EFD8E2-7F4B-9D46-8CF1-47BDD896DDB4}"/>
              </a:ext>
            </a:extLst>
          </p:cNvPr>
          <p:cNvSpPr>
            <a:spLocks noGrp="1"/>
          </p:cNvSpPr>
          <p:nvPr>
            <p:ph idx="1"/>
          </p:nvPr>
        </p:nvSpPr>
        <p:spPr/>
        <p:txBody>
          <a:bodyPr/>
          <a:lstStyle/>
          <a:p>
            <a:r>
              <a:rPr lang="en-US" dirty="0"/>
              <a:t>Based in London (First Avenue House) </a:t>
            </a:r>
          </a:p>
          <a:p>
            <a:r>
              <a:rPr lang="en-US" dirty="0"/>
              <a:t>With Regional Hubs in Leeds, Newcastle, Manchester, Reading, Birmingham, Bristol and Cardiff</a:t>
            </a:r>
          </a:p>
          <a:p>
            <a:r>
              <a:rPr lang="en-US" dirty="0"/>
              <a:t>“Transparency is central to the philosophy of the Court of Protection” (Vice President, </a:t>
            </a:r>
            <a:r>
              <a:rPr lang="en-US" dirty="0" err="1"/>
              <a:t>Mr</a:t>
            </a:r>
            <a:r>
              <a:rPr lang="en-US" dirty="0"/>
              <a:t> Justice Hayden)</a:t>
            </a:r>
          </a:p>
          <a:p>
            <a:r>
              <a:rPr lang="en-US" dirty="0"/>
              <a:t>But most hearings have NO external observers (including no journalists) and most judgments are not published – both before and since the current public health emergency</a:t>
            </a:r>
          </a:p>
          <a:p>
            <a:pPr marL="0" indent="0">
              <a:buNone/>
            </a:pPr>
            <a:endParaRPr lang="en-US" dirty="0"/>
          </a:p>
        </p:txBody>
      </p:sp>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6AE6-7E0D-BC4F-8034-630CB87AAA5F}"/>
              </a:ext>
            </a:extLst>
          </p:cNvPr>
          <p:cNvSpPr>
            <a:spLocks noGrp="1"/>
          </p:cNvSpPr>
          <p:nvPr>
            <p:ph type="title"/>
          </p:nvPr>
        </p:nvSpPr>
        <p:spPr/>
        <p:txBody>
          <a:bodyPr/>
          <a:lstStyle/>
          <a:p>
            <a:r>
              <a:rPr lang="en-US" dirty="0"/>
              <a:t>             “Fine words butter no parsnips”</a:t>
            </a:r>
          </a:p>
        </p:txBody>
      </p:sp>
      <p:sp>
        <p:nvSpPr>
          <p:cNvPr id="3" name="Content Placeholder 2">
            <a:extLst>
              <a:ext uri="{FF2B5EF4-FFF2-40B4-BE49-F238E27FC236}">
                <a16:creationId xmlns:a16="http://schemas.microsoft.com/office/drawing/2014/main" id="{597B3831-B929-5743-9C79-B29AC0669289}"/>
              </a:ext>
            </a:extLst>
          </p:cNvPr>
          <p:cNvSpPr>
            <a:spLocks noGrp="1"/>
          </p:cNvSpPr>
          <p:nvPr>
            <p:ph idx="1"/>
          </p:nvPr>
        </p:nvSpPr>
        <p:spPr/>
        <p:txBody>
          <a:bodyPr>
            <a:normAutofit fontScale="85000" lnSpcReduction="20000"/>
          </a:bodyPr>
          <a:lstStyle/>
          <a:p>
            <a:r>
              <a:rPr lang="en-GB" dirty="0"/>
              <a:t>Open justice. The words express a principle at the heart of our system of justice and vital to the rule of law. The rule of law is a fine concept but fine words butter no parsnips. How is the rule of law itself to be policed? It is an age old question. </a:t>
            </a:r>
            <a:r>
              <a:rPr lang="en-GB" dirty="0" err="1"/>
              <a:t>Quis</a:t>
            </a:r>
            <a:r>
              <a:rPr lang="en-GB" dirty="0"/>
              <a:t> </a:t>
            </a:r>
            <a:r>
              <a:rPr lang="en-GB" dirty="0" err="1"/>
              <a:t>custodiet</a:t>
            </a:r>
            <a:r>
              <a:rPr lang="en-GB" dirty="0"/>
              <a:t> </a:t>
            </a:r>
            <a:r>
              <a:rPr lang="en-GB" dirty="0" err="1"/>
              <a:t>ipsos</a:t>
            </a:r>
            <a:r>
              <a:rPr lang="en-GB" dirty="0"/>
              <a:t> custodes - who will guard the guards themselves? In a democracy, where power depends on the consent of the people governed, the answer must lie in the transparency of the legal process. Open justice lets in the light and allows the public to scrutinise the workings of the law, for better or for worse. Jeremy Bentham said in a well known passage quoted by Lord Shaw of Dunfermline in </a:t>
            </a:r>
            <a:r>
              <a:rPr lang="en-GB" i="1" dirty="0"/>
              <a:t>Scott v Scott </a:t>
            </a:r>
            <a:r>
              <a:rPr lang="en-GB" dirty="0">
                <a:hlinkClick r:id="rId2" tooltip="Link to BAILII version"/>
              </a:rPr>
              <a:t>[1913] AC 417</a:t>
            </a:r>
            <a:r>
              <a:rPr lang="en-GB" dirty="0"/>
              <a:t>, 477: </a:t>
            </a:r>
          </a:p>
          <a:p>
            <a:pPr marL="0" indent="0">
              <a:buNone/>
            </a:pPr>
            <a:r>
              <a:rPr lang="en-GB" dirty="0"/>
              <a:t>                 "Publicity is the very soul of justice. It is the keenest spur to exertion</a:t>
            </a:r>
          </a:p>
          <a:p>
            <a:pPr marL="0" indent="0">
              <a:buNone/>
            </a:pPr>
            <a:r>
              <a:rPr lang="en-GB" dirty="0"/>
              <a:t>                    and the surest of all guards against improbity. It keeps the judge</a:t>
            </a:r>
          </a:p>
          <a:p>
            <a:pPr marL="0" indent="0">
              <a:buNone/>
            </a:pPr>
            <a:r>
              <a:rPr lang="en-GB" dirty="0"/>
              <a:t>                    himself while trying under trial."</a:t>
            </a:r>
          </a:p>
          <a:p>
            <a:r>
              <a:rPr lang="en-US" dirty="0"/>
              <a:t>Lord Justice Toulson </a:t>
            </a:r>
            <a:r>
              <a:rPr lang="en-GB" i="1" dirty="0">
                <a:hlinkClick r:id="rId3"/>
              </a:rPr>
              <a:t>R (Guardian News and Media Ltd) v City of Westminster Magistrates’ Court </a:t>
            </a:r>
            <a:r>
              <a:rPr lang="en-GB" dirty="0">
                <a:hlinkClick r:id="rId3"/>
              </a:rPr>
              <a:t>[2012] QB 618</a:t>
            </a:r>
            <a:r>
              <a:rPr lang="en-US" dirty="0"/>
              <a:t> </a:t>
            </a:r>
          </a:p>
        </p:txBody>
      </p:sp>
      <p:pic>
        <p:nvPicPr>
          <p:cNvPr id="4" name="Picture 3">
            <a:extLst>
              <a:ext uri="{FF2B5EF4-FFF2-40B4-BE49-F238E27FC236}">
                <a16:creationId xmlns:a16="http://schemas.microsoft.com/office/drawing/2014/main" id="{847A7FD0-9F36-3A44-BA6C-EA285E643DFC}"/>
              </a:ext>
            </a:extLst>
          </p:cNvPr>
          <p:cNvPicPr>
            <a:picLocks noChangeAspect="1"/>
          </p:cNvPicPr>
          <p:nvPr/>
        </p:nvPicPr>
        <p:blipFill>
          <a:blip r:embed="rId4"/>
          <a:stretch>
            <a:fillRect/>
          </a:stretch>
        </p:blipFill>
        <p:spPr>
          <a:xfrm>
            <a:off x="914400" y="230188"/>
            <a:ext cx="1436914" cy="1436914"/>
          </a:xfrm>
          <a:prstGeom prst="rect">
            <a:avLst/>
          </a:prstGeom>
        </p:spPr>
      </p:pic>
    </p:spTree>
    <p:extLst>
      <p:ext uri="{BB962C8B-B14F-4D97-AF65-F5344CB8AC3E}">
        <p14:creationId xmlns:p14="http://schemas.microsoft.com/office/powerpoint/2010/main" val="1091254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CACC-87B9-6B4E-A6F7-F645E5D04FE8}"/>
              </a:ext>
            </a:extLst>
          </p:cNvPr>
          <p:cNvSpPr>
            <a:spLocks noGrp="1"/>
          </p:cNvSpPr>
          <p:nvPr>
            <p:ph type="title"/>
          </p:nvPr>
        </p:nvSpPr>
        <p:spPr/>
        <p:txBody>
          <a:bodyPr/>
          <a:lstStyle/>
          <a:p>
            <a:r>
              <a:rPr lang="en-US" dirty="0"/>
              <a:t>Barriers to transparency…</a:t>
            </a:r>
          </a:p>
        </p:txBody>
      </p:sp>
      <p:sp>
        <p:nvSpPr>
          <p:cNvPr id="3" name="Content Placeholder 2">
            <a:extLst>
              <a:ext uri="{FF2B5EF4-FFF2-40B4-BE49-F238E27FC236}">
                <a16:creationId xmlns:a16="http://schemas.microsoft.com/office/drawing/2014/main" id="{510F5A64-7171-A943-9815-9C69ABC1AFD4}"/>
              </a:ext>
            </a:extLst>
          </p:cNvPr>
          <p:cNvSpPr>
            <a:spLocks noGrp="1"/>
          </p:cNvSpPr>
          <p:nvPr>
            <p:ph idx="1"/>
          </p:nvPr>
        </p:nvSpPr>
        <p:spPr/>
        <p:txBody>
          <a:bodyPr>
            <a:normAutofit lnSpcReduction="10000"/>
          </a:bodyPr>
          <a:lstStyle/>
          <a:p>
            <a:r>
              <a:rPr lang="en-US" dirty="0"/>
              <a:t>Lists of hearings – 3 different listing sites, often with errors + omissions including lack of contact details (or typos), can be hard to locate or interpret</a:t>
            </a:r>
          </a:p>
          <a:p>
            <a:r>
              <a:rPr lang="en-US" dirty="0"/>
              <a:t>Only released late afternoon the day before the hearings</a:t>
            </a:r>
          </a:p>
          <a:p>
            <a:r>
              <a:rPr lang="en-US" dirty="0"/>
              <a:t>Judicial support team + clerks don’t respond to requests to observe</a:t>
            </a:r>
          </a:p>
          <a:p>
            <a:r>
              <a:rPr lang="en-US" dirty="0"/>
              <a:t>Approx. 1 in 3 is vacated or adjourned</a:t>
            </a:r>
          </a:p>
          <a:p>
            <a:r>
              <a:rPr lang="en-US" dirty="0"/>
              <a:t>Judgments only published from approx. 1% of hearings</a:t>
            </a:r>
          </a:p>
          <a:p>
            <a:r>
              <a:rPr lang="en-US" dirty="0"/>
              <a:t>For 3 month period (May-July) I observed about a third of the hearings with published judgments (5/14 on BAILLI), but most of the hearings I observed (65/70) do NOT have published judgments.</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1370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CEB1-1428-8947-942D-B9A5F02CCFDF}"/>
              </a:ext>
            </a:extLst>
          </p:cNvPr>
          <p:cNvSpPr>
            <a:spLocks noGrp="1"/>
          </p:cNvSpPr>
          <p:nvPr>
            <p:ph type="title"/>
          </p:nvPr>
        </p:nvSpPr>
        <p:spPr/>
        <p:txBody>
          <a:bodyPr/>
          <a:lstStyle/>
          <a:p>
            <a:r>
              <a:rPr lang="en-US" b="1" dirty="0">
                <a:solidFill>
                  <a:srgbClr val="FF0000"/>
                </a:solidFill>
              </a:rPr>
              <a:t>3.  Findings so far</a:t>
            </a:r>
            <a:br>
              <a:rPr lang="en-US" b="1" dirty="0">
                <a:solidFill>
                  <a:srgbClr val="FF0000"/>
                </a:solidFill>
              </a:rPr>
            </a:br>
            <a:r>
              <a:rPr lang="en-US" b="1" dirty="0">
                <a:solidFill>
                  <a:srgbClr val="FF0000"/>
                </a:solidFill>
              </a:rPr>
              <a:t> (“P” = person at </a:t>
            </a:r>
            <a:r>
              <a:rPr lang="en-US" b="1" dirty="0" err="1">
                <a:solidFill>
                  <a:srgbClr val="FF0000"/>
                </a:solidFill>
              </a:rPr>
              <a:t>centre</a:t>
            </a:r>
            <a:r>
              <a:rPr lang="en-US" b="1" dirty="0">
                <a:solidFill>
                  <a:srgbClr val="FF0000"/>
                </a:solidFill>
              </a:rPr>
              <a:t> of case)</a:t>
            </a:r>
          </a:p>
        </p:txBody>
      </p:sp>
      <p:sp>
        <p:nvSpPr>
          <p:cNvPr id="3" name="Content Placeholder 2">
            <a:extLst>
              <a:ext uri="{FF2B5EF4-FFF2-40B4-BE49-F238E27FC236}">
                <a16:creationId xmlns:a16="http://schemas.microsoft.com/office/drawing/2014/main" id="{9563A297-F7BE-824A-8F8D-575F82B4BB31}"/>
              </a:ext>
            </a:extLst>
          </p:cNvPr>
          <p:cNvSpPr>
            <a:spLocks noGrp="1"/>
          </p:cNvSpPr>
          <p:nvPr>
            <p:ph idx="1"/>
          </p:nvPr>
        </p:nvSpPr>
        <p:spPr/>
        <p:txBody>
          <a:bodyPr>
            <a:normAutofit fontScale="92500" lnSpcReduction="10000"/>
          </a:bodyPr>
          <a:lstStyle/>
          <a:p>
            <a:pPr marL="0" indent="0">
              <a:buNone/>
            </a:pPr>
            <a:r>
              <a:rPr lang="en-US" dirty="0"/>
              <a:t>Lack of ability to understand, retain, weigh, communicate information must be caused by an impairment of the mind or brain (MCA 2005)</a:t>
            </a:r>
          </a:p>
          <a:p>
            <a:pPr marL="0" indent="0">
              <a:buNone/>
            </a:pPr>
            <a:endParaRPr lang="en-US" dirty="0"/>
          </a:p>
          <a:p>
            <a:r>
              <a:rPr lang="en-US" dirty="0"/>
              <a:t>”Impairments of mind or brain” – dementia + learning disability most common (followed by psychiatric diagnoses)</a:t>
            </a:r>
          </a:p>
          <a:p>
            <a:pPr marL="0" indent="0">
              <a:buNone/>
            </a:pPr>
            <a:endParaRPr lang="en-US" dirty="0"/>
          </a:p>
          <a:p>
            <a:pPr marL="0" indent="0">
              <a:buNone/>
            </a:pPr>
            <a:r>
              <a:rPr lang="en-US" dirty="0"/>
              <a:t>Most common issues:</a:t>
            </a:r>
          </a:p>
          <a:p>
            <a:r>
              <a:rPr lang="en-US" dirty="0"/>
              <a:t> Does P have capacity to make the relevant decision – most often found P does NOT have capacity.</a:t>
            </a:r>
          </a:p>
          <a:p>
            <a:r>
              <a:rPr lang="en-US" dirty="0"/>
              <a:t>Given that P does not have capacity to make this decision, what is in P’s best interests (taking account P’s wishes and feelings)?</a:t>
            </a:r>
          </a:p>
          <a:p>
            <a:pPr marL="0"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59420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E5C5A-DDA8-9147-852F-A8A494899AA3}"/>
              </a:ext>
            </a:extLst>
          </p:cNvPr>
          <p:cNvSpPr>
            <a:spLocks noGrp="1"/>
          </p:cNvSpPr>
          <p:nvPr>
            <p:ph type="title"/>
          </p:nvPr>
        </p:nvSpPr>
        <p:spPr/>
        <p:txBody>
          <a:bodyPr/>
          <a:lstStyle/>
          <a:p>
            <a:r>
              <a:rPr lang="en-US" dirty="0"/>
              <a:t>Decision needed</a:t>
            </a:r>
          </a:p>
        </p:txBody>
      </p:sp>
      <p:sp>
        <p:nvSpPr>
          <p:cNvPr id="3" name="Content Placeholder 2">
            <a:extLst>
              <a:ext uri="{FF2B5EF4-FFF2-40B4-BE49-F238E27FC236}">
                <a16:creationId xmlns:a16="http://schemas.microsoft.com/office/drawing/2014/main" id="{251CEAC7-F703-C04B-9D73-9BCACADDF958}"/>
              </a:ext>
            </a:extLst>
          </p:cNvPr>
          <p:cNvSpPr>
            <a:spLocks noGrp="1"/>
          </p:cNvSpPr>
          <p:nvPr>
            <p:ph idx="1"/>
          </p:nvPr>
        </p:nvSpPr>
        <p:spPr>
          <a:xfrm>
            <a:off x="544286" y="1556657"/>
            <a:ext cx="10809514" cy="4620306"/>
          </a:xfrm>
        </p:spPr>
        <p:txBody>
          <a:bodyPr>
            <a:normAutofit fontScale="85000" lnSpcReduction="20000"/>
          </a:bodyPr>
          <a:lstStyle/>
          <a:p>
            <a:pPr marL="0" indent="0">
              <a:buNone/>
            </a:pPr>
            <a:r>
              <a:rPr lang="en-US" b="1" dirty="0"/>
              <a:t>Most commonly – residence and care</a:t>
            </a:r>
            <a:endParaRPr lang="en-US" dirty="0"/>
          </a:p>
          <a:p>
            <a:r>
              <a:rPr lang="en-US" dirty="0"/>
              <a:t>P (with LD) lives at home with mother – she locks him in house with padlock during day when she’s working + isn’t providing diabetes medication. Is it in his BI to move to residential placement?</a:t>
            </a:r>
          </a:p>
          <a:p>
            <a:r>
              <a:rPr lang="en-US" dirty="0"/>
              <a:t>P is an artist in 80s with Alzheimer’s + limited mobility, wants to return home to his 4</a:t>
            </a:r>
            <a:r>
              <a:rPr lang="en-US" baseline="30000" dirty="0"/>
              <a:t>th</a:t>
            </a:r>
            <a:r>
              <a:rPr lang="en-US" dirty="0"/>
              <a:t> floor flat/studio and paint</a:t>
            </a:r>
          </a:p>
          <a:p>
            <a:r>
              <a:rPr lang="en-US" dirty="0"/>
              <a:t>P is in 40s, in alcohol-free care home with Korsakoff’s – want to move somewhere he can drink alcohol</a:t>
            </a:r>
          </a:p>
          <a:p>
            <a:r>
              <a:rPr lang="en-US" dirty="0"/>
              <a:t>P in prison for arson (burnt own bedding in care home) – unable to make use of bail unless a residential placement can be found</a:t>
            </a:r>
          </a:p>
          <a:p>
            <a:r>
              <a:rPr lang="en-US" dirty="0"/>
              <a:t>P has brain injury after RTA – hates care home and wants to live independently </a:t>
            </a:r>
          </a:p>
          <a:p>
            <a:r>
              <a:rPr lang="en-US" dirty="0"/>
              <a:t>Eviction of P’s son so that P (in care home with dementia) can return home</a:t>
            </a:r>
          </a:p>
          <a:p>
            <a:r>
              <a:rPr lang="en-US" dirty="0"/>
              <a:t>P (hoarding disorder) in alternative accommodation so house can be cleared + made safe</a:t>
            </a:r>
          </a:p>
          <a:p>
            <a:endParaRPr lang="en-US" dirty="0"/>
          </a:p>
        </p:txBody>
      </p:sp>
    </p:spTree>
    <p:extLst>
      <p:ext uri="{BB962C8B-B14F-4D97-AF65-F5344CB8AC3E}">
        <p14:creationId xmlns:p14="http://schemas.microsoft.com/office/powerpoint/2010/main" val="6614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5217-3031-EA4F-9CA9-0BB0D54A40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968303-9C1E-6440-906C-315AC85CFBA6}"/>
              </a:ext>
            </a:extLst>
          </p:cNvPr>
          <p:cNvSpPr>
            <a:spLocks noGrp="1"/>
          </p:cNvSpPr>
          <p:nvPr>
            <p:ph idx="1"/>
          </p:nvPr>
        </p:nvSpPr>
        <p:spPr/>
        <p:txBody>
          <a:bodyPr/>
          <a:lstStyle/>
          <a:p>
            <a:pPr marL="0" indent="0">
              <a:buNone/>
            </a:pPr>
            <a:r>
              <a:rPr lang="en-US" b="1" dirty="0"/>
              <a:t>LPAs and Deputies</a:t>
            </a:r>
          </a:p>
          <a:p>
            <a:r>
              <a:rPr lang="en-US" dirty="0"/>
              <a:t>Grandson appointed as LPA and sold P’s property, put her in care home and spent her money</a:t>
            </a:r>
          </a:p>
          <a:p>
            <a:r>
              <a:rPr lang="en-US" dirty="0"/>
              <a:t> 1 of 3 sisters wants to be Deputy, other 2 sisters object</a:t>
            </a:r>
          </a:p>
          <a:p>
            <a:r>
              <a:rPr lang="en-US" dirty="0"/>
              <a:t>Parents asking for permission to appeal against decision that they can’t be Welfare Deputies for their 19 year old son</a:t>
            </a:r>
          </a:p>
        </p:txBody>
      </p:sp>
    </p:spTree>
    <p:extLst>
      <p:ext uri="{BB962C8B-B14F-4D97-AF65-F5344CB8AC3E}">
        <p14:creationId xmlns:p14="http://schemas.microsoft.com/office/powerpoint/2010/main" val="540408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59905-A539-2C47-AA3F-4F3F3BFA5E73}"/>
              </a:ext>
            </a:extLst>
          </p:cNvPr>
          <p:cNvSpPr>
            <a:spLocks noGrp="1"/>
          </p:cNvSpPr>
          <p:nvPr>
            <p:ph type="title"/>
          </p:nvPr>
        </p:nvSpPr>
        <p:spPr/>
        <p:txBody>
          <a:bodyPr/>
          <a:lstStyle/>
          <a:p>
            <a:r>
              <a:rPr lang="en-US" dirty="0"/>
              <a:t>Serious Medical Treatment</a:t>
            </a:r>
          </a:p>
        </p:txBody>
      </p:sp>
      <p:sp>
        <p:nvSpPr>
          <p:cNvPr id="3" name="Content Placeholder 2">
            <a:extLst>
              <a:ext uri="{FF2B5EF4-FFF2-40B4-BE49-F238E27FC236}">
                <a16:creationId xmlns:a16="http://schemas.microsoft.com/office/drawing/2014/main" id="{FAB54ADF-D920-554F-8E86-2D8E1D542486}"/>
              </a:ext>
            </a:extLst>
          </p:cNvPr>
          <p:cNvSpPr>
            <a:spLocks noGrp="1"/>
          </p:cNvSpPr>
          <p:nvPr>
            <p:ph idx="1"/>
          </p:nvPr>
        </p:nvSpPr>
        <p:spPr/>
        <p:txBody>
          <a:bodyPr/>
          <a:lstStyle/>
          <a:p>
            <a:r>
              <a:rPr lang="en-US" dirty="0"/>
              <a:t>Hormonal treatment (for primary ovarian failure)</a:t>
            </a:r>
          </a:p>
          <a:p>
            <a:r>
              <a:rPr lang="en-US" dirty="0"/>
              <a:t>Hysterectomy (for social reasons)</a:t>
            </a:r>
          </a:p>
          <a:p>
            <a:r>
              <a:rPr lang="en-US" dirty="0"/>
              <a:t>Feeding tubes (x4) including 2 anorexics, one hunger striker, one post-surgery stoma patient</a:t>
            </a:r>
          </a:p>
          <a:p>
            <a:r>
              <a:rPr lang="en-US" dirty="0"/>
              <a:t>Kidney dialysis </a:t>
            </a:r>
          </a:p>
          <a:p>
            <a:r>
              <a:rPr lang="en-US" dirty="0"/>
              <a:t>Covert medication for range of conditions</a:t>
            </a:r>
          </a:p>
          <a:p>
            <a:endParaRPr lang="en-US" dirty="0"/>
          </a:p>
          <a:p>
            <a:endParaRPr lang="en-US" dirty="0"/>
          </a:p>
          <a:p>
            <a:endParaRPr lang="en-US" dirty="0"/>
          </a:p>
        </p:txBody>
      </p:sp>
    </p:spTree>
    <p:extLst>
      <p:ext uri="{BB962C8B-B14F-4D97-AF65-F5344CB8AC3E}">
        <p14:creationId xmlns:p14="http://schemas.microsoft.com/office/powerpoint/2010/main" val="2608556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026B-A936-2445-9532-86B412E9A0B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AD8BE1E-A253-B64E-BA46-051DE673D2EF}"/>
              </a:ext>
            </a:extLst>
          </p:cNvPr>
          <p:cNvSpPr>
            <a:spLocks noGrp="1"/>
          </p:cNvSpPr>
          <p:nvPr>
            <p:ph idx="1"/>
          </p:nvPr>
        </p:nvSpPr>
        <p:spPr/>
        <p:txBody>
          <a:bodyPr/>
          <a:lstStyle/>
          <a:p>
            <a:endParaRPr lang="en-US" dirty="0"/>
          </a:p>
          <a:p>
            <a:r>
              <a:rPr lang="en-US" dirty="0"/>
              <a:t>Remote justice can work as well as justice in physical courtrooms</a:t>
            </a:r>
          </a:p>
          <a:p>
            <a:r>
              <a:rPr lang="en-US" dirty="0"/>
              <a:t>Courts are overwhelmingly ‘person-</a:t>
            </a:r>
            <a:r>
              <a:rPr lang="en-US" dirty="0" err="1"/>
              <a:t>centred</a:t>
            </a:r>
            <a:r>
              <a:rPr lang="en-US" dirty="0"/>
              <a:t>’ + take account of P’s wishes and feelings</a:t>
            </a:r>
          </a:p>
          <a:p>
            <a:r>
              <a:rPr lang="en-US" dirty="0"/>
              <a:t>Both the courts </a:t>
            </a:r>
            <a:r>
              <a:rPr lang="en-US" u="sng" dirty="0"/>
              <a:t>and</a:t>
            </a:r>
            <a:r>
              <a:rPr lang="en-US" dirty="0"/>
              <a:t> health and social care services are stretched to breaking point</a:t>
            </a:r>
          </a:p>
          <a:p>
            <a:r>
              <a:rPr lang="en-US" dirty="0"/>
              <a:t>There is a real problem in practice when counsel representing P presents arguments opposite to what P says s/he wants</a:t>
            </a:r>
          </a:p>
          <a:p>
            <a:r>
              <a:rPr lang="en-US" dirty="0"/>
              <a:t>Transparency + open justice really matter to people</a:t>
            </a:r>
          </a:p>
          <a:p>
            <a:endParaRPr lang="en-US" dirty="0"/>
          </a:p>
        </p:txBody>
      </p:sp>
    </p:spTree>
    <p:extLst>
      <p:ext uri="{BB962C8B-B14F-4D97-AF65-F5344CB8AC3E}">
        <p14:creationId xmlns:p14="http://schemas.microsoft.com/office/powerpoint/2010/main" val="384461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8B7E2-8F8A-D241-941D-5C0B4562D6F9}"/>
              </a:ext>
            </a:extLst>
          </p:cNvPr>
          <p:cNvSpPr>
            <a:spLocks noGrp="1"/>
          </p:cNvSpPr>
          <p:nvPr>
            <p:ph type="title"/>
          </p:nvPr>
        </p:nvSpPr>
        <p:spPr/>
        <p:txBody>
          <a:bodyPr/>
          <a:lstStyle/>
          <a:p>
            <a:r>
              <a:rPr lang="en-US" b="1" dirty="0">
                <a:solidFill>
                  <a:srgbClr val="FF0000"/>
                </a:solidFill>
              </a:rPr>
              <a:t>4.  Open Justice Court of Protection</a:t>
            </a:r>
          </a:p>
        </p:txBody>
      </p:sp>
      <p:sp>
        <p:nvSpPr>
          <p:cNvPr id="3" name="Content Placeholder 2">
            <a:extLst>
              <a:ext uri="{FF2B5EF4-FFF2-40B4-BE49-F238E27FC236}">
                <a16:creationId xmlns:a16="http://schemas.microsoft.com/office/drawing/2014/main" id="{172B8FE2-8A60-2644-AC7E-9145F82B8D5B}"/>
              </a:ext>
            </a:extLst>
          </p:cNvPr>
          <p:cNvSpPr>
            <a:spLocks noGrp="1"/>
          </p:cNvSpPr>
          <p:nvPr>
            <p:ph idx="1"/>
          </p:nvPr>
        </p:nvSpPr>
        <p:spPr/>
        <p:txBody>
          <a:bodyPr/>
          <a:lstStyle/>
          <a:p>
            <a:r>
              <a:rPr lang="en-US" dirty="0"/>
              <a:t>Project founded (15 June 2020) and directed jointly with Gill </a:t>
            </a:r>
            <a:r>
              <a:rPr lang="en-US" dirty="0" err="1"/>
              <a:t>Loomes</a:t>
            </a:r>
            <a:r>
              <a:rPr lang="en-US" dirty="0"/>
              <a:t>-Quinn to support transparency and open justice in the Court of Protection. </a:t>
            </a:r>
          </a:p>
          <a:p>
            <a:endParaRPr lang="en-US" dirty="0"/>
          </a:p>
        </p:txBody>
      </p:sp>
      <p:pic>
        <p:nvPicPr>
          <p:cNvPr id="5" name="Content Placeholder 4" descr="A close up of a sign&#10;&#10;Description automatically generated">
            <a:extLst>
              <a:ext uri="{FF2B5EF4-FFF2-40B4-BE49-F238E27FC236}">
                <a16:creationId xmlns:a16="http://schemas.microsoft.com/office/drawing/2014/main" id="{2C45F275-8DA9-5D41-963E-B1A156605487}"/>
              </a:ext>
            </a:extLst>
          </p:cNvPr>
          <p:cNvPicPr>
            <a:picLocks noChangeAspect="1"/>
          </p:cNvPicPr>
          <p:nvPr/>
        </p:nvPicPr>
        <p:blipFill>
          <a:blip r:embed="rId2"/>
          <a:stretch>
            <a:fillRect/>
          </a:stretch>
        </p:blipFill>
        <p:spPr>
          <a:xfrm>
            <a:off x="3125031" y="2995350"/>
            <a:ext cx="5442026" cy="3562000"/>
          </a:xfrm>
          <a:prstGeom prst="rect">
            <a:avLst/>
          </a:prstGeom>
        </p:spPr>
      </p:pic>
    </p:spTree>
    <p:extLst>
      <p:ext uri="{BB962C8B-B14F-4D97-AF65-F5344CB8AC3E}">
        <p14:creationId xmlns:p14="http://schemas.microsoft.com/office/powerpoint/2010/main" val="1242584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AD2-4D78-4906-9110-8D1E80A37D84}"/>
              </a:ext>
            </a:extLst>
          </p:cNvPr>
          <p:cNvSpPr>
            <a:spLocks noGrp="1"/>
          </p:cNvSpPr>
          <p:nvPr>
            <p:ph type="title"/>
          </p:nvPr>
        </p:nvSpPr>
        <p:spPr>
          <a:xfrm>
            <a:off x="121176" y="139700"/>
            <a:ext cx="9358104" cy="850900"/>
          </a:xfrm>
        </p:spPr>
        <p:txBody>
          <a:bodyPr/>
          <a:lstStyle/>
          <a:p>
            <a:r>
              <a:rPr lang="en-GB" sz="4200" b="1" dirty="0"/>
              <a:t>Our Website</a:t>
            </a:r>
          </a:p>
        </p:txBody>
      </p:sp>
      <p:pic>
        <p:nvPicPr>
          <p:cNvPr id="7" name="Content Placeholder 6" descr="A screenshot of text&#10;&#10;Description automatically generated">
            <a:extLst>
              <a:ext uri="{FF2B5EF4-FFF2-40B4-BE49-F238E27FC236}">
                <a16:creationId xmlns:a16="http://schemas.microsoft.com/office/drawing/2014/main" id="{0F360DCD-370C-49DC-BB5B-8457043FB425}"/>
              </a:ext>
            </a:extLst>
          </p:cNvPr>
          <p:cNvPicPr>
            <a:picLocks noGrp="1" noChangeAspect="1"/>
          </p:cNvPicPr>
          <p:nvPr>
            <p:ph idx="1"/>
          </p:nvPr>
        </p:nvPicPr>
        <p:blipFill>
          <a:blip r:embed="rId2"/>
          <a:stretch>
            <a:fillRect/>
          </a:stretch>
        </p:blipFill>
        <p:spPr>
          <a:xfrm>
            <a:off x="231615" y="990600"/>
            <a:ext cx="3283744" cy="5064760"/>
          </a:xfrm>
        </p:spPr>
      </p:pic>
      <p:sp>
        <p:nvSpPr>
          <p:cNvPr id="4" name="Text Placeholder 3">
            <a:extLst>
              <a:ext uri="{FF2B5EF4-FFF2-40B4-BE49-F238E27FC236}">
                <a16:creationId xmlns:a16="http://schemas.microsoft.com/office/drawing/2014/main" id="{2ABD621C-0671-479A-93A6-7FB6925740D0}"/>
              </a:ext>
            </a:extLst>
          </p:cNvPr>
          <p:cNvSpPr>
            <a:spLocks noGrp="1"/>
          </p:cNvSpPr>
          <p:nvPr>
            <p:ph type="body" sz="half" idx="2"/>
          </p:nvPr>
        </p:nvSpPr>
        <p:spPr>
          <a:xfrm>
            <a:off x="10347668" y="5765276"/>
            <a:ext cx="1700532" cy="978423"/>
          </a:xfrm>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D3846DC4-04D3-4113-A156-C70BEAA03048}"/>
              </a:ext>
            </a:extLst>
          </p:cNvPr>
          <p:cNvPicPr>
            <a:picLocks noGrp="1" noChangeAspect="1"/>
          </p:cNvPicPr>
          <p:nvPr>
            <p:ph idx="1"/>
          </p:nvPr>
        </p:nvPicPr>
        <p:blipFill>
          <a:blip r:embed="rId3"/>
          <a:stretch>
            <a:fillRect/>
          </a:stretch>
        </p:blipFill>
        <p:spPr>
          <a:xfrm>
            <a:off x="9885680" y="114300"/>
            <a:ext cx="1719112" cy="1125220"/>
          </a:xfrm>
        </p:spPr>
      </p:pic>
      <p:sp>
        <p:nvSpPr>
          <p:cNvPr id="8" name="TextBox 7">
            <a:extLst>
              <a:ext uri="{FF2B5EF4-FFF2-40B4-BE49-F238E27FC236}">
                <a16:creationId xmlns:a16="http://schemas.microsoft.com/office/drawing/2014/main" id="{A4785205-BCFD-421F-90A2-B9D94E205D8C}"/>
              </a:ext>
            </a:extLst>
          </p:cNvPr>
          <p:cNvSpPr txBox="1"/>
          <p:nvPr/>
        </p:nvSpPr>
        <p:spPr>
          <a:xfrm>
            <a:off x="3703320" y="564048"/>
            <a:ext cx="4785360" cy="1323439"/>
          </a:xfrm>
          <a:prstGeom prst="rect">
            <a:avLst/>
          </a:prstGeom>
          <a:solidFill>
            <a:schemeClr val="tx1">
              <a:lumMod val="95000"/>
              <a:alpha val="66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Publicising CoP hearings</a:t>
            </a:r>
          </a:p>
          <a:p>
            <a:pPr marL="285750" indent="-285750">
              <a:buFont typeface="Arial" panose="020B0604020202020204" pitchFamily="34" charset="0"/>
              <a:buChar char="•"/>
            </a:pPr>
            <a:r>
              <a:rPr lang="en-GB" sz="2000" b="1" dirty="0">
                <a:solidFill>
                  <a:schemeClr val="bg1"/>
                </a:solidFill>
              </a:rPr>
              <a:t>Twitter</a:t>
            </a:r>
          </a:p>
          <a:p>
            <a:pPr marL="285750" indent="-285750">
              <a:buFont typeface="Arial" panose="020B0604020202020204" pitchFamily="34" charset="0"/>
              <a:buChar char="•"/>
            </a:pPr>
            <a:r>
              <a:rPr lang="en-GB" sz="2000" b="1" dirty="0">
                <a:solidFill>
                  <a:schemeClr val="bg1"/>
                </a:solidFill>
              </a:rPr>
              <a:t>Featured Hearings </a:t>
            </a:r>
          </a:p>
          <a:p>
            <a:pPr marL="285750" indent="-285750">
              <a:buFont typeface="Arial" panose="020B0604020202020204" pitchFamily="34" charset="0"/>
              <a:buChar char="•"/>
            </a:pPr>
            <a:r>
              <a:rPr lang="en-GB" sz="2000" b="1" dirty="0">
                <a:solidFill>
                  <a:schemeClr val="bg1"/>
                </a:solidFill>
              </a:rPr>
              <a:t>Blog post from observers</a:t>
            </a:r>
          </a:p>
        </p:txBody>
      </p:sp>
      <p:pic>
        <p:nvPicPr>
          <p:cNvPr id="10" name="Picture 9" descr="A screenshot of a cell phone&#10;&#10;Description automatically generated">
            <a:extLst>
              <a:ext uri="{FF2B5EF4-FFF2-40B4-BE49-F238E27FC236}">
                <a16:creationId xmlns:a16="http://schemas.microsoft.com/office/drawing/2014/main" id="{67B9322A-4C19-44DC-83A2-EE47AD18C09B}"/>
              </a:ext>
            </a:extLst>
          </p:cNvPr>
          <p:cNvPicPr>
            <a:picLocks noChangeAspect="1"/>
          </p:cNvPicPr>
          <p:nvPr/>
        </p:nvPicPr>
        <p:blipFill>
          <a:blip r:embed="rId4"/>
          <a:stretch>
            <a:fillRect/>
          </a:stretch>
        </p:blipFill>
        <p:spPr>
          <a:xfrm>
            <a:off x="3682999" y="2290128"/>
            <a:ext cx="2124075" cy="3765232"/>
          </a:xfrm>
          <a:prstGeom prst="rect">
            <a:avLst/>
          </a:prstGeom>
        </p:spPr>
      </p:pic>
      <p:pic>
        <p:nvPicPr>
          <p:cNvPr id="12" name="Picture 11" descr="A screenshot of a social media post&#10;&#10;Description automatically generated">
            <a:extLst>
              <a:ext uri="{FF2B5EF4-FFF2-40B4-BE49-F238E27FC236}">
                <a16:creationId xmlns:a16="http://schemas.microsoft.com/office/drawing/2014/main" id="{D42104F9-A6C6-4030-81CF-35F35EF2FBA1}"/>
              </a:ext>
            </a:extLst>
          </p:cNvPr>
          <p:cNvPicPr>
            <a:picLocks noChangeAspect="1"/>
          </p:cNvPicPr>
          <p:nvPr/>
        </p:nvPicPr>
        <p:blipFill>
          <a:blip r:embed="rId5"/>
          <a:stretch>
            <a:fillRect/>
          </a:stretch>
        </p:blipFill>
        <p:spPr>
          <a:xfrm>
            <a:off x="8676642" y="1365278"/>
            <a:ext cx="3283744" cy="5177286"/>
          </a:xfrm>
          <a:prstGeom prst="rect">
            <a:avLst/>
          </a:prstGeom>
        </p:spPr>
      </p:pic>
      <p:sp>
        <p:nvSpPr>
          <p:cNvPr id="13" name="TextBox 12">
            <a:extLst>
              <a:ext uri="{FF2B5EF4-FFF2-40B4-BE49-F238E27FC236}">
                <a16:creationId xmlns:a16="http://schemas.microsoft.com/office/drawing/2014/main" id="{B0E495B7-4DE9-43BD-8008-83DF522D147F}"/>
              </a:ext>
            </a:extLst>
          </p:cNvPr>
          <p:cNvSpPr txBox="1"/>
          <p:nvPr/>
        </p:nvSpPr>
        <p:spPr>
          <a:xfrm>
            <a:off x="5923915" y="3064689"/>
            <a:ext cx="2519045" cy="3477875"/>
          </a:xfrm>
          <a:prstGeom prst="rect">
            <a:avLst/>
          </a:prstGeom>
          <a:solidFill>
            <a:schemeClr val="tx1">
              <a:lumMod val="95000"/>
              <a:alpha val="67000"/>
            </a:schemeClr>
          </a:solidFill>
        </p:spPr>
        <p:txBody>
          <a:bodyPr wrap="square" rtlCol="0">
            <a:spAutoFit/>
          </a:bodyPr>
          <a:lstStyle/>
          <a:p>
            <a:pPr marL="285750" indent="-285750">
              <a:buFont typeface="Arial" panose="020B0604020202020204" pitchFamily="34" charset="0"/>
              <a:buChar char="•"/>
            </a:pPr>
            <a:r>
              <a:rPr lang="en-GB" sz="2000" b="1" dirty="0">
                <a:solidFill>
                  <a:schemeClr val="bg1"/>
                </a:solidFill>
              </a:rPr>
              <a:t>Providing support and information to Public Observers about what to expect during a CoP hearing.</a:t>
            </a:r>
          </a:p>
          <a:p>
            <a:pPr marL="285750" indent="-285750">
              <a:buFont typeface="Arial" panose="020B0604020202020204" pitchFamily="34" charset="0"/>
              <a:buChar char="•"/>
            </a:pPr>
            <a:r>
              <a:rPr lang="en-GB" sz="2000" dirty="0">
                <a:solidFill>
                  <a:schemeClr val="bg1"/>
                </a:solidFill>
              </a:rPr>
              <a:t>In particular how to access CoP hearings remotely</a:t>
            </a:r>
            <a:r>
              <a:rPr lang="en-GB" dirty="0">
                <a:solidFill>
                  <a:schemeClr val="bg1"/>
                </a:solidFill>
              </a:rPr>
              <a:t>.</a:t>
            </a:r>
          </a:p>
        </p:txBody>
      </p:sp>
      <p:sp>
        <p:nvSpPr>
          <p:cNvPr id="14" name="TextBox 13">
            <a:extLst>
              <a:ext uri="{FF2B5EF4-FFF2-40B4-BE49-F238E27FC236}">
                <a16:creationId xmlns:a16="http://schemas.microsoft.com/office/drawing/2014/main" id="{EF133F5E-3DFB-4991-80C3-0BCE00313818}"/>
              </a:ext>
            </a:extLst>
          </p:cNvPr>
          <p:cNvSpPr txBox="1"/>
          <p:nvPr/>
        </p:nvSpPr>
        <p:spPr>
          <a:xfrm>
            <a:off x="298940" y="6227168"/>
            <a:ext cx="5458618" cy="461665"/>
          </a:xfrm>
          <a:prstGeom prst="rect">
            <a:avLst/>
          </a:prstGeom>
          <a:noFill/>
        </p:spPr>
        <p:txBody>
          <a:bodyPr wrap="square" rtlCol="0">
            <a:spAutoFit/>
          </a:bodyPr>
          <a:lstStyle/>
          <a:p>
            <a:r>
              <a:rPr lang="en-GB" sz="2400" b="1" dirty="0"/>
              <a:t>openjusticecourtofprotection.org</a:t>
            </a:r>
          </a:p>
        </p:txBody>
      </p:sp>
    </p:spTree>
    <p:extLst>
      <p:ext uri="{BB962C8B-B14F-4D97-AF65-F5344CB8AC3E}">
        <p14:creationId xmlns:p14="http://schemas.microsoft.com/office/powerpoint/2010/main" val="403374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774618-626D-0445-8311-D78A4390335F}"/>
              </a:ext>
            </a:extLst>
          </p:cNvPr>
          <p:cNvSpPr>
            <a:spLocks noGrp="1"/>
          </p:cNvSpPr>
          <p:nvPr>
            <p:ph type="ctrTitle"/>
          </p:nvPr>
        </p:nvSpPr>
        <p:spPr/>
        <p:txBody>
          <a:bodyPr/>
          <a:lstStyle/>
          <a:p>
            <a:r>
              <a:rPr lang="en-US" dirty="0"/>
              <a:t>Thank you</a:t>
            </a:r>
          </a:p>
        </p:txBody>
      </p:sp>
      <p:sp>
        <p:nvSpPr>
          <p:cNvPr id="5" name="Subtitle 4">
            <a:extLst>
              <a:ext uri="{FF2B5EF4-FFF2-40B4-BE49-F238E27FC236}">
                <a16:creationId xmlns:a16="http://schemas.microsoft.com/office/drawing/2014/main" id="{C1D29BBF-7037-8941-8013-6C3660F30280}"/>
              </a:ext>
            </a:extLst>
          </p:cNvPr>
          <p:cNvSpPr>
            <a:spLocks noGrp="1"/>
          </p:cNvSpPr>
          <p:nvPr>
            <p:ph type="subTitle" idx="1"/>
          </p:nvPr>
        </p:nvSpPr>
        <p:spPr/>
        <p:txBody>
          <a:bodyPr>
            <a:normAutofit fontScale="77500" lnSpcReduction="20000"/>
          </a:bodyPr>
          <a:lstStyle/>
          <a:p>
            <a:r>
              <a:rPr lang="en-US" dirty="0"/>
              <a:t>Comment, Questions, Observations, Feedback Welcome!</a:t>
            </a:r>
          </a:p>
          <a:p>
            <a:endParaRPr lang="en-US" dirty="0"/>
          </a:p>
          <a:p>
            <a:r>
              <a:rPr lang="en-US" dirty="0"/>
              <a:t>@</a:t>
            </a:r>
            <a:r>
              <a:rPr lang="en-US" dirty="0" err="1"/>
              <a:t>OpenJusticeCOP</a:t>
            </a:r>
            <a:endParaRPr lang="en-US" dirty="0"/>
          </a:p>
          <a:p>
            <a:endParaRPr lang="en-US" dirty="0"/>
          </a:p>
          <a:p>
            <a:r>
              <a:rPr lang="en-GB" b="1" dirty="0" err="1"/>
              <a:t>openjusticecourtofprotection.org</a:t>
            </a:r>
            <a:endParaRPr lang="en-GB" b="1" dirty="0"/>
          </a:p>
          <a:p>
            <a:endParaRPr lang="en-US" dirty="0"/>
          </a:p>
        </p:txBody>
      </p:sp>
    </p:spTree>
    <p:extLst>
      <p:ext uri="{BB962C8B-B14F-4D97-AF65-F5344CB8AC3E}">
        <p14:creationId xmlns:p14="http://schemas.microsoft.com/office/powerpoint/2010/main" val="16544849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TotalTime>
  <Words>1277</Words>
  <Application>Microsoft Office PowerPoint</Application>
  <PresentationFormat>Widescreen</PresentationFormat>
  <Paragraphs>110</Paragraphs>
  <Slides>16</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Remote Justice in Action</vt:lpstr>
      <vt:lpstr>Structure of talk</vt:lpstr>
      <vt:lpstr>1.  Summary of Observational data set</vt:lpstr>
      <vt:lpstr>PowerPoint Presentation</vt:lpstr>
      <vt:lpstr>2. Some background:  the Court of Protection </vt:lpstr>
      <vt:lpstr>PowerPoint Presentation</vt:lpstr>
      <vt:lpstr>             “Fine words butter no parsnips”</vt:lpstr>
      <vt:lpstr>Barriers to transparency…</vt:lpstr>
      <vt:lpstr>3.  Findings so far  (“P” = person at centre of case)</vt:lpstr>
      <vt:lpstr>Decision needed</vt:lpstr>
      <vt:lpstr>PowerPoint Presentation</vt:lpstr>
      <vt:lpstr>Serious Medical Treatment</vt:lpstr>
      <vt:lpstr>PowerPoint Presentation</vt:lpstr>
      <vt:lpstr>4.  Open Justice Court of Protection</vt:lpstr>
      <vt:lpstr>Our Website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79</cp:revision>
  <dcterms:created xsi:type="dcterms:W3CDTF">2020-08-18T15:22:30Z</dcterms:created>
  <dcterms:modified xsi:type="dcterms:W3CDTF">2021-01-20T16:02:52Z</dcterms:modified>
</cp:coreProperties>
</file>