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66" r:id="rId3"/>
    <p:sldId id="258" r:id="rId4"/>
    <p:sldId id="259" r:id="rId5"/>
    <p:sldId id="262" r:id="rId6"/>
    <p:sldId id="264" r:id="rId7"/>
    <p:sldId id="265" r:id="rId8"/>
    <p:sldId id="257" r:id="rId9"/>
    <p:sldId id="261" r:id="rId10"/>
    <p:sldId id="260" r:id="rId11"/>
    <p:sldId id="270" r:id="rId12"/>
    <p:sldId id="269" r:id="rId13"/>
    <p:sldId id="280" r:id="rId14"/>
    <p:sldId id="268" r:id="rId15"/>
    <p:sldId id="271" r:id="rId16"/>
    <p:sldId id="267" r:id="rId17"/>
    <p:sldId id="279" r:id="rId18"/>
    <p:sldId id="272" r:id="rId19"/>
    <p:sldId id="273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2"/>
    <p:restoredTop sz="94643"/>
  </p:normalViewPr>
  <p:slideViewPr>
    <p:cSldViewPr snapToGrid="0" snapToObjects="1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C4DBAC-55D4-E149-B7B4-132C2A5F9663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64969B-336D-C346-96F4-7398CE115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080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64969B-336D-C346-96F4-7398CE115F8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839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B23CA-6E92-F841-A016-DC3034DEF2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47B195-9865-CE4E-AAB8-5A0666B433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700C70-073F-E547-AEE7-614D3E162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1C1A2-7E4E-2B4B-B5ED-42583863B58B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DAAF7-2D69-FC4E-9260-2D626D180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5B1AF4-D12C-D74F-9574-69D7E9435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0ED73-C347-2F48-84A5-38CCF643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357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7D457-ACEA-E140-B0AE-D1D3F90C9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0A1B2-ACB9-D543-9207-1884A4707B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5B46A2-4EF2-4C48-8566-72DC9B789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1C1A2-7E4E-2B4B-B5ED-42583863B58B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B9E423-6674-164A-AFDD-28F38BA80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2101B8-9E94-A042-ADB7-5DF8CCBC1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0ED73-C347-2F48-84A5-38CCF643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427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41349-3C44-CE46-A7CC-48448E947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D71A08-41BB-944B-B0B1-D9B1C7CD99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3258A1-3250-7240-B005-4F39EBEBA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1C1A2-7E4E-2B4B-B5ED-42583863B58B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C94AB-BE7F-8E47-BFBD-CA3FF3E73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4C16AE-59AC-5740-81B3-677099B77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0ED73-C347-2F48-84A5-38CCF643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75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D8141-BE69-BB4B-951C-F7C01BA17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7A3C2-E9C5-AB4C-B1B9-3FF53C4AA9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FA4B08-BC9D-5C4B-875A-C7FF4F90C9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2D0AC5-43AE-4E48-89B2-93DF19042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1C1A2-7E4E-2B4B-B5ED-42583863B58B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D4DA2D-9FBF-AA45-8A70-12C19E5C5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8788E9-E59D-8D49-A678-4115B9EA9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0ED73-C347-2F48-84A5-38CCF643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636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CBE62-ED33-EB41-B6C7-407EE336E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D907A5-8A04-7845-BE88-1CA44661A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21714D-0A35-0048-B22B-A30ACEA1C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0DD4-1D79-1A47-80D8-BBC060E97E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00E2C6-3DB0-2046-9BC4-5957894DE7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54A91E-9E71-9746-95DD-76BBF31AF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1C1A2-7E4E-2B4B-B5ED-42583863B58B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13EFEB-3C5B-BA44-AA49-D0C7DB7B1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92F21C-0E8F-9040-A257-0B74350B1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0ED73-C347-2F48-84A5-38CCF643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324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2B721-96BB-8F4B-A562-0E224C3D5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8F11AE-DB62-A242-9C40-AE91B41FB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1C1A2-7E4E-2B4B-B5ED-42583863B58B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6AB170-4FED-D240-A85B-8DB5984B7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A79036-7408-E549-8F96-340BEB11A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0ED73-C347-2F48-84A5-38CCF643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07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52DBBC-C389-3A4B-807E-0BCFDFA5E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1C1A2-7E4E-2B4B-B5ED-42583863B58B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265A7D-4284-964A-955F-F8B068C13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1E6CD4-475B-294D-886C-7AA3B422D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0ED73-C347-2F48-84A5-38CCF643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494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1B793-9678-0E45-ABB5-390DE6CCC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ACC026-4150-1648-98EC-35200C5BEF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FF9EF4-80A8-3844-A0D8-B82CCC545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910C68-44D3-8C45-AED8-6E9590FCC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1C1A2-7E4E-2B4B-B5ED-42583863B58B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CC847E-B547-AA45-BA48-11CDE438F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A940C4-DB90-CB4A-A493-529365EA8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0ED73-C347-2F48-84A5-38CCF643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759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F3A8F-5A9D-D345-B80E-EB85AF58F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444ACF-FB56-174B-BCC9-403753A52A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87F318-8FAA-4145-8DB9-C9BE3CF3EA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F0A4FE-96C7-0B4E-A4EF-4FB385DCB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1C1A2-7E4E-2B4B-B5ED-42583863B58B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E3CC6C-D10B-F542-88C3-2C24B1F07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AD8F9-D2E1-1841-BAA5-CAF9EDC08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0ED73-C347-2F48-84A5-38CCF643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942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20755-E29A-7E47-B45B-C4CCF52A8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6480FB-FC82-5748-A846-0606802F32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689ABA-1544-AE4D-B455-1FCFCEBC1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1C1A2-7E4E-2B4B-B5ED-42583863B58B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4BE399-586C-384E-9D11-8B4A91F45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D64023-F125-B645-BE58-861A451D1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0ED73-C347-2F48-84A5-38CCF643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458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07BD9C-9830-9940-83D5-C12141DE25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E1EFB2-F7E7-214B-A3BF-2ECD5D44BE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E0B4F5-5F2A-B049-8C2D-5143124DB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1C1A2-7E4E-2B4B-B5ED-42583863B58B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45655F-1247-2A4F-8BEB-96B719D72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C00591-4809-8444-B2E8-2B24AF58C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0ED73-C347-2F48-84A5-38CCF643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209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0ADC16-FF5A-2541-9776-39D6D0289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E2AA02-6E69-254F-BE5A-E8D010C9B8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33891B-58CA-E644-A2EE-4061B840F9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1C1A2-7E4E-2B4B-B5ED-42583863B58B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8D19ED-789E-E749-B411-0A1219AD29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D90DF7-32EA-0440-A972-323635E73A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0ED73-C347-2F48-84A5-38CCF643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684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openjusticecourtofprotection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twitter.com/OpenJusticeCoP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gov.uk/courts-tribunals/court-of-protection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gislation.gov.uk/ukpga/1998/42/contents" TargetMode="External"/><Relationship Id="rId2" Type="http://schemas.openxmlformats.org/officeDocument/2006/relationships/hyperlink" Target="https://www.legislation.gov.uk/ukpga/2005/9/content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ustice.gov.uk/courts/court-lists/list-family" TargetMode="External"/><Relationship Id="rId7" Type="http://schemas.openxmlformats.org/officeDocument/2006/relationships/image" Target="../media/image2.svg"/><Relationship Id="rId2" Type="http://schemas.openxmlformats.org/officeDocument/2006/relationships/hyperlink" Target="http://www.justice.gov.uk/courts/court-lists/list-cop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hyperlink" Target="https://www.courtserve.net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openjusticecourtofprotection.org/public-observer-wiki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hyperlink" Target="https://openjusticecourtofprotection.org/2020/06/23/transparency-orders-reflections-from-a-public-observer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kitzingercelia@gmail.com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EF7BE-6668-A747-BB4D-7FA39760DA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9587" y="1467875"/>
            <a:ext cx="9144000" cy="2387600"/>
          </a:xfrm>
        </p:spPr>
        <p:txBody>
          <a:bodyPr/>
          <a:lstStyle/>
          <a:p>
            <a:r>
              <a:rPr lang="en-US" b="1" dirty="0"/>
              <a:t>Open Justice Court of Protection Project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9E9D65-E29F-FF4D-8465-492E84FED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14993"/>
            <a:ext cx="9144000" cy="1655762"/>
          </a:xfrm>
        </p:spPr>
        <p:txBody>
          <a:bodyPr>
            <a:normAutofit/>
          </a:bodyPr>
          <a:lstStyle/>
          <a:p>
            <a:endParaRPr lang="en-US" sz="3200" b="1" dirty="0"/>
          </a:p>
          <a:p>
            <a:r>
              <a:rPr lang="en-US" sz="3200" b="1" dirty="0"/>
              <a:t>Celia Kitzinger + Gill </a:t>
            </a:r>
            <a:r>
              <a:rPr lang="en-US" sz="3200" b="1" dirty="0" err="1"/>
              <a:t>Loomes</a:t>
            </a:r>
            <a:r>
              <a:rPr lang="en-US" sz="3200" b="1" dirty="0"/>
              <a:t>-Quinn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29C442C7-1791-3E42-9A32-C50938B048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33437" y="349712"/>
            <a:ext cx="24003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877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FAEE2-9806-EB4D-9C6B-1616BF925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of seminar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36D5F-9B1F-5447-A6F8-94A271BD0B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Welcome!</a:t>
            </a:r>
          </a:p>
          <a:p>
            <a:pPr marL="0" indent="0">
              <a:buNone/>
            </a:pPr>
            <a:r>
              <a:rPr lang="en-US" dirty="0"/>
              <a:t>A. Introduction to Open Justice Court of Protection Project</a:t>
            </a:r>
          </a:p>
          <a:p>
            <a:pPr marL="514350" indent="-514350">
              <a:buAutoNum type="alphaUcPeriod" startAt="2"/>
            </a:pPr>
            <a:r>
              <a:rPr lang="en-US" dirty="0"/>
              <a:t>Introduction to the Court of Protection</a:t>
            </a:r>
          </a:p>
          <a:p>
            <a:pPr marL="514350" indent="-514350">
              <a:buAutoNum type="alphaUcPeriod" startAt="2"/>
            </a:pPr>
            <a:r>
              <a:rPr lang="en-US" b="1" dirty="0"/>
              <a:t>Observation in the Court of Protection – 10 Questions</a:t>
            </a:r>
          </a:p>
          <a:p>
            <a:pPr marL="0" indent="0">
              <a:buNone/>
            </a:pPr>
            <a:r>
              <a:rPr lang="en-US" dirty="0"/>
              <a:t>Discussion/Questions?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D0CBDA0A-AB4D-5841-8C0E-12280E34E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33437" y="349712"/>
            <a:ext cx="24003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237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4B978-44DF-1E4F-933E-D9E51B02C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hlinkClick r:id="rId2"/>
              </a:rPr>
              <a:t>https://</a:t>
            </a:r>
            <a:r>
              <a:rPr lang="en-US" sz="3600" dirty="0" err="1">
                <a:hlinkClick r:id="rId2"/>
              </a:rPr>
              <a:t>openjusticecourtofprotection.org</a:t>
            </a:r>
            <a:br>
              <a:rPr lang="en-US" sz="3600" dirty="0">
                <a:hlinkClick r:id="rId2"/>
              </a:rPr>
            </a:b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63181E-3A13-DF49-A2F0-86FC68503F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86DB41-FE89-364B-8502-C865EEAF3A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847" t="12474" r="4614" b="-1"/>
          <a:stretch/>
        </p:blipFill>
        <p:spPr>
          <a:xfrm>
            <a:off x="722672" y="1386284"/>
            <a:ext cx="7221794" cy="5230019"/>
          </a:xfrm>
          <a:prstGeom prst="rect">
            <a:avLst/>
          </a:prstGeo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C1B58F0C-2407-F04D-801C-A466F8218E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05618" y="365125"/>
            <a:ext cx="24003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848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B8AB7-55DB-2E49-BAE2-3AD65BD42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GB" b="1" dirty="0">
                <a:hlinkClick r:id="rId2"/>
              </a:rPr>
            </a:br>
            <a:br>
              <a:rPr lang="en-GB" b="1" dirty="0">
                <a:hlinkClick r:id="rId2"/>
              </a:rPr>
            </a:br>
            <a:r>
              <a:rPr lang="en-GB" b="1" dirty="0"/>
              <a:t>@</a:t>
            </a:r>
            <a:r>
              <a:rPr lang="en-GB" b="1" dirty="0" err="1"/>
              <a:t>OpenJusticeCoP</a:t>
            </a:r>
            <a:br>
              <a:rPr lang="en-GB" b="1" dirty="0">
                <a:hlinkClick r:id="rId2"/>
              </a:rPr>
            </a:br>
            <a:br>
              <a:rPr lang="en-GB" b="1" dirty="0">
                <a:hlinkClick r:id="rId2"/>
              </a:rPr>
            </a:br>
            <a:endParaRPr lang="en-US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1A65979-AB92-0A4B-BAD9-8EB043FE47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05618" y="365125"/>
            <a:ext cx="2400300" cy="1371600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E3DDA5-3F21-C44F-AF85-9B2DE4A2F45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408" t="9463" r="25044"/>
          <a:stretch/>
        </p:blipFill>
        <p:spPr>
          <a:xfrm>
            <a:off x="1375314" y="1504336"/>
            <a:ext cx="6043123" cy="498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372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04DC6-6B0E-4F42-A077-CB07A58DD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Court of Protection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F7B79-CBFF-4045-A4C6-4E633FAB9A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Makes decisions on behalf of people deemed unable to make these decisions themselves due to impairment of mind or brain (e.g. dementia, autism, learning disability, brain injury)</a:t>
            </a:r>
          </a:p>
          <a:p>
            <a:r>
              <a:rPr lang="en-US" dirty="0"/>
              <a:t>Makes capacity determinations</a:t>
            </a:r>
          </a:p>
          <a:p>
            <a:r>
              <a:rPr lang="en-US" dirty="0"/>
              <a:t>Makes best interests determinations</a:t>
            </a:r>
          </a:p>
          <a:p>
            <a:r>
              <a:rPr lang="en-US" dirty="0"/>
              <a:t>Deals with issues concerning Deputies, Attorneys, Advance Decisions, statutory wills</a:t>
            </a:r>
          </a:p>
          <a:p>
            <a:endParaRPr lang="en-US" dirty="0"/>
          </a:p>
          <a:p>
            <a:r>
              <a:rPr lang="en-US" dirty="0"/>
              <a:t>London + 7 Regional Hubs (Leeds, Newcastle, Manchester, Reading, Bristol, Birmingham, Cardiff)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060A734-751C-8847-83DF-0DE2AA23B7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05618" y="365125"/>
            <a:ext cx="24003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609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09B8D-EBDE-9E44-BCBC-DA93830DC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Relevant law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2A1DF5-6A95-9C41-B0A1-4ACD4D930C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Mental Capacity Act 2005</a:t>
            </a:r>
            <a:endParaRPr lang="en-US" dirty="0"/>
          </a:p>
          <a:p>
            <a:r>
              <a:rPr lang="en-US" dirty="0">
                <a:hlinkClick r:id="rId3"/>
              </a:rPr>
              <a:t>Human Rights Act 1998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Also</a:t>
            </a:r>
          </a:p>
          <a:p>
            <a:pPr marL="0" indent="0">
              <a:buNone/>
            </a:pPr>
            <a:r>
              <a:rPr lang="en-US" dirty="0"/>
              <a:t>Mental Capacity Act Code of Practice</a:t>
            </a:r>
          </a:p>
          <a:p>
            <a:pPr marL="0" indent="0">
              <a:buNone/>
            </a:pPr>
            <a:r>
              <a:rPr lang="en-US" dirty="0"/>
              <a:t>Mental Capacity Act Deprivation of Liberty Safeguards Code of Practice</a:t>
            </a:r>
          </a:p>
          <a:p>
            <a:pPr marL="0" indent="0">
              <a:buNone/>
            </a:pPr>
            <a:r>
              <a:rPr lang="en-US" dirty="0"/>
              <a:t>Court of Protection Rules</a:t>
            </a:r>
          </a:p>
          <a:p>
            <a:pPr marL="0" indent="0">
              <a:buNone/>
            </a:pPr>
            <a:r>
              <a:rPr lang="en-US" dirty="0"/>
              <a:t>Court of Protection Practice Directions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0F8EDDF-D608-9E4D-9C80-6276E9F2AC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05618" y="365125"/>
            <a:ext cx="24003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647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3AB6E-05B9-D746-9774-101874455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Types of cases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342F2-8B0A-B849-B156-1D4D606D96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Welfare </a:t>
            </a:r>
            <a:r>
              <a:rPr lang="en-US" dirty="0"/>
              <a:t>– e.g. where someone should live, what care they should receive,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contact between partners, friends, family members, marriage, sexual relationships 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Health/medical treatment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e.g. can a person consent to contraceptive injections or can they refuse to have a caesarean section or life-sustaining treatment &amp; if not what decision should be made in their best interests?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Property + financial affairs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e.g. whether a deputy should be appointed to manage someone’s money, statutory wills 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Deprivation of Liberty Safeguards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(Section 21A cases)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B7FDEE3-0EA8-E645-95E7-664E4D0100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05618" y="365125"/>
            <a:ext cx="24003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068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8EDEE-EE6E-7544-95D8-6167B5644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479B4-DE5A-7D44-9574-CAA3776322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GB" sz="12800" dirty="0"/>
              <a:t>1. Why observe hearings in the Court of Protection? - What can I gain from it?</a:t>
            </a:r>
          </a:p>
          <a:p>
            <a:pPr marL="0" indent="0">
              <a:buNone/>
            </a:pPr>
            <a:r>
              <a:rPr lang="en-GB" sz="12800" dirty="0"/>
              <a:t>2. Where are the hearings – how will I know about them?</a:t>
            </a:r>
          </a:p>
          <a:p>
            <a:pPr marL="0" indent="0">
              <a:buNone/>
            </a:pPr>
            <a:r>
              <a:rPr lang="en-GB" sz="12800" dirty="0"/>
              <a:t>3.  Can I observe particular issues (e.g. capacity, DOLS, residence, care, contact, medical decision) Or a particular  impairment (e.g. learning disability, dementia, schizophrenia)</a:t>
            </a:r>
          </a:p>
          <a:p>
            <a:pPr marL="0" indent="0">
              <a:buNone/>
            </a:pPr>
            <a:r>
              <a:rPr lang="en-GB" sz="12800" dirty="0"/>
              <a:t>4.  How should I prepare before observing a hearing?</a:t>
            </a:r>
          </a:p>
          <a:p>
            <a:pPr marL="0" indent="0">
              <a:buNone/>
            </a:pPr>
            <a:r>
              <a:rPr lang="en-GB" sz="12800" dirty="0"/>
              <a:t>5.  How do I choose a hearing (judges, ease of access, platform, telephone or video, duration etc)?</a:t>
            </a:r>
          </a:p>
          <a:p>
            <a:pPr marL="0" indent="0">
              <a:buNone/>
            </a:pPr>
            <a:br>
              <a:rPr lang="en-GB" dirty="0"/>
            </a:b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A9C294E-DFFA-9048-8B60-9B135E1526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20366" y="230188"/>
            <a:ext cx="24003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546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E3A50-703C-A048-BC61-5AC0EF1F6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…cont.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AF3D78-FC26-CD47-8D22-CEE5396B6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GB" sz="9600" dirty="0"/>
          </a:p>
          <a:p>
            <a:pPr marL="0" indent="0">
              <a:buNone/>
            </a:pPr>
            <a:r>
              <a:rPr lang="en-GB" sz="12800" dirty="0"/>
              <a:t>6.  How do I join a hearing and what should I expect?</a:t>
            </a:r>
          </a:p>
          <a:p>
            <a:pPr marL="0" indent="0">
              <a:buNone/>
            </a:pPr>
            <a:endParaRPr lang="en-GB" sz="12800" dirty="0"/>
          </a:p>
          <a:p>
            <a:pPr marL="0" indent="0">
              <a:buNone/>
            </a:pPr>
            <a:r>
              <a:rPr lang="en-GB" sz="12800" dirty="0"/>
              <a:t>7.  What information do I need to assemble (often quickly) when observing a hearing?</a:t>
            </a:r>
            <a:br>
              <a:rPr lang="en-GB" sz="12800" dirty="0"/>
            </a:br>
            <a:endParaRPr lang="en-GB" sz="12800" dirty="0"/>
          </a:p>
          <a:p>
            <a:pPr marL="0" indent="0">
              <a:buNone/>
            </a:pPr>
            <a:r>
              <a:rPr lang="en-GB" sz="12800" dirty="0"/>
              <a:t>8.  The Transparency Order – what does it mean?</a:t>
            </a:r>
            <a:br>
              <a:rPr lang="en-GB" sz="12800" dirty="0"/>
            </a:br>
            <a:endParaRPr lang="en-GB" sz="12800" dirty="0"/>
          </a:p>
          <a:p>
            <a:pPr marL="0" indent="0">
              <a:buNone/>
            </a:pPr>
            <a:r>
              <a:rPr lang="en-GB" sz="12800" dirty="0"/>
              <a:t>9.  How do I leave a hearing?</a:t>
            </a:r>
            <a:br>
              <a:rPr lang="en-GB" sz="12800" dirty="0"/>
            </a:br>
            <a:endParaRPr lang="en-GB" sz="12800" dirty="0"/>
          </a:p>
          <a:p>
            <a:pPr marL="0" indent="0">
              <a:buNone/>
            </a:pPr>
            <a:r>
              <a:rPr lang="en-GB" sz="12800" dirty="0"/>
              <a:t>10.  What should I do after the hearing?</a:t>
            </a:r>
            <a:br>
              <a:rPr lang="en-GB" sz="9600" dirty="0"/>
            </a:br>
            <a:endParaRPr lang="en-GB" sz="9600" dirty="0"/>
          </a:p>
          <a:p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62B5953-EB77-EC4B-B9C9-26402EA357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33437" y="349712"/>
            <a:ext cx="24003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734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3EC1A-87B6-B248-9F0C-A128876E2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GB" dirty="0"/>
            </a:br>
            <a:br>
              <a:rPr lang="en-GB" dirty="0"/>
            </a:br>
            <a:r>
              <a:rPr lang="en-GB" dirty="0"/>
              <a:t>1. </a:t>
            </a:r>
            <a:r>
              <a:rPr lang="en-GB" b="1" dirty="0"/>
              <a:t>Why observe hearings in the Court of Protection? - What can I gain from it?</a:t>
            </a:r>
            <a:br>
              <a:rPr lang="en-GB" dirty="0"/>
            </a:br>
            <a:br>
              <a:rPr lang="en-GB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415A9B-204D-2642-B4C6-7120D96F89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Seeing justice being done</a:t>
            </a:r>
          </a:p>
          <a:p>
            <a:r>
              <a:rPr lang="en-US" dirty="0"/>
              <a:t>How judges use evidence and make decisions</a:t>
            </a:r>
          </a:p>
          <a:p>
            <a:r>
              <a:rPr lang="en-US" dirty="0"/>
              <a:t>How P is (or is not) involved in court</a:t>
            </a:r>
          </a:p>
          <a:p>
            <a:r>
              <a:rPr lang="en-US" dirty="0"/>
              <a:t>The role of expert witnesses</a:t>
            </a:r>
          </a:p>
          <a:p>
            <a:r>
              <a:rPr lang="en-US" dirty="0"/>
              <a:t>Seeing how judges balance protecting P + self-determination</a:t>
            </a:r>
          </a:p>
          <a:p>
            <a:r>
              <a:rPr lang="en-US" dirty="0"/>
              <a:t>Use made of records from social workers, doctors, care workers etc.</a:t>
            </a:r>
          </a:p>
          <a:p>
            <a:r>
              <a:rPr lang="en-US" dirty="0"/>
              <a:t>Better understanding of Mental Capacity Act </a:t>
            </a:r>
            <a:r>
              <a:rPr lang="en-US" i="1" u="sng" dirty="0"/>
              <a:t>in action</a:t>
            </a:r>
            <a:r>
              <a:rPr lang="en-US" dirty="0"/>
              <a:t> </a:t>
            </a:r>
          </a:p>
          <a:p>
            <a:r>
              <a:rPr lang="en-US" dirty="0"/>
              <a:t>If you ever need to be in court….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D167C59-9B58-1E45-9B3A-C10C4E1BD5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33437" y="349712"/>
            <a:ext cx="24003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106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AE800-94E2-0846-A9F0-7B1B831C6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2.  Where are the hearings – how </a:t>
            </a:r>
            <a:br>
              <a:rPr lang="en-US" b="1" dirty="0"/>
            </a:br>
            <a:r>
              <a:rPr lang="en-US" b="1" dirty="0"/>
              <a:t>will I know about them?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1A3C1-962F-204D-A6F7-13670F5710A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We compile hearings every day and put ‘Featured Hearings’ on our website with information about how to request access.</a:t>
            </a:r>
          </a:p>
          <a:p>
            <a:r>
              <a:rPr lang="en-US" dirty="0"/>
              <a:t>“Featured Hearings” + others on Twitter</a:t>
            </a:r>
          </a:p>
          <a:p>
            <a:r>
              <a:rPr lang="en-US" dirty="0"/>
              <a:t>They come from </a:t>
            </a:r>
            <a:r>
              <a:rPr lang="en-US" dirty="0">
                <a:hlinkClick r:id="rId2"/>
              </a:rPr>
              <a:t>First Avenue House</a:t>
            </a:r>
            <a:r>
              <a:rPr lang="en-US" dirty="0"/>
              <a:t> (London), the </a:t>
            </a:r>
            <a:r>
              <a:rPr lang="en-US" dirty="0">
                <a:hlinkClick r:id="rId3"/>
              </a:rPr>
              <a:t>Family Division</a:t>
            </a:r>
            <a:r>
              <a:rPr lang="en-US" dirty="0"/>
              <a:t> (London) and </a:t>
            </a:r>
            <a:r>
              <a:rPr lang="en-US" dirty="0" err="1">
                <a:hlinkClick r:id="rId4"/>
              </a:rPr>
              <a:t>CourtServe</a:t>
            </a:r>
            <a:r>
              <a:rPr lang="en-US" dirty="0"/>
              <a:t> (across England + Wales)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7C76A4-8FE8-D145-BC48-2F34D90B406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56E003-F067-5348-8AB6-9F4533F27BE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1699" t="21961"/>
          <a:stretch/>
        </p:blipFill>
        <p:spPr>
          <a:xfrm>
            <a:off x="6568440" y="1027906"/>
            <a:ext cx="3414656" cy="5884959"/>
          </a:xfrm>
          <a:prstGeom prst="rect">
            <a:avLst/>
          </a:prstGeom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9EF582A9-B692-984A-BCC1-B787919D8D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36587" y="154992"/>
            <a:ext cx="1841156" cy="105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5851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374EE-ED7E-4B4C-9DC4-B36173B19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3.  Can I observe a hearing dealing with a particular issue or particular impairment?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0A1E22-A84D-E64C-8B30-63A7DD9C9B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9065" y="1690688"/>
            <a:ext cx="5181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None of the lists give information about impairments</a:t>
            </a:r>
          </a:p>
          <a:p>
            <a:r>
              <a:rPr lang="en-US" dirty="0"/>
              <a:t>Only First Avenue House lists give information about issues</a:t>
            </a:r>
          </a:p>
          <a:p>
            <a:r>
              <a:rPr lang="en-US" dirty="0"/>
              <a:t>Common issues: where P should live, care, contact, DOLS</a:t>
            </a:r>
          </a:p>
          <a:p>
            <a:r>
              <a:rPr lang="en-US" dirty="0"/>
              <a:t>Rarely: medical decisions, sex, contraception, </a:t>
            </a:r>
          </a:p>
          <a:p>
            <a:r>
              <a:rPr lang="en-US" dirty="0"/>
              <a:t>Occasional: deputyships</a:t>
            </a:r>
          </a:p>
          <a:p>
            <a:r>
              <a:rPr lang="en-US" dirty="0"/>
              <a:t>Impairments: dementia, learning disability, mental health issues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315AF0-F6E6-844F-BB96-447A39D0061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C1B112-A0D1-F04B-A57E-47D7875B13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935" t="9931" r="-1503" b="23921"/>
          <a:stretch/>
        </p:blipFill>
        <p:spPr>
          <a:xfrm>
            <a:off x="6201337" y="1714201"/>
            <a:ext cx="5522259" cy="3429598"/>
          </a:xfrm>
          <a:prstGeom prst="rect">
            <a:avLst/>
          </a:prstGeom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B81D5F4E-89CF-C248-982D-BA9FF42D5D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47525" y="230188"/>
            <a:ext cx="1443123" cy="82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908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CB26D-F490-7E4F-B20C-389615A9E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4. Preparing in advance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0CF9786-6B33-DF42-A945-2A66C5D905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Check out our </a:t>
            </a:r>
          </a:p>
          <a:p>
            <a:pPr marL="0" indent="0">
              <a:buNone/>
            </a:pPr>
            <a:r>
              <a:rPr lang="en-US" b="1" dirty="0">
                <a:hlinkClick r:id="rId2"/>
              </a:rPr>
              <a:t>Public Observer Wiki</a:t>
            </a:r>
            <a:endParaRPr lang="en-US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08C540-BD03-514B-921B-DF4BC30815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738" t="12393" r="11830"/>
          <a:stretch/>
        </p:blipFill>
        <p:spPr>
          <a:xfrm>
            <a:off x="4718864" y="1346844"/>
            <a:ext cx="6634936" cy="530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9034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F8FA8-119E-934F-852F-23D6C6AAD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Read the blogs other observers </a:t>
            </a:r>
            <a:br>
              <a:rPr lang="en-US" b="1" dirty="0"/>
            </a:br>
            <a:r>
              <a:rPr lang="en-US" b="1" dirty="0"/>
              <a:t>have written</a:t>
            </a: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FEE594-23C6-1B4E-8B25-044BD1C4C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9664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1292EB-27C8-E449-8BE8-661A2026E3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928" t="15372" r="23954" b="10275"/>
          <a:stretch/>
        </p:blipFill>
        <p:spPr>
          <a:xfrm>
            <a:off x="8283388" y="1393750"/>
            <a:ext cx="3743662" cy="50991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4678A1-5F9F-064A-8012-D896A8A3A7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248" t="30588" r="10360" b="29882"/>
          <a:stretch/>
        </p:blipFill>
        <p:spPr>
          <a:xfrm>
            <a:off x="164950" y="1383578"/>
            <a:ext cx="3883511" cy="27109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6792365-C556-9D4E-A0BB-A15BF2B74D4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555" t="15255" r="11701" b="18835"/>
          <a:stretch/>
        </p:blipFill>
        <p:spPr>
          <a:xfrm>
            <a:off x="4595308" y="1972720"/>
            <a:ext cx="3593054" cy="45201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189706-EE89-1D46-850E-6C29CA1EDD8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5131" t="13333" r="10752" b="31608"/>
          <a:stretch/>
        </p:blipFill>
        <p:spPr>
          <a:xfrm>
            <a:off x="1592369" y="3787395"/>
            <a:ext cx="2907913" cy="2932980"/>
          </a:xfrm>
          <a:prstGeom prst="rect">
            <a:avLst/>
          </a:prstGeom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6A5FB26E-2A62-9647-9F14-370E2C9513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47525" y="230188"/>
            <a:ext cx="1443123" cy="82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697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83BA654-497E-0541-A6F0-5C2F8D018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E807F-5A12-7F45-850E-CE9E8D5EF4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0017" y="564842"/>
            <a:ext cx="5181600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/>
              <a:t>Check you know who you expect to be in court?</a:t>
            </a:r>
          </a:p>
          <a:p>
            <a:r>
              <a:rPr lang="en-US" dirty="0"/>
              <a:t>Judge (District Judge, Circuit Judge or High Court Judge)</a:t>
            </a:r>
          </a:p>
          <a:p>
            <a:r>
              <a:rPr lang="en-US" dirty="0"/>
              <a:t>Barristers (counsel) for the parties – maybe litigants in person; if P does not have capacity to instruct a lawyer they will have a ‘litigation friend’ or Accredited Legal Representative – sometimes the Official Solicitor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4BA00A-5AAC-3E43-9E6E-720C67B733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253331"/>
            <a:ext cx="5181600" cy="4351338"/>
          </a:xfrm>
        </p:spPr>
        <p:txBody>
          <a:bodyPr>
            <a:normAutofit fontScale="92500"/>
          </a:bodyPr>
          <a:lstStyle/>
          <a:p>
            <a:r>
              <a:rPr lang="en-US" dirty="0"/>
              <a:t>Instructing solicitors</a:t>
            </a:r>
          </a:p>
          <a:p>
            <a:r>
              <a:rPr lang="en-US" dirty="0"/>
              <a:t>“P” (person at the </a:t>
            </a:r>
            <a:r>
              <a:rPr lang="en-US" dirty="0" err="1"/>
              <a:t>centre</a:t>
            </a:r>
            <a:r>
              <a:rPr lang="en-US" dirty="0"/>
              <a:t> of the case)</a:t>
            </a:r>
          </a:p>
          <a:p>
            <a:r>
              <a:rPr lang="en-US" dirty="0"/>
              <a:t>P’s family/friends</a:t>
            </a:r>
          </a:p>
          <a:p>
            <a:r>
              <a:rPr lang="en-US" dirty="0"/>
              <a:t>Expert witnesses</a:t>
            </a:r>
          </a:p>
          <a:p>
            <a:endParaRPr lang="en-US" dirty="0"/>
          </a:p>
          <a:p>
            <a:r>
              <a:rPr lang="en-US" dirty="0"/>
              <a:t>Check out blog by Victoria Butler-Cole “</a:t>
            </a:r>
            <a:r>
              <a:rPr lang="en-US" b="1" dirty="0"/>
              <a:t>Who’s Who in the Court of Protection?”</a:t>
            </a:r>
          </a:p>
          <a:p>
            <a:r>
              <a:rPr lang="en-US" dirty="0"/>
              <a:t>Also</a:t>
            </a:r>
            <a:r>
              <a:rPr lang="en-US" b="1" dirty="0"/>
              <a:t> “Bundles” </a:t>
            </a:r>
            <a:r>
              <a:rPr lang="en-US" dirty="0"/>
              <a:t>by Kyle Squire</a:t>
            </a:r>
          </a:p>
          <a:p>
            <a:endParaRPr lang="en-US" dirty="0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658C72A7-3333-584B-9DA6-E3C029F62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47525" y="230188"/>
            <a:ext cx="1443123" cy="82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0069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5405A-AFE0-C14C-993B-8F046C15C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5. How do I choose a hearing?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21A07-2894-D840-8D6A-40F509191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531" y="1535169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Your availability - date + morning/afternoon slot</a:t>
            </a:r>
          </a:p>
          <a:p>
            <a:r>
              <a:rPr lang="en-US" dirty="0"/>
              <a:t>“Featured Hearings” – usually chosen for ease of access (but 1/3 are vacated or adjourned)</a:t>
            </a:r>
          </a:p>
          <a:p>
            <a:r>
              <a:rPr lang="en-US" dirty="0"/>
              <a:t>Issues (in so far as available)</a:t>
            </a:r>
          </a:p>
          <a:p>
            <a:r>
              <a:rPr lang="en-US" dirty="0"/>
              <a:t>Regional courts?</a:t>
            </a:r>
          </a:p>
          <a:p>
            <a:r>
              <a:rPr lang="en-US" dirty="0"/>
              <a:t>Duration of hearings (not provided for Family Division hearings)</a:t>
            </a:r>
          </a:p>
          <a:p>
            <a:r>
              <a:rPr lang="en-US" dirty="0"/>
              <a:t>Judge: District Judge (DJ) Circuit Judge, or High Court (Family Division) – or celebrated judges like Hayden, </a:t>
            </a:r>
            <a:r>
              <a:rPr lang="en-US" dirty="0" err="1"/>
              <a:t>Hilder</a:t>
            </a:r>
            <a:r>
              <a:rPr lang="en-US" dirty="0"/>
              <a:t>, </a:t>
            </a:r>
            <a:r>
              <a:rPr lang="en-US" dirty="0" err="1"/>
              <a:t>Eldergill</a:t>
            </a:r>
            <a:endParaRPr lang="en-US" dirty="0"/>
          </a:p>
          <a:p>
            <a:r>
              <a:rPr lang="en-US" dirty="0"/>
              <a:t>”Public” v. “private” hearings – very little difference in practice.  For “private” hearings you must give a reason why you want to attend.</a:t>
            </a:r>
          </a:p>
          <a:p>
            <a:r>
              <a:rPr lang="en-US" b="1" dirty="0"/>
              <a:t>Have a ‘back-up’ second choice hearing! </a:t>
            </a:r>
            <a:r>
              <a:rPr lang="en-US" dirty="0"/>
              <a:t>(e.g. 1 hour later or with same judge or via same email address)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66E5CBD-89CD-6C41-B9BD-43BD23423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05618" y="365125"/>
            <a:ext cx="24003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976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E7297-BA3C-4342-9151-0B6B21015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6. How do I join a hearing?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5AC9BF-E977-1D44-B6A5-6C32912F7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Subject header: 10.30am 20 July Case: </a:t>
            </a:r>
            <a:r>
              <a:rPr lang="en-GB" dirty="0"/>
              <a:t>13456057 RH DJ </a:t>
            </a:r>
            <a:r>
              <a:rPr lang="en-GB" dirty="0" err="1"/>
              <a:t>Eldergill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Dear Court Staff</a:t>
            </a:r>
          </a:p>
          <a:p>
            <a:pPr marL="0" indent="0">
              <a:buNone/>
            </a:pPr>
            <a:r>
              <a:rPr lang="en-US" dirty="0"/>
              <a:t>I would like to observe this hearing as a member of the public please. It would be invaluable to me as a social worker to understand better the issues that arise in the appointment of deputies.  My phone number is: 01234 56899.  I look forward to hearing from you.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Amy </a:t>
            </a:r>
            <a:r>
              <a:rPr lang="en-US" dirty="0" err="1"/>
              <a:t>Boody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E7CD92-4185-3E49-BAE1-9006BA6B90D8}"/>
              </a:ext>
            </a:extLst>
          </p:cNvPr>
          <p:cNvSpPr txBox="1"/>
          <p:nvPr/>
        </p:nvSpPr>
        <p:spPr>
          <a:xfrm>
            <a:off x="11736593" y="35500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61782A4-7824-6746-84DB-C2E5B5DC4B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36293" y="190729"/>
            <a:ext cx="24003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4266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19DF2-83BE-DC46-94BD-9B8A35D6D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…</a:t>
            </a:r>
            <a:r>
              <a:rPr lang="en-US" b="1" dirty="0" err="1"/>
              <a:t>cont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965722-DA6C-A14C-AFAD-FCC285557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Send an email asking to observe – maybe with a one-sentence reason. </a:t>
            </a:r>
            <a:r>
              <a:rPr lang="en-US" u="sng" dirty="0"/>
              <a:t>Include your phone number in the body of the email</a:t>
            </a:r>
            <a:r>
              <a:rPr lang="en-US" dirty="0"/>
              <a:t>.  Send it the night before if possible. Follow up (e.g. 8.45am) + later by phone.</a:t>
            </a:r>
          </a:p>
          <a:p>
            <a:r>
              <a:rPr lang="en-US" dirty="0"/>
              <a:t>Your email will be sent to the judge.  Bear that in mind as you write it.</a:t>
            </a:r>
          </a:p>
          <a:p>
            <a:r>
              <a:rPr lang="en-US" dirty="0"/>
              <a:t>For phone hearings usually the judge will call you.  Sometimes it’s a company that organizes the call.  Very occasionally you are asked to dial in yourself.</a:t>
            </a:r>
          </a:p>
          <a:p>
            <a:r>
              <a:rPr lang="en-US" dirty="0"/>
              <a:t>For video-hearings (Skype, Zoom, CVP, Microsoft Teams) you are sent an email with a link. Click on it 5 mins before scheduled start time. You are usually held in a waiting room (and start times are often late)</a:t>
            </a:r>
          </a:p>
          <a:p>
            <a:r>
              <a:rPr lang="en-US" dirty="0"/>
              <a:t>Check you are in a room with the door closed, nobody can hear you or see your screen – and you won’t be interrupted. (No recording is permitted.)</a:t>
            </a:r>
          </a:p>
          <a:p>
            <a:r>
              <a:rPr lang="en-US" dirty="0"/>
              <a:t>You are usually asked to turn off your video + mike after joining</a:t>
            </a:r>
          </a:p>
          <a:p>
            <a:r>
              <a:rPr lang="en-US" dirty="0"/>
              <a:t>You will probably be reminded that proceedings are confidential.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88B8A93-9E1A-5C48-9F81-4AFFE77576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05618" y="365125"/>
            <a:ext cx="24003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880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32E48-2A4F-5A4A-87DD-4A93446D8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324"/>
            <a:ext cx="10515600" cy="1325563"/>
          </a:xfrm>
        </p:spPr>
        <p:txBody>
          <a:bodyPr/>
          <a:lstStyle/>
          <a:p>
            <a:r>
              <a:rPr lang="en-US" b="1" dirty="0"/>
              <a:t>7. Assembling information in a hearing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5FC27-36E3-8B4C-ACB3-67E2C398F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510" y="1690687"/>
            <a:ext cx="10515600" cy="435133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Who is on the line/in the video call.  Write down all names (phonetically if necessary)</a:t>
            </a:r>
          </a:p>
          <a:p>
            <a:r>
              <a:rPr lang="en-US" dirty="0"/>
              <a:t>There should be an introduction + summary but sometimes there isn’t.</a:t>
            </a:r>
          </a:p>
          <a:p>
            <a:r>
              <a:rPr lang="en-US" dirty="0"/>
              <a:t>Who is Counsel for the Applicant?</a:t>
            </a:r>
          </a:p>
          <a:p>
            <a:r>
              <a:rPr lang="en-US" dirty="0"/>
              <a:t>Who is Counsel for the respondent(s)?</a:t>
            </a:r>
          </a:p>
          <a:p>
            <a:r>
              <a:rPr lang="en-US" dirty="0"/>
              <a:t>What is P’s impairment? </a:t>
            </a:r>
          </a:p>
          <a:p>
            <a:r>
              <a:rPr lang="en-US" dirty="0"/>
              <a:t>What is P deemed not to have capacity for? </a:t>
            </a:r>
          </a:p>
          <a:p>
            <a:r>
              <a:rPr lang="en-US" dirty="0"/>
              <a:t>What decision(s) are being made for P?</a:t>
            </a:r>
          </a:p>
          <a:p>
            <a:r>
              <a:rPr lang="en-US" dirty="0"/>
              <a:t>How are P’s wishes + feelings being factored in?</a:t>
            </a:r>
          </a:p>
          <a:p>
            <a:r>
              <a:rPr lang="en-US" dirty="0"/>
              <a:t>What still needs to be decided + what evidence is needed</a:t>
            </a:r>
          </a:p>
          <a:p>
            <a:r>
              <a:rPr lang="en-US" dirty="0"/>
              <a:t>You may not understand everything that is said but you can write it down and look it up afterwards (e.g. “section 48 order”)</a:t>
            </a:r>
          </a:p>
          <a:p>
            <a:r>
              <a:rPr lang="en-US" dirty="0"/>
              <a:t>Write down any vivid phrases or descriptions</a:t>
            </a:r>
          </a:p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1286FE6-41CE-F84A-87D8-862D7DB705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56799" y="365124"/>
            <a:ext cx="2104055" cy="1202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248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B9E11C-1972-2E4D-AE85-E05BA269E3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080" t="18054" r="27710" b="54309"/>
          <a:stretch/>
        </p:blipFill>
        <p:spPr>
          <a:xfrm>
            <a:off x="104226" y="2104571"/>
            <a:ext cx="5014257" cy="19158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627447-469B-BF4C-AAEB-089572E052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151" t="59837" r="26084" b="15935"/>
          <a:stretch/>
        </p:blipFill>
        <p:spPr>
          <a:xfrm>
            <a:off x="5241074" y="3462333"/>
            <a:ext cx="6764856" cy="21446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E944C05-FD2F-DB47-B96E-09262ABC8F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51" t="50000" r="26084" b="11707"/>
          <a:stretch/>
        </p:blipFill>
        <p:spPr>
          <a:xfrm>
            <a:off x="5241074" y="148581"/>
            <a:ext cx="6756307" cy="338534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15565AF-1FD4-2244-BF97-7E2E619E9EEA}"/>
              </a:ext>
            </a:extLst>
          </p:cNvPr>
          <p:cNvSpPr txBox="1"/>
          <p:nvPr/>
        </p:nvSpPr>
        <p:spPr>
          <a:xfrm>
            <a:off x="396033" y="508000"/>
            <a:ext cx="47837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8. Transparency Order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9B4133-C75D-3D44-8B42-51E0E281C6B5}"/>
              </a:ext>
            </a:extLst>
          </p:cNvPr>
          <p:cNvSpPr txBox="1"/>
          <p:nvPr/>
        </p:nvSpPr>
        <p:spPr>
          <a:xfrm>
            <a:off x="758186" y="4675355"/>
            <a:ext cx="37063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My blog on Transparency Orders </a:t>
            </a:r>
            <a:r>
              <a:rPr lang="en-US" dirty="0">
                <a:hlinkClick r:id="rId4"/>
              </a:rPr>
              <a:t>here</a:t>
            </a:r>
            <a:endParaRPr lang="en-US" dirty="0"/>
          </a:p>
          <a:p>
            <a:endParaRPr lang="en-US" dirty="0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63B9B796-6B60-644A-98E8-69E3C826BA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5229" y="5606936"/>
            <a:ext cx="2104055" cy="12023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A47F7A9-7CEB-7049-B4CA-1D08825EA0DF}"/>
              </a:ext>
            </a:extLst>
          </p:cNvPr>
          <p:cNvSpPr txBox="1"/>
          <p:nvPr/>
        </p:nvSpPr>
        <p:spPr>
          <a:xfrm>
            <a:off x="2641244" y="5746429"/>
            <a:ext cx="97155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Email and ask: “</a:t>
            </a:r>
            <a:r>
              <a:rPr lang="en-US" b="1" dirty="0"/>
              <a:t>Thank you for enabling me to attend the hearing this morning. It was very helpful.</a:t>
            </a:r>
          </a:p>
          <a:p>
            <a:r>
              <a:rPr lang="en-US" b="1" dirty="0"/>
              <a:t>I am hoping to write a bog about it for Open Justice Court of Protection.  Please could I also request </a:t>
            </a:r>
          </a:p>
          <a:p>
            <a:r>
              <a:rPr lang="en-US" b="1" dirty="0"/>
              <a:t>the Transparency Order in order to ensure I comply with the injunction</a:t>
            </a:r>
            <a:r>
              <a:rPr lang="en-US" dirty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3096489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EBE8EF4-9FFD-BD43-8F85-78797E1F8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9. How do I leave a hearing?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5331FD7-80BC-9744-9510-EAF07AA246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Just hang up or click ‘exit’</a:t>
            </a:r>
          </a:p>
          <a:p>
            <a:r>
              <a:rPr lang="en-US" dirty="0"/>
              <a:t>Do not ask to observe a hearing unless you are reasonably confident you can stay for the whole thing (it’s rude!) – be aware that they can over-run.</a:t>
            </a:r>
          </a:p>
          <a:p>
            <a:r>
              <a:rPr lang="en-US" dirty="0"/>
              <a:t>After 2.5 hours of a telephone hearing scheduled for 1 hour I had to leave and just put phone down. Judge rang me back.</a:t>
            </a:r>
          </a:p>
          <a:p>
            <a:r>
              <a:rPr lang="en-US" dirty="0"/>
              <a:t>After 5 hours of a video-hearing for which NO TIME ESTIMATE was provided in advance some observers sent ‘thank you – no more time’ emails to clerk. (It went on for 4 days)</a:t>
            </a:r>
          </a:p>
          <a:p>
            <a:r>
              <a:rPr lang="en-US" dirty="0"/>
              <a:t>After 30 mins of a hearing which I could not understand I left + sent polite ‘thank you’ explaining problem.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30B312CF-5E70-9D4F-845F-0B98828F5A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56799" y="365124"/>
            <a:ext cx="2104055" cy="1202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6447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6CFA8-2C41-7C49-B8CE-85712A1DF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  After the hearing…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3E353-EF31-984D-8436-A59C5CEA8C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Reflect on what you have learnt – write down impressions, thoughts, anything that surprised you </a:t>
            </a:r>
          </a:p>
          <a:p>
            <a:r>
              <a:rPr lang="en-US" dirty="0"/>
              <a:t>Make a list of the things you didn’t understand + try to look them up</a:t>
            </a:r>
          </a:p>
          <a:p>
            <a:r>
              <a:rPr lang="en-US" dirty="0"/>
              <a:t>Discuss with a colleague</a:t>
            </a:r>
          </a:p>
          <a:p>
            <a:r>
              <a:rPr lang="en-US" dirty="0"/>
              <a:t>Write us a blog – reflections on your experience and how observing impacted on you personally and/or professionally is more useful than an attempt to produce a narrative of what happened during the hearing</a:t>
            </a:r>
          </a:p>
          <a:p>
            <a:r>
              <a:rPr lang="en-US" dirty="0"/>
              <a:t>If you send us a blog please send Case Number + date + time of hearing and the Transparency Order if you have it.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80E2755-03D9-1341-BB3E-033DA79EA9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56799" y="365124"/>
            <a:ext cx="2104055" cy="1202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8896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4C117E6-51A4-CF40-B6A1-373EA49E0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  More questions?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13D282-5AC3-FC43-AE92-67C3F6676A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kitzingercelia@gmail.com</a:t>
            </a:r>
            <a:r>
              <a:rPr lang="en-US" dirty="0"/>
              <a:t>. @</a:t>
            </a:r>
            <a:r>
              <a:rPr lang="en-US" dirty="0" err="1"/>
              <a:t>kitzingercelia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ADC43A-53DF-BE47-AB3C-EE88A5E1BC0F}"/>
              </a:ext>
            </a:extLst>
          </p:cNvPr>
          <p:cNvSpPr txBox="1"/>
          <p:nvPr/>
        </p:nvSpPr>
        <p:spPr>
          <a:xfrm>
            <a:off x="11843657" y="1596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2680EFF3-43DA-444C-B9A2-27866F11BE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56799" y="365124"/>
            <a:ext cx="2104055" cy="1202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4724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850</TotalTime>
  <Words>1684</Words>
  <Application>Microsoft Office PowerPoint</Application>
  <PresentationFormat>Widescreen</PresentationFormat>
  <Paragraphs>139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Open Justice Court of Protection Project</vt:lpstr>
      <vt:lpstr>Structure of seminar</vt:lpstr>
      <vt:lpstr>https://openjusticecourtofprotection.org </vt:lpstr>
      <vt:lpstr>  @OpenJusticeCoP  </vt:lpstr>
      <vt:lpstr>Court of Protection</vt:lpstr>
      <vt:lpstr>Relevant law</vt:lpstr>
      <vt:lpstr>Types of cases</vt:lpstr>
      <vt:lpstr>10 Questions</vt:lpstr>
      <vt:lpstr>…cont.</vt:lpstr>
      <vt:lpstr>  1. Why observe hearings in the Court of Protection? - What can I gain from it?  </vt:lpstr>
      <vt:lpstr>2.  Where are the hearings – how  will I know about them?</vt:lpstr>
      <vt:lpstr>3.  Can I observe a hearing dealing with a particular issue or particular impairment?</vt:lpstr>
      <vt:lpstr>4. Preparing in advance</vt:lpstr>
      <vt:lpstr>Read the blogs other observers  have written </vt:lpstr>
      <vt:lpstr>PowerPoint Presentation</vt:lpstr>
      <vt:lpstr>5. How do I choose a hearing?</vt:lpstr>
      <vt:lpstr>6. How do I join a hearing?</vt:lpstr>
      <vt:lpstr>…cont</vt:lpstr>
      <vt:lpstr>7. Assembling information in a hearing</vt:lpstr>
      <vt:lpstr>PowerPoint Presentation</vt:lpstr>
      <vt:lpstr>9. How do I leave a hearing?</vt:lpstr>
      <vt:lpstr>10.  After the hearing…</vt:lpstr>
      <vt:lpstr>Thank you!  More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Justice Court of Protection Project</dc:title>
  <dc:creator>Celia Kitzinger</dc:creator>
  <cp:lastModifiedBy>Gillian Loomes</cp:lastModifiedBy>
  <cp:revision>81</cp:revision>
  <dcterms:created xsi:type="dcterms:W3CDTF">2020-07-19T17:11:56Z</dcterms:created>
  <dcterms:modified xsi:type="dcterms:W3CDTF">2021-01-20T16:01:52Z</dcterms:modified>
</cp:coreProperties>
</file>