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330" r:id="rId3"/>
    <p:sldId id="327" r:id="rId4"/>
    <p:sldId id="331" r:id="rId5"/>
    <p:sldId id="334" r:id="rId6"/>
    <p:sldId id="311" r:id="rId7"/>
    <p:sldId id="317" r:id="rId8"/>
    <p:sldId id="335" r:id="rId9"/>
    <p:sldId id="332" r:id="rId10"/>
    <p:sldId id="339" r:id="rId11"/>
    <p:sldId id="338" r:id="rId12"/>
    <p:sldId id="333" r:id="rId13"/>
    <p:sldId id="328" r:id="rId14"/>
    <p:sldId id="329" r:id="rId15"/>
    <p:sldId id="264" r:id="rId16"/>
    <p:sldId id="259" r:id="rId17"/>
    <p:sldId id="277" r:id="rId18"/>
    <p:sldId id="289" r:id="rId19"/>
    <p:sldId id="290" r:id="rId20"/>
    <p:sldId id="292" r:id="rId21"/>
    <p:sldId id="293" r:id="rId22"/>
    <p:sldId id="301" r:id="rId23"/>
    <p:sldId id="304" r:id="rId24"/>
    <p:sldId id="305" r:id="rId25"/>
    <p:sldId id="306" r:id="rId26"/>
    <p:sldId id="307" r:id="rId27"/>
    <p:sldId id="308" r:id="rId28"/>
    <p:sldId id="302" r:id="rId29"/>
    <p:sldId id="286" r:id="rId30"/>
    <p:sldId id="309" r:id="rId31"/>
    <p:sldId id="310" r:id="rId32"/>
    <p:sldId id="336" r:id="rId33"/>
    <p:sldId id="337" r:id="rId34"/>
    <p:sldId id="32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21"/>
    <p:restoredTop sz="86401"/>
  </p:normalViewPr>
  <p:slideViewPr>
    <p:cSldViewPr snapToGrid="0" snapToObjects="1">
      <p:cViewPr varScale="1">
        <p:scale>
          <a:sx n="91" d="100"/>
          <a:sy n="91" d="100"/>
        </p:scale>
        <p:origin x="192" y="560"/>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11/17/20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a:t>
            </a:fld>
            <a:endParaRPr lang="en-US"/>
          </a:p>
        </p:txBody>
      </p:sp>
    </p:spTree>
    <p:extLst>
      <p:ext uri="{BB962C8B-B14F-4D97-AF65-F5344CB8AC3E}">
        <p14:creationId xmlns:p14="http://schemas.microsoft.com/office/powerpoint/2010/main" val="2122644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3</a:t>
            </a:fld>
            <a:endParaRPr lang="en-US"/>
          </a:p>
        </p:txBody>
      </p:sp>
    </p:spTree>
    <p:extLst>
      <p:ext uri="{BB962C8B-B14F-4D97-AF65-F5344CB8AC3E}">
        <p14:creationId xmlns:p14="http://schemas.microsoft.com/office/powerpoint/2010/main" val="117624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7</a:t>
            </a:fld>
            <a:endParaRPr lang="en-US"/>
          </a:p>
        </p:txBody>
      </p:sp>
    </p:spTree>
    <p:extLst>
      <p:ext uri="{BB962C8B-B14F-4D97-AF65-F5344CB8AC3E}">
        <p14:creationId xmlns:p14="http://schemas.microsoft.com/office/powerpoint/2010/main" val="3580237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16</a:t>
            </a:fld>
            <a:endParaRPr lang="en-US"/>
          </a:p>
        </p:txBody>
      </p:sp>
    </p:spTree>
    <p:extLst>
      <p:ext uri="{BB962C8B-B14F-4D97-AF65-F5344CB8AC3E}">
        <p14:creationId xmlns:p14="http://schemas.microsoft.com/office/powerpoint/2010/main" val="1575946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20</a:t>
            </a:fld>
            <a:endParaRPr lang="en-US"/>
          </a:p>
        </p:txBody>
      </p:sp>
    </p:spTree>
    <p:extLst>
      <p:ext uri="{BB962C8B-B14F-4D97-AF65-F5344CB8AC3E}">
        <p14:creationId xmlns:p14="http://schemas.microsoft.com/office/powerpoint/2010/main" val="1545196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32</a:t>
            </a:fld>
            <a:endParaRPr lang="en-US"/>
          </a:p>
        </p:txBody>
      </p:sp>
    </p:spTree>
    <p:extLst>
      <p:ext uri="{BB962C8B-B14F-4D97-AF65-F5344CB8AC3E}">
        <p14:creationId xmlns:p14="http://schemas.microsoft.com/office/powerpoint/2010/main" val="2071236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34</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11/17/20</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jpg"/><Relationship Id="rId5" Type="http://schemas.openxmlformats.org/officeDocument/2006/relationships/hyperlink" Target="mailto:kitzingerc@Cardiff.ac.uk"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transparencyproject.org.uk/remote-justice-a-family-perspectiv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judiciary.uk/wp-content/uploads/2020/04/20200331-Court-of-Protection-Remote-Hearings.pdf" TargetMode="Externa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bailii.org/cgi-bin/redirect.cgi?path=/uk/cases/UKHL/1913/2.html" TargetMode="External"/><Relationship Id="rId2" Type="http://schemas.openxmlformats.org/officeDocument/2006/relationships/hyperlink" Target="http://www.bailii.org/ew/cases/EWCA/Civ/2012/420.html"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hyperlink" Target="https://courtofprotectionhandbook.files.wordpress.com/2020/05/letter-from-the-vice-president-of-the-court-of-protection-mr-justice-hayden.04.05.2020.pdf"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hyperlink" Target="https://openjusticecourtofprotection.or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hyperlink" Target="https://openjusticecourtofprotection.org/2020/07/14/british-sign-language-interpretation-in-the-court-of-protection/"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hyperlink" Target="https://openjusticecourtofprotection.org/2020/09/18/the-myths-and-mistakes-of-capacity-and-criminality/"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hyperlink" Target="https://openjusticecourtofprotection.org/2020/07/21/lived-experience-and-professional-expertise-as-a-lawyer-in-the-court-of-protection/" TargetMode="External"/><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KitzingerC@Cardiff.ac.uk"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US" sz="4800" b="1" dirty="0"/>
              <a:t>The Court of Protection:</a:t>
            </a:r>
            <a:br>
              <a:rPr lang="en-US" sz="4800" b="1" dirty="0"/>
            </a:br>
            <a:r>
              <a:rPr lang="en-US" sz="4800" b="1" dirty="0"/>
              <a:t>open justice during the pandemic</a:t>
            </a:r>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fontScale="77500" lnSpcReduction="20000"/>
          </a:bodyPr>
          <a:lstStyle/>
          <a:p>
            <a:r>
              <a:rPr lang="en-US" sz="4400" dirty="0"/>
              <a:t>Celia Kitzinger</a:t>
            </a:r>
          </a:p>
          <a:p>
            <a:r>
              <a:rPr lang="en-US" sz="2800" dirty="0"/>
              <a:t>Honorary Professor Cardiff University</a:t>
            </a:r>
          </a:p>
          <a:p>
            <a:r>
              <a:rPr lang="en-US" sz="2800" dirty="0"/>
              <a:t>Co-Director of the Open Justice Court of Protection Project</a:t>
            </a:r>
          </a:p>
          <a:p>
            <a:r>
              <a:rPr lang="en-US" sz="2800" dirty="0">
                <a:hlinkClick r:id="rId5"/>
              </a:rPr>
              <a:t>kitzingerc@Cardiff.ac.uk</a:t>
            </a:r>
            <a:endParaRPr lang="en-US" sz="2800" dirty="0"/>
          </a:p>
          <a:p>
            <a:r>
              <a:rPr lang="en-US" sz="2800" dirty="0"/>
              <a:t>@</a:t>
            </a:r>
            <a:r>
              <a:rPr lang="en-US" sz="2800" dirty="0" err="1"/>
              <a:t>kitzingercelia</a:t>
            </a:r>
            <a:endParaRPr lang="en-US" sz="2800" dirty="0"/>
          </a:p>
          <a:p>
            <a:r>
              <a:rPr lang="en-US" sz="2800" dirty="0"/>
              <a:t> Kitzinger</a:t>
            </a:r>
          </a:p>
          <a:p>
            <a:endParaRPr lang="en-US" sz="2800" dirty="0"/>
          </a:p>
          <a:p>
            <a:r>
              <a:rPr lang="en-US" sz="2200" dirty="0"/>
              <a:t>International Pandemic Clinic, Liverpool John </a:t>
            </a:r>
            <a:r>
              <a:rPr lang="en-US" sz="2200" dirty="0" err="1"/>
              <a:t>Moores</a:t>
            </a:r>
            <a:r>
              <a:rPr lang="en-US" sz="2200" dirty="0"/>
              <a:t> University Law School.   17 November 2020</a:t>
            </a:r>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6"/>
          <a:stretch>
            <a:fillRect/>
          </a:stretch>
        </p:blipFill>
        <p:spPr>
          <a:xfrm>
            <a:off x="8716707" y="148051"/>
            <a:ext cx="3259393" cy="1856550"/>
          </a:xfrm>
          <a:prstGeom prst="rect">
            <a:avLst/>
          </a:prstGeom>
        </p:spPr>
      </p:pic>
      <p:pic>
        <p:nvPicPr>
          <p:cNvPr id="6" name="Picture 5">
            <a:extLst>
              <a:ext uri="{FF2B5EF4-FFF2-40B4-BE49-F238E27FC236}">
                <a16:creationId xmlns:a16="http://schemas.microsoft.com/office/drawing/2014/main" id="{74E38B1D-017F-4447-9A93-5EAE9D06E717}"/>
              </a:ext>
            </a:extLst>
          </p:cNvPr>
          <p:cNvPicPr>
            <a:picLocks noChangeAspect="1"/>
          </p:cNvPicPr>
          <p:nvPr/>
        </p:nvPicPr>
        <p:blipFill>
          <a:blip r:embed="rId7"/>
          <a:stretch>
            <a:fillRect/>
          </a:stretch>
        </p:blipFill>
        <p:spPr>
          <a:xfrm>
            <a:off x="393291" y="297288"/>
            <a:ext cx="1856550" cy="1856550"/>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790-8A9D-8F46-9EA8-D11314AF7656}"/>
              </a:ext>
            </a:extLst>
          </p:cNvPr>
          <p:cNvSpPr>
            <a:spLocks noGrp="1"/>
          </p:cNvSpPr>
          <p:nvPr>
            <p:ph type="title"/>
          </p:nvPr>
        </p:nvSpPr>
        <p:spPr/>
        <p:txBody>
          <a:bodyPr/>
          <a:lstStyle/>
          <a:p>
            <a:r>
              <a:rPr lang="en-US" dirty="0"/>
              <a:t>How I got involved</a:t>
            </a:r>
          </a:p>
        </p:txBody>
      </p:sp>
      <p:sp>
        <p:nvSpPr>
          <p:cNvPr id="3" name="Content Placeholder 2">
            <a:extLst>
              <a:ext uri="{FF2B5EF4-FFF2-40B4-BE49-F238E27FC236}">
                <a16:creationId xmlns:a16="http://schemas.microsoft.com/office/drawing/2014/main" id="{58055C81-FDE6-8C4A-AECC-14AA6851E667}"/>
              </a:ext>
            </a:extLst>
          </p:cNvPr>
          <p:cNvSpPr>
            <a:spLocks noGrp="1"/>
          </p:cNvSpPr>
          <p:nvPr>
            <p:ph idx="1"/>
          </p:nvPr>
        </p:nvSpPr>
        <p:spPr/>
        <p:txBody>
          <a:bodyPr>
            <a:normAutofit fontScale="85000" lnSpcReduction="20000"/>
          </a:bodyPr>
          <a:lstStyle/>
          <a:p>
            <a:r>
              <a:rPr lang="en-US" dirty="0"/>
              <a:t>Observed </a:t>
            </a:r>
            <a:r>
              <a:rPr lang="en-US" dirty="0">
                <a:hlinkClick r:id="rId3"/>
              </a:rPr>
              <a:t>first all-remote hearing </a:t>
            </a:r>
            <a:r>
              <a:rPr lang="en-US" dirty="0"/>
              <a:t>in the Court of Protection</a:t>
            </a:r>
          </a:p>
          <a:p>
            <a:r>
              <a:rPr lang="en-GB" dirty="0"/>
              <a:t>Lack of ‘gravitas’: “Court architecture is replaced with the backdrop of barristers’ and witnesses’ living rooms.  The judge appears up close and personal, just like anyone else with his face in a little square on the screen.  And what we found in practice was that a preoccupation with the technology distracted people’s attention from the substantive content of the case.”</a:t>
            </a:r>
          </a:p>
          <a:p>
            <a:pPr fontAlgn="base"/>
            <a:r>
              <a:rPr lang="en-GB" dirty="0"/>
              <a:t> an unseemly and self-congratulatory focus about being “the first” such case, about its “</a:t>
            </a:r>
            <a:r>
              <a:rPr lang="en-GB" i="1" dirty="0"/>
              <a:t>pioneering</a:t>
            </a:r>
            <a:r>
              <a:rPr lang="en-GB" dirty="0"/>
              <a:t>” role in remote justice.  Sarah said: “</a:t>
            </a:r>
            <a:r>
              <a:rPr lang="en-GB" i="1" dirty="0"/>
              <a:t>I’d like the judge and lawyers to know that this hearing was not about bigging yourselves up because you did the first Skype trial.  This is about my Dad</a:t>
            </a:r>
            <a:r>
              <a:rPr lang="en-GB" dirty="0"/>
              <a:t>.”  </a:t>
            </a:r>
          </a:p>
          <a:p>
            <a:r>
              <a:rPr lang="en-GB" dirty="0"/>
              <a:t> marked lack of empathy - nobody – except those of us in the room with her – could see how upset Sarah became at various points and so they didn’t modify their behaviour to avoid causing her unnecessary distress.  </a:t>
            </a:r>
            <a:br>
              <a:rPr lang="en-GB" dirty="0"/>
            </a:br>
            <a:endParaRPr lang="en-US" dirty="0"/>
          </a:p>
        </p:txBody>
      </p:sp>
      <p:pic>
        <p:nvPicPr>
          <p:cNvPr id="5" name="Picture 4">
            <a:extLst>
              <a:ext uri="{FF2B5EF4-FFF2-40B4-BE49-F238E27FC236}">
                <a16:creationId xmlns:a16="http://schemas.microsoft.com/office/drawing/2014/main" id="{BB18FD76-7458-3542-A56F-EA13E2F40B0D}"/>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04988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p:txBody>
          <a:bodyPr/>
          <a:lstStyle/>
          <a:p>
            <a:r>
              <a:rPr lang="en-US" dirty="0"/>
              <a:t>Celia Kitzinger</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lstStyle/>
          <a:p>
            <a:r>
              <a:rPr lang="en-US" dirty="0"/>
              <a:t>104 remote hearings in the Court of Protection since 1 May 2020</a:t>
            </a:r>
          </a:p>
          <a:p>
            <a:r>
              <a:rPr lang="en-US" dirty="0"/>
              <a:t>Video-platform and telephone</a:t>
            </a:r>
          </a:p>
          <a:p>
            <a:r>
              <a:rPr lang="en-US" dirty="0"/>
              <a:t>District judges in regions (including Liverpool), Circuit judges + High Court (Tier 3) judges sitting in the Royal Courts of Justice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a:t>
            </a:r>
          </a:p>
          <a:p>
            <a:r>
              <a:rPr lang="en-US" dirty="0"/>
              <a:t>We’ve supported 100s of people to observe court hearings – and published 70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8160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B284F3-542B-4244-8794-051D80E4874A}"/>
              </a:ext>
            </a:extLst>
          </p:cNvPr>
          <p:cNvSpPr>
            <a:spLocks noGrp="1"/>
          </p:cNvSpPr>
          <p:nvPr>
            <p:ph type="title"/>
          </p:nvPr>
        </p:nvSpPr>
        <p:spPr/>
        <p:txBody>
          <a:bodyPr/>
          <a:lstStyle/>
          <a:p>
            <a:r>
              <a:rPr lang="en-US" dirty="0"/>
              <a:t>Human rights in the Court of Protection</a:t>
            </a:r>
          </a:p>
        </p:txBody>
      </p:sp>
      <p:sp>
        <p:nvSpPr>
          <p:cNvPr id="5" name="Text Placeholder 4">
            <a:extLst>
              <a:ext uri="{FF2B5EF4-FFF2-40B4-BE49-F238E27FC236}">
                <a16:creationId xmlns:a16="http://schemas.microsoft.com/office/drawing/2014/main" id="{7248AF7E-6200-4443-AE56-55CF4F18602D}"/>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1B857C5E-20BF-EB4B-89A8-82CC72DF7797}"/>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84583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878987-9AB1-9743-8A7E-8281D78C3712}"/>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DD73428D-619B-0743-A371-73A930A7A050}"/>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3A32B575-B72C-EA41-A65F-F36AA61DDDBA}"/>
              </a:ext>
            </a:extLst>
          </p:cNvPr>
          <p:cNvPicPr>
            <a:picLocks noChangeAspect="1"/>
          </p:cNvPicPr>
          <p:nvPr/>
        </p:nvPicPr>
        <p:blipFill rotWithShape="1">
          <a:blip r:embed="rId2"/>
          <a:srcRect l="31227" t="12644" r="27538" b="13793"/>
          <a:stretch/>
        </p:blipFill>
        <p:spPr>
          <a:xfrm>
            <a:off x="2758965" y="236428"/>
            <a:ext cx="5833242" cy="6503964"/>
          </a:xfrm>
          <a:prstGeom prst="rect">
            <a:avLst/>
          </a:prstGeom>
        </p:spPr>
      </p:pic>
      <p:pic>
        <p:nvPicPr>
          <p:cNvPr id="8" name="Picture 7">
            <a:extLst>
              <a:ext uri="{FF2B5EF4-FFF2-40B4-BE49-F238E27FC236}">
                <a16:creationId xmlns:a16="http://schemas.microsoft.com/office/drawing/2014/main" id="{0CC99063-C735-6748-B726-5B1676AB2DF9}"/>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46664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657F-D190-1F42-BA34-8787C6295FEE}"/>
              </a:ext>
            </a:extLst>
          </p:cNvPr>
          <p:cNvSpPr>
            <a:spLocks noGrp="1"/>
          </p:cNvSpPr>
          <p:nvPr>
            <p:ph type="title"/>
          </p:nvPr>
        </p:nvSpPr>
        <p:spPr>
          <a:xfrm>
            <a:off x="300990" y="147724"/>
            <a:ext cx="10515600" cy="1325563"/>
          </a:xfrm>
        </p:spPr>
        <p:txBody>
          <a:bodyPr/>
          <a:lstStyle/>
          <a:p>
            <a:endParaRPr lang="en-US" dirty="0"/>
          </a:p>
        </p:txBody>
      </p:sp>
      <p:sp>
        <p:nvSpPr>
          <p:cNvPr id="5" name="Content Placeholder 4">
            <a:extLst>
              <a:ext uri="{FF2B5EF4-FFF2-40B4-BE49-F238E27FC236}">
                <a16:creationId xmlns:a16="http://schemas.microsoft.com/office/drawing/2014/main" id="{8A7C1E3C-E728-4D4A-830D-6262799583D6}"/>
              </a:ext>
            </a:extLst>
          </p:cNvPr>
          <p:cNvSpPr>
            <a:spLocks noGrp="1"/>
          </p:cNvSpPr>
          <p:nvPr>
            <p:ph sz="half" idx="1"/>
          </p:nvPr>
        </p:nvSpPr>
        <p:spPr/>
        <p:txBody>
          <a:bodyPr>
            <a:normAutofit/>
          </a:bodyPr>
          <a:lstStyle/>
          <a:p>
            <a:endParaRPr lang="en-US"/>
          </a:p>
        </p:txBody>
      </p:sp>
      <p:sp>
        <p:nvSpPr>
          <p:cNvPr id="6" name="Content Placeholder 5">
            <a:extLst>
              <a:ext uri="{FF2B5EF4-FFF2-40B4-BE49-F238E27FC236}">
                <a16:creationId xmlns:a16="http://schemas.microsoft.com/office/drawing/2014/main" id="{AD6D4B16-0614-AD48-9378-5A1E5820191D}"/>
              </a:ext>
            </a:extLst>
          </p:cNvPr>
          <p:cNvSpPr>
            <a:spLocks noGrp="1"/>
          </p:cNvSpPr>
          <p:nvPr>
            <p:ph sz="half" idx="2"/>
          </p:nvPr>
        </p:nvSpPr>
        <p:spPr>
          <a:xfrm>
            <a:off x="4850746" y="810505"/>
            <a:ext cx="5675671" cy="6031380"/>
          </a:xfrm>
        </p:spPr>
        <p:txBody>
          <a:bodyPr>
            <a:normAutofit/>
          </a:bodyPr>
          <a:lstStyle/>
          <a:p>
            <a:pPr marL="0" indent="0">
              <a:buNone/>
            </a:pPr>
            <a:endParaRPr lang="en-US" dirty="0"/>
          </a:p>
          <a:p>
            <a:pPr marL="0" indent="0">
              <a:buNone/>
            </a:pPr>
            <a:endParaRPr lang="en-US" dirty="0"/>
          </a:p>
          <a:p>
            <a:endParaRPr lang="en-US" dirty="0"/>
          </a:p>
        </p:txBody>
      </p:sp>
      <p:pic>
        <p:nvPicPr>
          <p:cNvPr id="8" name="Picture 7">
            <a:extLst>
              <a:ext uri="{FF2B5EF4-FFF2-40B4-BE49-F238E27FC236}">
                <a16:creationId xmlns:a16="http://schemas.microsoft.com/office/drawing/2014/main" id="{89C3229D-304A-A447-AEBB-9C127CF436E0}"/>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3" name="Picture 2">
            <a:extLst>
              <a:ext uri="{FF2B5EF4-FFF2-40B4-BE49-F238E27FC236}">
                <a16:creationId xmlns:a16="http://schemas.microsoft.com/office/drawing/2014/main" id="{08663DE1-61E2-0146-8A84-7011965DE7CE}"/>
              </a:ext>
            </a:extLst>
          </p:cNvPr>
          <p:cNvPicPr>
            <a:picLocks noChangeAspect="1"/>
          </p:cNvPicPr>
          <p:nvPr/>
        </p:nvPicPr>
        <p:blipFill rotWithShape="1">
          <a:blip r:embed="rId3"/>
          <a:srcRect l="13551" t="18068" r="47789" b="10362"/>
          <a:stretch/>
        </p:blipFill>
        <p:spPr>
          <a:xfrm>
            <a:off x="2348978" y="146469"/>
            <a:ext cx="5675670" cy="6566974"/>
          </a:xfrm>
          <a:prstGeom prst="rect">
            <a:avLst/>
          </a:prstGeom>
        </p:spPr>
      </p:pic>
    </p:spTree>
    <p:extLst>
      <p:ext uri="{BB962C8B-B14F-4D97-AF65-F5344CB8AC3E}">
        <p14:creationId xmlns:p14="http://schemas.microsoft.com/office/powerpoint/2010/main" val="999573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EE4D08-9237-1844-B3EB-E1A6DDE8BEC1}"/>
              </a:ext>
            </a:extLst>
          </p:cNvPr>
          <p:cNvSpPr>
            <a:spLocks noGrp="1"/>
          </p:cNvSpPr>
          <p:nvPr>
            <p:ph type="title"/>
          </p:nvPr>
        </p:nvSpPr>
        <p:spPr>
          <a:xfrm>
            <a:off x="421656" y="227003"/>
            <a:ext cx="10515600" cy="1325563"/>
          </a:xfrm>
        </p:spPr>
        <p:txBody>
          <a:bodyPr/>
          <a:lstStyle/>
          <a:p>
            <a:endParaRPr lang="en-US" dirty="0"/>
          </a:p>
        </p:txBody>
      </p:sp>
      <p:sp>
        <p:nvSpPr>
          <p:cNvPr id="6" name="Content Placeholder 5">
            <a:extLst>
              <a:ext uri="{FF2B5EF4-FFF2-40B4-BE49-F238E27FC236}">
                <a16:creationId xmlns:a16="http://schemas.microsoft.com/office/drawing/2014/main" id="{04E82E1C-6486-314C-8AA3-5547C9EF6990}"/>
              </a:ext>
            </a:extLst>
          </p:cNvPr>
          <p:cNvSpPr>
            <a:spLocks noGrp="1"/>
          </p:cNvSpPr>
          <p:nvPr>
            <p:ph sz="half" idx="1"/>
          </p:nvPr>
        </p:nvSpPr>
        <p:spPr/>
        <p:txBody>
          <a:bodyPr>
            <a:normAutofit/>
          </a:bodyPr>
          <a:lstStyle/>
          <a:p>
            <a:endParaRPr lang="en-US" dirty="0"/>
          </a:p>
        </p:txBody>
      </p:sp>
      <p:sp>
        <p:nvSpPr>
          <p:cNvPr id="7" name="Content Placeholder 6">
            <a:extLst>
              <a:ext uri="{FF2B5EF4-FFF2-40B4-BE49-F238E27FC236}">
                <a16:creationId xmlns:a16="http://schemas.microsoft.com/office/drawing/2014/main" id="{87F3560A-A11C-824F-B0F3-23AA010F0F70}"/>
              </a:ext>
            </a:extLst>
          </p:cNvPr>
          <p:cNvSpPr>
            <a:spLocks noGrp="1"/>
          </p:cNvSpPr>
          <p:nvPr>
            <p:ph sz="half" idx="2"/>
          </p:nvPr>
        </p:nvSpPr>
        <p:spPr>
          <a:xfrm>
            <a:off x="5008405" y="1046162"/>
            <a:ext cx="4997244" cy="5811838"/>
          </a:xfrm>
        </p:spPr>
        <p:txBody>
          <a:bodyPr>
            <a:normAutofit/>
          </a:bodyPr>
          <a:lstStyle/>
          <a:p>
            <a:pPr marL="0" indent="0">
              <a:buNone/>
            </a:pPr>
            <a:endParaRPr lang="en-US" dirty="0"/>
          </a:p>
        </p:txBody>
      </p:sp>
      <p:pic>
        <p:nvPicPr>
          <p:cNvPr id="4" name="Picture 3">
            <a:extLst>
              <a:ext uri="{FF2B5EF4-FFF2-40B4-BE49-F238E27FC236}">
                <a16:creationId xmlns:a16="http://schemas.microsoft.com/office/drawing/2014/main" id="{91869074-97CD-0448-98ED-9C60420FDC54}"/>
              </a:ext>
            </a:extLst>
          </p:cNvPr>
          <p:cNvPicPr>
            <a:picLocks noChangeAspect="1"/>
          </p:cNvPicPr>
          <p:nvPr/>
        </p:nvPicPr>
        <p:blipFill rotWithShape="1">
          <a:blip r:embed="rId3"/>
          <a:srcRect l="14337" t="13548" r="38083" b="1936"/>
          <a:stretch/>
        </p:blipFill>
        <p:spPr>
          <a:xfrm>
            <a:off x="2483281" y="205054"/>
            <a:ext cx="5859667" cy="6505222"/>
          </a:xfrm>
          <a:prstGeom prst="rect">
            <a:avLst/>
          </a:prstGeom>
        </p:spPr>
      </p:pic>
      <p:pic>
        <p:nvPicPr>
          <p:cNvPr id="9" name="Picture 8">
            <a:extLst>
              <a:ext uri="{FF2B5EF4-FFF2-40B4-BE49-F238E27FC236}">
                <a16:creationId xmlns:a16="http://schemas.microsoft.com/office/drawing/2014/main" id="{27CDA620-0C43-4D47-BC91-5D298B022CAA}"/>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2424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E61C10-35D0-954E-9EF8-8CD3F24FC3F0}"/>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0CEE5C1B-AA3C-254A-8CCB-91A624FCA07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0961ACD0-C7C5-864A-88F8-5B47588763D1}"/>
              </a:ext>
            </a:extLst>
          </p:cNvPr>
          <p:cNvPicPr>
            <a:picLocks noChangeAspect="1"/>
          </p:cNvPicPr>
          <p:nvPr/>
        </p:nvPicPr>
        <p:blipFill rotWithShape="1">
          <a:blip r:embed="rId2"/>
          <a:srcRect l="32376" t="12644" r="27825" b="17241"/>
          <a:stretch/>
        </p:blipFill>
        <p:spPr>
          <a:xfrm>
            <a:off x="2916620" y="379008"/>
            <a:ext cx="5864773" cy="6457603"/>
          </a:xfrm>
          <a:prstGeom prst="rect">
            <a:avLst/>
          </a:prstGeom>
        </p:spPr>
      </p:pic>
      <p:pic>
        <p:nvPicPr>
          <p:cNvPr id="8" name="Picture 7">
            <a:extLst>
              <a:ext uri="{FF2B5EF4-FFF2-40B4-BE49-F238E27FC236}">
                <a16:creationId xmlns:a16="http://schemas.microsoft.com/office/drawing/2014/main" id="{D5385368-0CEA-4D40-ADC8-740BE76664E4}"/>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4083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657F-D190-1F42-BA34-8787C6295FEE}"/>
              </a:ext>
            </a:extLst>
          </p:cNvPr>
          <p:cNvSpPr>
            <a:spLocks noGrp="1"/>
          </p:cNvSpPr>
          <p:nvPr>
            <p:ph type="title"/>
          </p:nvPr>
        </p:nvSpPr>
        <p:spPr>
          <a:xfrm>
            <a:off x="300990" y="147724"/>
            <a:ext cx="10515600" cy="1325563"/>
          </a:xfrm>
        </p:spPr>
        <p:txBody>
          <a:bodyPr/>
          <a:lstStyle/>
          <a:p>
            <a:endParaRPr lang="en-US" dirty="0"/>
          </a:p>
        </p:txBody>
      </p:sp>
      <p:sp>
        <p:nvSpPr>
          <p:cNvPr id="5" name="Content Placeholder 4">
            <a:extLst>
              <a:ext uri="{FF2B5EF4-FFF2-40B4-BE49-F238E27FC236}">
                <a16:creationId xmlns:a16="http://schemas.microsoft.com/office/drawing/2014/main" id="{8A7C1E3C-E728-4D4A-830D-6262799583D6}"/>
              </a:ext>
            </a:extLst>
          </p:cNvPr>
          <p:cNvSpPr>
            <a:spLocks noGrp="1"/>
          </p:cNvSpPr>
          <p:nvPr>
            <p:ph sz="half" idx="1"/>
          </p:nvPr>
        </p:nvSpPr>
        <p:spPr/>
        <p:txBody>
          <a:bodyPr>
            <a:normAutofit/>
          </a:bodyPr>
          <a:lstStyle/>
          <a:p>
            <a:endParaRPr lang="en-US"/>
          </a:p>
        </p:txBody>
      </p:sp>
      <p:sp>
        <p:nvSpPr>
          <p:cNvPr id="6" name="Content Placeholder 5">
            <a:extLst>
              <a:ext uri="{FF2B5EF4-FFF2-40B4-BE49-F238E27FC236}">
                <a16:creationId xmlns:a16="http://schemas.microsoft.com/office/drawing/2014/main" id="{AD6D4B16-0614-AD48-9378-5A1E5820191D}"/>
              </a:ext>
            </a:extLst>
          </p:cNvPr>
          <p:cNvSpPr>
            <a:spLocks noGrp="1"/>
          </p:cNvSpPr>
          <p:nvPr>
            <p:ph sz="half" idx="2"/>
          </p:nvPr>
        </p:nvSpPr>
        <p:spPr>
          <a:xfrm>
            <a:off x="4850746" y="810505"/>
            <a:ext cx="5675671" cy="6031380"/>
          </a:xfrm>
        </p:spPr>
        <p:txBody>
          <a:bodyPr>
            <a:normAutofit/>
          </a:bodyPr>
          <a:lstStyle/>
          <a:p>
            <a:pPr marL="0" indent="0">
              <a:buNone/>
            </a:pPr>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F7863B4B-E4FB-6844-A31D-80031A93DFC9}"/>
              </a:ext>
            </a:extLst>
          </p:cNvPr>
          <p:cNvPicPr>
            <a:picLocks noChangeAspect="1"/>
          </p:cNvPicPr>
          <p:nvPr/>
        </p:nvPicPr>
        <p:blipFill rotWithShape="1">
          <a:blip r:embed="rId2"/>
          <a:srcRect l="37251" t="12289" r="18951" b="10977"/>
          <a:stretch/>
        </p:blipFill>
        <p:spPr>
          <a:xfrm>
            <a:off x="2060539" y="147724"/>
            <a:ext cx="5950220" cy="6515325"/>
          </a:xfrm>
          <a:prstGeom prst="rect">
            <a:avLst/>
          </a:prstGeom>
        </p:spPr>
      </p:pic>
      <p:pic>
        <p:nvPicPr>
          <p:cNvPr id="8" name="Picture 7">
            <a:extLst>
              <a:ext uri="{FF2B5EF4-FFF2-40B4-BE49-F238E27FC236}">
                <a16:creationId xmlns:a16="http://schemas.microsoft.com/office/drawing/2014/main" id="{89C3229D-304A-A447-AEBB-9C127CF436E0}"/>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227579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A990CC-1F46-5940-92A8-AE0A6FBA006D}"/>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14CBD2FA-6F2D-FA40-AB49-A4BA5E258636}"/>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FB32B936-3465-604C-BDD3-3FDCC06FBD97}"/>
              </a:ext>
            </a:extLst>
          </p:cNvPr>
          <p:cNvPicPr>
            <a:picLocks noChangeAspect="1"/>
          </p:cNvPicPr>
          <p:nvPr/>
        </p:nvPicPr>
        <p:blipFill rotWithShape="1">
          <a:blip r:embed="rId2"/>
          <a:srcRect l="17864" t="14712" r="44636" b="14253"/>
          <a:stretch/>
        </p:blipFill>
        <p:spPr>
          <a:xfrm>
            <a:off x="3108434" y="143973"/>
            <a:ext cx="5549463" cy="6570054"/>
          </a:xfrm>
          <a:prstGeom prst="rect">
            <a:avLst/>
          </a:prstGeom>
        </p:spPr>
      </p:pic>
      <p:pic>
        <p:nvPicPr>
          <p:cNvPr id="8" name="Picture 7">
            <a:extLst>
              <a:ext uri="{FF2B5EF4-FFF2-40B4-BE49-F238E27FC236}">
                <a16:creationId xmlns:a16="http://schemas.microsoft.com/office/drawing/2014/main" id="{276F3C2F-57A8-4E41-9567-35DC7C72738D}"/>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090732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A990CC-1F46-5940-92A8-AE0A6FBA006D}"/>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14CBD2FA-6F2D-FA40-AB49-A4BA5E258636}"/>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0CBE703E-760A-2F46-8EF7-0BBB31745520}"/>
              </a:ext>
            </a:extLst>
          </p:cNvPr>
          <p:cNvPicPr>
            <a:picLocks noChangeAspect="1"/>
          </p:cNvPicPr>
          <p:nvPr/>
        </p:nvPicPr>
        <p:blipFill rotWithShape="1">
          <a:blip r:embed="rId2"/>
          <a:srcRect l="32950" t="24653" r="27969" b="11898"/>
          <a:stretch/>
        </p:blipFill>
        <p:spPr>
          <a:xfrm>
            <a:off x="3105806" y="365124"/>
            <a:ext cx="6164317" cy="6255049"/>
          </a:xfrm>
          <a:prstGeom prst="rect">
            <a:avLst/>
          </a:prstGeom>
        </p:spPr>
      </p:pic>
      <p:pic>
        <p:nvPicPr>
          <p:cNvPr id="7" name="Picture 6">
            <a:extLst>
              <a:ext uri="{FF2B5EF4-FFF2-40B4-BE49-F238E27FC236}">
                <a16:creationId xmlns:a16="http://schemas.microsoft.com/office/drawing/2014/main" id="{8DFC6534-644E-AE42-BA66-F79D96DBEB0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651629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EE4D08-9237-1844-B3EB-E1A6DDE8BEC1}"/>
              </a:ext>
            </a:extLst>
          </p:cNvPr>
          <p:cNvSpPr>
            <a:spLocks noGrp="1"/>
          </p:cNvSpPr>
          <p:nvPr>
            <p:ph type="title"/>
          </p:nvPr>
        </p:nvSpPr>
        <p:spPr>
          <a:xfrm>
            <a:off x="421656" y="227003"/>
            <a:ext cx="10515600" cy="1325563"/>
          </a:xfrm>
        </p:spPr>
        <p:txBody>
          <a:bodyPr/>
          <a:lstStyle/>
          <a:p>
            <a:endParaRPr lang="en-US" dirty="0"/>
          </a:p>
        </p:txBody>
      </p:sp>
      <p:sp>
        <p:nvSpPr>
          <p:cNvPr id="6" name="Content Placeholder 5">
            <a:extLst>
              <a:ext uri="{FF2B5EF4-FFF2-40B4-BE49-F238E27FC236}">
                <a16:creationId xmlns:a16="http://schemas.microsoft.com/office/drawing/2014/main" id="{04E82E1C-6486-314C-8AA3-5547C9EF6990}"/>
              </a:ext>
            </a:extLst>
          </p:cNvPr>
          <p:cNvSpPr>
            <a:spLocks noGrp="1"/>
          </p:cNvSpPr>
          <p:nvPr>
            <p:ph sz="half" idx="1"/>
          </p:nvPr>
        </p:nvSpPr>
        <p:spPr/>
        <p:txBody>
          <a:bodyPr>
            <a:normAutofit/>
          </a:bodyPr>
          <a:lstStyle/>
          <a:p>
            <a:endParaRPr lang="en-US" dirty="0"/>
          </a:p>
        </p:txBody>
      </p:sp>
      <p:sp>
        <p:nvSpPr>
          <p:cNvPr id="7" name="Content Placeholder 6">
            <a:extLst>
              <a:ext uri="{FF2B5EF4-FFF2-40B4-BE49-F238E27FC236}">
                <a16:creationId xmlns:a16="http://schemas.microsoft.com/office/drawing/2014/main" id="{87F3560A-A11C-824F-B0F3-23AA010F0F70}"/>
              </a:ext>
            </a:extLst>
          </p:cNvPr>
          <p:cNvSpPr>
            <a:spLocks noGrp="1"/>
          </p:cNvSpPr>
          <p:nvPr>
            <p:ph sz="half" idx="2"/>
          </p:nvPr>
        </p:nvSpPr>
        <p:spPr>
          <a:xfrm>
            <a:off x="5008405" y="1046162"/>
            <a:ext cx="4997244" cy="5811838"/>
          </a:xfrm>
        </p:spPr>
        <p:txBody>
          <a:bodyPr>
            <a:normAutofit/>
          </a:bodyPr>
          <a:lstStyle/>
          <a:p>
            <a:pPr marL="0" indent="0">
              <a:buNone/>
            </a:pPr>
            <a:endParaRPr lang="en-US" dirty="0"/>
          </a:p>
        </p:txBody>
      </p:sp>
      <p:pic>
        <p:nvPicPr>
          <p:cNvPr id="9" name="Picture 8">
            <a:extLst>
              <a:ext uri="{FF2B5EF4-FFF2-40B4-BE49-F238E27FC236}">
                <a16:creationId xmlns:a16="http://schemas.microsoft.com/office/drawing/2014/main" id="{27CDA620-0C43-4D47-BC91-5D298B022CAA}"/>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2" name="Picture 1">
            <a:extLst>
              <a:ext uri="{FF2B5EF4-FFF2-40B4-BE49-F238E27FC236}">
                <a16:creationId xmlns:a16="http://schemas.microsoft.com/office/drawing/2014/main" id="{A518566B-89A0-BD47-91B7-E05C95F05D5A}"/>
              </a:ext>
            </a:extLst>
          </p:cNvPr>
          <p:cNvPicPr>
            <a:picLocks noChangeAspect="1"/>
          </p:cNvPicPr>
          <p:nvPr/>
        </p:nvPicPr>
        <p:blipFill rotWithShape="1">
          <a:blip r:embed="rId3"/>
          <a:srcRect l="45448" t="13208" r="14370" b="5324"/>
          <a:stretch/>
        </p:blipFill>
        <p:spPr>
          <a:xfrm>
            <a:off x="3170807" y="267298"/>
            <a:ext cx="5181600" cy="6565880"/>
          </a:xfrm>
          <a:prstGeom prst="rect">
            <a:avLst/>
          </a:prstGeom>
        </p:spPr>
      </p:pic>
    </p:spTree>
    <p:extLst>
      <p:ext uri="{BB962C8B-B14F-4D97-AF65-F5344CB8AC3E}">
        <p14:creationId xmlns:p14="http://schemas.microsoft.com/office/powerpoint/2010/main" val="388615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8318-7BC7-BB4D-A17E-E9979F193194}"/>
              </a:ext>
            </a:extLst>
          </p:cNvPr>
          <p:cNvSpPr>
            <a:spLocks noGrp="1"/>
          </p:cNvSpPr>
          <p:nvPr>
            <p:ph type="title"/>
          </p:nvPr>
        </p:nvSpPr>
        <p:spPr/>
        <p:txBody>
          <a:bodyPr/>
          <a:lstStyle/>
          <a:p>
            <a:r>
              <a:rPr lang="en-US" dirty="0"/>
              <a:t>Threat to open justice</a:t>
            </a:r>
          </a:p>
        </p:txBody>
      </p:sp>
      <p:sp>
        <p:nvSpPr>
          <p:cNvPr id="3" name="Content Placeholder 2">
            <a:extLst>
              <a:ext uri="{FF2B5EF4-FFF2-40B4-BE49-F238E27FC236}">
                <a16:creationId xmlns:a16="http://schemas.microsoft.com/office/drawing/2014/main" id="{86EAC89E-C70F-2B46-978D-236E7747C855}"/>
              </a:ext>
            </a:extLst>
          </p:cNvPr>
          <p:cNvSpPr>
            <a:spLocks noGrp="1"/>
          </p:cNvSpPr>
          <p:nvPr>
            <p:ph sz="half" idx="1"/>
          </p:nvPr>
        </p:nvSpPr>
        <p:spPr/>
        <p:txBody>
          <a:bodyPr/>
          <a:lstStyle/>
          <a:p>
            <a:r>
              <a:rPr lang="en-US" dirty="0">
                <a:hlinkClick r:id="rId2"/>
              </a:rPr>
              <a:t>Guidance from </a:t>
            </a:r>
            <a:r>
              <a:rPr lang="en-US" dirty="0" err="1">
                <a:hlinkClick r:id="rId2"/>
              </a:rPr>
              <a:t>Mr</a:t>
            </a:r>
            <a:r>
              <a:rPr lang="en-US" dirty="0">
                <a:hlinkClick r:id="rId2"/>
              </a:rPr>
              <a:t> Justice Hayden </a:t>
            </a:r>
            <a:r>
              <a:rPr lang="en-US" dirty="0"/>
              <a:t>31 March 2020</a:t>
            </a:r>
          </a:p>
        </p:txBody>
      </p:sp>
      <p:sp>
        <p:nvSpPr>
          <p:cNvPr id="5" name="Content Placeholder 4">
            <a:extLst>
              <a:ext uri="{FF2B5EF4-FFF2-40B4-BE49-F238E27FC236}">
                <a16:creationId xmlns:a16="http://schemas.microsoft.com/office/drawing/2014/main" id="{FF91012D-361A-E345-AED1-1E5E835FED0B}"/>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1E677838-C5BC-CC48-AC70-8283E4EBD911}"/>
              </a:ext>
            </a:extLst>
          </p:cNvPr>
          <p:cNvPicPr>
            <a:picLocks noChangeAspect="1"/>
          </p:cNvPicPr>
          <p:nvPr/>
        </p:nvPicPr>
        <p:blipFill rotWithShape="1">
          <a:blip r:embed="rId3"/>
          <a:srcRect l="14027" t="13500" r="24514" b="1667"/>
          <a:stretch/>
        </p:blipFill>
        <p:spPr>
          <a:xfrm>
            <a:off x="5762625" y="1412835"/>
            <a:ext cx="6000750" cy="5176918"/>
          </a:xfrm>
          <a:prstGeom prst="rect">
            <a:avLst/>
          </a:prstGeom>
        </p:spPr>
      </p:pic>
      <p:pic>
        <p:nvPicPr>
          <p:cNvPr id="6" name="Picture 5">
            <a:extLst>
              <a:ext uri="{FF2B5EF4-FFF2-40B4-BE49-F238E27FC236}">
                <a16:creationId xmlns:a16="http://schemas.microsoft.com/office/drawing/2014/main" id="{EB07895D-3B7C-9F47-B2D1-93E0085BFB85}"/>
              </a:ext>
            </a:extLst>
          </p:cNvPr>
          <p:cNvPicPr>
            <a:picLocks noChangeAspect="1"/>
          </p:cNvPicPr>
          <p:nvPr/>
        </p:nvPicPr>
        <p:blipFill rotWithShape="1">
          <a:blip r:embed="rId4"/>
          <a:srcRect l="16134" t="13362" r="23972" b="66899"/>
          <a:stretch/>
        </p:blipFill>
        <p:spPr>
          <a:xfrm>
            <a:off x="280034" y="3032145"/>
            <a:ext cx="9409679" cy="1938298"/>
          </a:xfrm>
          <a:prstGeom prst="rect">
            <a:avLst/>
          </a:prstGeom>
        </p:spPr>
      </p:pic>
      <p:sp>
        <p:nvSpPr>
          <p:cNvPr id="7" name="TextBox 6">
            <a:extLst>
              <a:ext uri="{FF2B5EF4-FFF2-40B4-BE49-F238E27FC236}">
                <a16:creationId xmlns:a16="http://schemas.microsoft.com/office/drawing/2014/main" id="{AE5D4FDE-04E6-A940-B3D9-AD19075AF508}"/>
              </a:ext>
            </a:extLst>
          </p:cNvPr>
          <p:cNvSpPr txBox="1"/>
          <p:nvPr/>
        </p:nvSpPr>
        <p:spPr>
          <a:xfrm>
            <a:off x="474345" y="5302895"/>
            <a:ext cx="5071068" cy="1477328"/>
          </a:xfrm>
          <a:prstGeom prst="rect">
            <a:avLst/>
          </a:prstGeom>
          <a:noFill/>
        </p:spPr>
        <p:txBody>
          <a:bodyPr wrap="none" rtlCol="0">
            <a:spAutoFit/>
          </a:bodyPr>
          <a:lstStyle/>
          <a:p>
            <a:r>
              <a:rPr lang="en-US" dirty="0"/>
              <a:t>Created HIVE </a:t>
            </a:r>
            <a:r>
              <a:rPr lang="en-GB" dirty="0"/>
              <a:t> group (a multi-disciplinary</a:t>
            </a:r>
          </a:p>
          <a:p>
            <a:r>
              <a:rPr lang="en-GB" dirty="0"/>
              <a:t> think tank that has been established to address and</a:t>
            </a:r>
          </a:p>
          <a:p>
            <a:r>
              <a:rPr lang="en-GB" dirty="0"/>
              <a:t> anticipate the impact of COVID-19 on the </a:t>
            </a:r>
          </a:p>
          <a:p>
            <a:r>
              <a:rPr lang="en-GB" dirty="0"/>
              <a:t>litigants in the Court of Protection). </a:t>
            </a:r>
          </a:p>
          <a:p>
            <a:endParaRPr lang="en-US" dirty="0"/>
          </a:p>
        </p:txBody>
      </p:sp>
      <p:pic>
        <p:nvPicPr>
          <p:cNvPr id="9" name="Picture 8">
            <a:extLst>
              <a:ext uri="{FF2B5EF4-FFF2-40B4-BE49-F238E27FC236}">
                <a16:creationId xmlns:a16="http://schemas.microsoft.com/office/drawing/2014/main" id="{8B525AE2-D6AE-274F-843C-3E909A70541E}"/>
              </a:ext>
            </a:extLst>
          </p:cNvPr>
          <p:cNvPicPr>
            <a:picLocks noChangeAspect="1"/>
          </p:cNvPicPr>
          <p:nvPr/>
        </p:nvPicPr>
        <p:blipFill>
          <a:blip r:embed="rId5"/>
          <a:stretch>
            <a:fillRect/>
          </a:stretch>
        </p:blipFill>
        <p:spPr>
          <a:xfrm>
            <a:off x="10630645" y="159982"/>
            <a:ext cx="1354200" cy="771352"/>
          </a:xfrm>
          <a:prstGeom prst="rect">
            <a:avLst/>
          </a:prstGeom>
        </p:spPr>
      </p:pic>
    </p:spTree>
    <p:extLst>
      <p:ext uri="{BB962C8B-B14F-4D97-AF65-F5344CB8AC3E}">
        <p14:creationId xmlns:p14="http://schemas.microsoft.com/office/powerpoint/2010/main" val="318510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422C07-0858-7D4A-B4D4-AAB657E4A5A0}"/>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C2FB5B1B-CD9C-2F4D-8EC1-F7CC2B1C246E}"/>
              </a:ext>
            </a:extLst>
          </p:cNvPr>
          <p:cNvSpPr>
            <a:spLocks noGrp="1"/>
          </p:cNvSpPr>
          <p:nvPr>
            <p:ph idx="1"/>
          </p:nvPr>
        </p:nvSpPr>
        <p:spPr>
          <a:xfrm>
            <a:off x="674370" y="995681"/>
            <a:ext cx="10679430" cy="5811838"/>
          </a:xfrm>
        </p:spPr>
        <p:txBody>
          <a:bodyPr/>
          <a:lstStyle/>
          <a:p>
            <a:pPr marL="0" indent="0">
              <a:buNone/>
            </a:pPr>
            <a:r>
              <a:rPr lang="en-GB" dirty="0"/>
              <a:t>“Remote hearings are the default position until further direction.”</a:t>
            </a:r>
          </a:p>
          <a:p>
            <a:endParaRPr lang="en-US" dirty="0"/>
          </a:p>
        </p:txBody>
      </p:sp>
      <p:pic>
        <p:nvPicPr>
          <p:cNvPr id="7" name="Picture 6">
            <a:extLst>
              <a:ext uri="{FF2B5EF4-FFF2-40B4-BE49-F238E27FC236}">
                <a16:creationId xmlns:a16="http://schemas.microsoft.com/office/drawing/2014/main" id="{AEC0AB96-2A33-A74D-A033-E90A0A328F18}"/>
              </a:ext>
            </a:extLst>
          </p:cNvPr>
          <p:cNvPicPr>
            <a:picLocks noChangeAspect="1"/>
          </p:cNvPicPr>
          <p:nvPr/>
        </p:nvPicPr>
        <p:blipFill rotWithShape="1">
          <a:blip r:embed="rId2"/>
          <a:srcRect l="15278" t="15333" r="24097" b="16000"/>
          <a:stretch/>
        </p:blipFill>
        <p:spPr>
          <a:xfrm>
            <a:off x="4865370" y="1547020"/>
            <a:ext cx="6652260" cy="4709160"/>
          </a:xfrm>
          <a:prstGeom prst="rect">
            <a:avLst/>
          </a:prstGeom>
        </p:spPr>
      </p:pic>
      <p:sp>
        <p:nvSpPr>
          <p:cNvPr id="8" name="TextBox 7">
            <a:extLst>
              <a:ext uri="{FF2B5EF4-FFF2-40B4-BE49-F238E27FC236}">
                <a16:creationId xmlns:a16="http://schemas.microsoft.com/office/drawing/2014/main" id="{2EA0DC47-059C-D64A-9252-83089F7D5F19}"/>
              </a:ext>
            </a:extLst>
          </p:cNvPr>
          <p:cNvSpPr txBox="1"/>
          <p:nvPr/>
        </p:nvSpPr>
        <p:spPr>
          <a:xfrm>
            <a:off x="148956" y="2646919"/>
            <a:ext cx="4554004" cy="923330"/>
          </a:xfrm>
          <a:prstGeom prst="rect">
            <a:avLst/>
          </a:prstGeom>
          <a:noFill/>
        </p:spPr>
        <p:txBody>
          <a:bodyPr wrap="none" rtlCol="0">
            <a:spAutoFit/>
          </a:bodyPr>
          <a:lstStyle/>
          <a:p>
            <a:r>
              <a:rPr lang="en-US" dirty="0"/>
              <a:t>The new template Order in Hayden’s Guidance</a:t>
            </a:r>
          </a:p>
          <a:p>
            <a:endParaRPr lang="en-US" dirty="0"/>
          </a:p>
          <a:p>
            <a:endParaRPr lang="en-US" dirty="0"/>
          </a:p>
        </p:txBody>
      </p:sp>
      <p:sp>
        <p:nvSpPr>
          <p:cNvPr id="9" name="TextBox 8">
            <a:extLst>
              <a:ext uri="{FF2B5EF4-FFF2-40B4-BE49-F238E27FC236}">
                <a16:creationId xmlns:a16="http://schemas.microsoft.com/office/drawing/2014/main" id="{5B93EF1A-FEDF-C249-82D8-9E4FDE411B71}"/>
              </a:ext>
            </a:extLst>
          </p:cNvPr>
          <p:cNvSpPr txBox="1"/>
          <p:nvPr/>
        </p:nvSpPr>
        <p:spPr>
          <a:xfrm>
            <a:off x="354696" y="4200805"/>
            <a:ext cx="3817254" cy="646331"/>
          </a:xfrm>
          <a:prstGeom prst="rect">
            <a:avLst/>
          </a:prstGeom>
          <a:noFill/>
        </p:spPr>
        <p:txBody>
          <a:bodyPr wrap="square" rtlCol="0">
            <a:spAutoFit/>
          </a:bodyPr>
          <a:lstStyle/>
          <a:p>
            <a:r>
              <a:rPr lang="en-US" dirty="0"/>
              <a:t>Risk that all hearings would now take place in private.</a:t>
            </a:r>
          </a:p>
        </p:txBody>
      </p:sp>
      <p:pic>
        <p:nvPicPr>
          <p:cNvPr id="10" name="Picture 9">
            <a:extLst>
              <a:ext uri="{FF2B5EF4-FFF2-40B4-BE49-F238E27FC236}">
                <a16:creationId xmlns:a16="http://schemas.microsoft.com/office/drawing/2014/main" id="{B5AA0E2F-3AE4-F04D-A5E0-948A82D7B5DE}"/>
              </a:ext>
            </a:extLst>
          </p:cNvPr>
          <p:cNvPicPr>
            <a:picLocks noChangeAspect="1"/>
          </p:cNvPicPr>
          <p:nvPr/>
        </p:nvPicPr>
        <p:blipFill>
          <a:blip r:embed="rId3"/>
          <a:stretch>
            <a:fillRect/>
          </a:stretch>
        </p:blipFill>
        <p:spPr>
          <a:xfrm>
            <a:off x="10603594" y="123252"/>
            <a:ext cx="1354200" cy="771352"/>
          </a:xfrm>
          <a:prstGeom prst="rect">
            <a:avLst/>
          </a:prstGeom>
        </p:spPr>
      </p:pic>
    </p:spTree>
    <p:extLst>
      <p:ext uri="{BB962C8B-B14F-4D97-AF65-F5344CB8AC3E}">
        <p14:creationId xmlns:p14="http://schemas.microsoft.com/office/powerpoint/2010/main" val="2565387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6AE6-7E0D-BC4F-8034-630CB87AAA5F}"/>
              </a:ext>
            </a:extLst>
          </p:cNvPr>
          <p:cNvSpPr>
            <a:spLocks noGrp="1"/>
          </p:cNvSpPr>
          <p:nvPr>
            <p:ph type="title"/>
          </p:nvPr>
        </p:nvSpPr>
        <p:spPr/>
        <p:txBody>
          <a:bodyPr/>
          <a:lstStyle/>
          <a:p>
            <a:r>
              <a:rPr lang="en-US" dirty="0"/>
              <a:t>             “Fine words butter no parsnips”</a:t>
            </a:r>
          </a:p>
        </p:txBody>
      </p:sp>
      <p:sp>
        <p:nvSpPr>
          <p:cNvPr id="3" name="Content Placeholder 2">
            <a:extLst>
              <a:ext uri="{FF2B5EF4-FFF2-40B4-BE49-F238E27FC236}">
                <a16:creationId xmlns:a16="http://schemas.microsoft.com/office/drawing/2014/main" id="{597B3831-B929-5743-9C79-B29AC0669289}"/>
              </a:ext>
            </a:extLst>
          </p:cNvPr>
          <p:cNvSpPr>
            <a:spLocks noGrp="1"/>
          </p:cNvSpPr>
          <p:nvPr>
            <p:ph idx="1"/>
          </p:nvPr>
        </p:nvSpPr>
        <p:spPr>
          <a:xfrm>
            <a:off x="571500" y="1825625"/>
            <a:ext cx="11049000" cy="4667250"/>
          </a:xfrm>
        </p:spPr>
        <p:txBody>
          <a:bodyPr>
            <a:normAutofit fontScale="92500" lnSpcReduction="10000"/>
          </a:bodyPr>
          <a:lstStyle/>
          <a:p>
            <a:r>
              <a:rPr lang="en-GB" dirty="0"/>
              <a:t>Open justice. The words express a principle at the heart of our system of justice and vital to the rule of law. The rule of law is a fine concept but fine words butter no parsnips. How is the rule of law itself to be policed? …. In a democracy, where power depends on the consent of the people governed, the answer must lie in the transparency of the legal process. Open justice lets in the light and allows the public to scrutinise the workings of the law, for better or for worse. </a:t>
            </a:r>
            <a:r>
              <a:rPr lang="en-US" dirty="0"/>
              <a:t>Lord Justice Toulson </a:t>
            </a:r>
            <a:r>
              <a:rPr lang="en-GB" i="1" dirty="0">
                <a:hlinkClick r:id="rId2"/>
              </a:rPr>
              <a:t>R (Guardian News and Media Ltd) v City of Westminster Magistrates’ Court </a:t>
            </a:r>
            <a:r>
              <a:rPr lang="en-GB" dirty="0">
                <a:hlinkClick r:id="rId2"/>
              </a:rPr>
              <a:t>[2012] QB 618</a:t>
            </a:r>
            <a:r>
              <a:rPr lang="en-US" dirty="0"/>
              <a:t> </a:t>
            </a:r>
          </a:p>
          <a:p>
            <a:endParaRPr lang="en-GB" dirty="0"/>
          </a:p>
          <a:p>
            <a:r>
              <a:rPr lang="en-GB" sz="2800" dirty="0"/>
              <a:t>"Publicity is the very soul of justice. It is the keenest spur to exertion and the surest of all guards against improbity. It keeps the judge himself while trying under trial.” (</a:t>
            </a:r>
            <a:r>
              <a:rPr lang="en-GB" dirty="0"/>
              <a:t>Jeremy Bentham quoted by Lord Shaw of Dunfermline in </a:t>
            </a:r>
            <a:r>
              <a:rPr lang="en-GB" i="1" dirty="0"/>
              <a:t>Scott v Scott </a:t>
            </a:r>
            <a:r>
              <a:rPr lang="en-GB" dirty="0">
                <a:hlinkClick r:id="rId3" tooltip="Link to BAILII version"/>
              </a:rPr>
              <a:t>[1913] AC 417</a:t>
            </a:r>
            <a:r>
              <a:rPr lang="en-GB" dirty="0"/>
              <a:t>, 477)</a:t>
            </a:r>
          </a:p>
          <a:p>
            <a:endParaRPr lang="en-GB" sz="2800" dirty="0"/>
          </a:p>
        </p:txBody>
      </p:sp>
      <p:pic>
        <p:nvPicPr>
          <p:cNvPr id="4" name="Picture 3">
            <a:extLst>
              <a:ext uri="{FF2B5EF4-FFF2-40B4-BE49-F238E27FC236}">
                <a16:creationId xmlns:a16="http://schemas.microsoft.com/office/drawing/2014/main" id="{847A7FD0-9F36-3A44-BA6C-EA285E643DFC}"/>
              </a:ext>
            </a:extLst>
          </p:cNvPr>
          <p:cNvPicPr>
            <a:picLocks noChangeAspect="1"/>
          </p:cNvPicPr>
          <p:nvPr/>
        </p:nvPicPr>
        <p:blipFill>
          <a:blip r:embed="rId4"/>
          <a:stretch>
            <a:fillRect/>
          </a:stretch>
        </p:blipFill>
        <p:spPr>
          <a:xfrm>
            <a:off x="914400" y="230188"/>
            <a:ext cx="1436914" cy="1436914"/>
          </a:xfrm>
          <a:prstGeom prst="rect">
            <a:avLst/>
          </a:prstGeom>
        </p:spPr>
      </p:pic>
      <p:pic>
        <p:nvPicPr>
          <p:cNvPr id="6" name="Picture 5">
            <a:extLst>
              <a:ext uri="{FF2B5EF4-FFF2-40B4-BE49-F238E27FC236}">
                <a16:creationId xmlns:a16="http://schemas.microsoft.com/office/drawing/2014/main" id="{5565D717-48D9-E145-9F15-4CE6580A66B3}"/>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09125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3"/>
              </a:rPr>
              <a:t>Mr Justice Hayden</a:t>
            </a:r>
            <a:r>
              <a:rPr lang="en-GB" dirty="0"/>
              <a:t>)</a:t>
            </a:r>
            <a:endParaRPr lang="en-US" dirty="0"/>
          </a:p>
          <a:p>
            <a:r>
              <a:rPr lang="en-US" dirty="0"/>
              <a:t>But most hearings have NO external observers (including no journalists) and most judgments are not published – both before and since the current public health emergency</a:t>
            </a:r>
          </a:p>
          <a:p>
            <a:r>
              <a:rPr lang="en-US" dirty="0"/>
              <a:t>How to fulfil judicial commitment to transparency and open justice when public don’t attend?</a:t>
            </a:r>
          </a:p>
          <a:p>
            <a:r>
              <a:rPr lang="en-US" dirty="0"/>
              <a:t>The </a:t>
            </a:r>
            <a:r>
              <a:rPr lang="en-US" dirty="0">
                <a:hlinkClick r:id="rId4"/>
              </a:rPr>
              <a:t>Open Justice Court of Protection Project </a:t>
            </a:r>
            <a:r>
              <a:rPr lang="en-US" dirty="0"/>
              <a:t>is committed to overcoming barriers and highlighting incentives to support public observation of court hearings.</a:t>
            </a:r>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6CD3-9F75-9345-B95E-C2E9027860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AFC074-101D-304F-96EE-3A1D8FA65B1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D782A09-2081-144D-8E2F-57215C18C3EA}"/>
              </a:ext>
            </a:extLst>
          </p:cNvPr>
          <p:cNvPicPr>
            <a:picLocks noChangeAspect="1"/>
          </p:cNvPicPr>
          <p:nvPr/>
        </p:nvPicPr>
        <p:blipFill rotWithShape="1">
          <a:blip r:embed="rId2"/>
          <a:srcRect l="26786" t="30476" r="9524" b="16825"/>
          <a:stretch/>
        </p:blipFill>
        <p:spPr>
          <a:xfrm>
            <a:off x="936170" y="500741"/>
            <a:ext cx="9935639" cy="5138057"/>
          </a:xfrm>
          <a:prstGeom prst="rect">
            <a:avLst/>
          </a:prstGeom>
        </p:spPr>
      </p:pic>
      <p:sp>
        <p:nvSpPr>
          <p:cNvPr id="5" name="TextBox 4">
            <a:extLst>
              <a:ext uri="{FF2B5EF4-FFF2-40B4-BE49-F238E27FC236}">
                <a16:creationId xmlns:a16="http://schemas.microsoft.com/office/drawing/2014/main" id="{1D4696BD-B0AB-5242-8B6F-7B6312AF9306}"/>
              </a:ext>
            </a:extLst>
          </p:cNvPr>
          <p:cNvSpPr txBox="1"/>
          <p:nvPr/>
        </p:nvSpPr>
        <p:spPr>
          <a:xfrm>
            <a:off x="2154869" y="5811984"/>
            <a:ext cx="8115107" cy="584775"/>
          </a:xfrm>
          <a:prstGeom prst="rect">
            <a:avLst/>
          </a:prstGeom>
          <a:noFill/>
        </p:spPr>
        <p:txBody>
          <a:bodyPr wrap="none" rtlCol="0">
            <a:spAutoFit/>
          </a:bodyPr>
          <a:lstStyle/>
          <a:p>
            <a:r>
              <a:rPr lang="en-US" sz="3200" b="1" dirty="0"/>
              <a:t>Typical example from </a:t>
            </a:r>
            <a:r>
              <a:rPr lang="en-US" sz="3200" b="1" dirty="0" err="1"/>
              <a:t>CourtServe</a:t>
            </a:r>
            <a:r>
              <a:rPr lang="en-US" sz="3200" b="1" dirty="0"/>
              <a:t> in June 2020 </a:t>
            </a:r>
          </a:p>
        </p:txBody>
      </p:sp>
      <p:pic>
        <p:nvPicPr>
          <p:cNvPr id="7" name="Picture 6">
            <a:extLst>
              <a:ext uri="{FF2B5EF4-FFF2-40B4-BE49-F238E27FC236}">
                <a16:creationId xmlns:a16="http://schemas.microsoft.com/office/drawing/2014/main" id="{AB49022D-2947-8D41-8FDF-B767E956AAC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58079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E7CF0-C867-A344-920D-E18BFAC7AE19}"/>
              </a:ext>
            </a:extLst>
          </p:cNvPr>
          <p:cNvSpPr>
            <a:spLocks noGrp="1"/>
          </p:cNvSpPr>
          <p:nvPr>
            <p:ph type="title"/>
          </p:nvPr>
        </p:nvSpPr>
        <p:spPr/>
        <p:txBody>
          <a:bodyPr/>
          <a:lstStyle/>
          <a:p>
            <a:endParaRPr lang="en-US" dirty="0"/>
          </a:p>
        </p:txBody>
      </p:sp>
      <p:sp>
        <p:nvSpPr>
          <p:cNvPr id="7" name="Content Placeholder 6">
            <a:extLst>
              <a:ext uri="{FF2B5EF4-FFF2-40B4-BE49-F238E27FC236}">
                <a16:creationId xmlns:a16="http://schemas.microsoft.com/office/drawing/2014/main" id="{66B06391-A3F8-9D41-BA84-9FE2CDE6471E}"/>
              </a:ext>
            </a:extLst>
          </p:cNvPr>
          <p:cNvSpPr>
            <a:spLocks noGrp="1"/>
          </p:cNvSpPr>
          <p:nvPr>
            <p:ph sz="half" idx="1"/>
          </p:nvPr>
        </p:nvSpPr>
        <p:spPr/>
        <p:txBody>
          <a:bodyPr/>
          <a:lstStyle/>
          <a:p>
            <a:endParaRPr lang="en-US"/>
          </a:p>
        </p:txBody>
      </p:sp>
      <p:sp>
        <p:nvSpPr>
          <p:cNvPr id="8" name="Content Placeholder 7">
            <a:extLst>
              <a:ext uri="{FF2B5EF4-FFF2-40B4-BE49-F238E27FC236}">
                <a16:creationId xmlns:a16="http://schemas.microsoft.com/office/drawing/2014/main" id="{8863C9B5-576A-B74D-A795-A785371286DF}"/>
              </a:ext>
            </a:extLst>
          </p:cNvPr>
          <p:cNvSpPr>
            <a:spLocks noGrp="1"/>
          </p:cNvSpPr>
          <p:nvPr>
            <p:ph sz="half" idx="2"/>
          </p:nvPr>
        </p:nvSpPr>
        <p:spPr>
          <a:xfrm>
            <a:off x="8113045" y="1825625"/>
            <a:ext cx="3773129" cy="4067944"/>
          </a:xfrm>
        </p:spPr>
        <p:txBody>
          <a:bodyPr/>
          <a:lstStyle/>
          <a:p>
            <a:r>
              <a:rPr lang="en-US" dirty="0"/>
              <a:t>Issues to be addressed</a:t>
            </a:r>
          </a:p>
          <a:p>
            <a:r>
              <a:rPr lang="en-US" dirty="0"/>
              <a:t>”Public”</a:t>
            </a:r>
          </a:p>
          <a:p>
            <a:r>
              <a:rPr lang="en-US" dirty="0"/>
              <a:t>“CVP hearing”</a:t>
            </a:r>
          </a:p>
          <a:p>
            <a:r>
              <a:rPr lang="en-US" dirty="0"/>
              <a:t>Accurate contact information</a:t>
            </a:r>
          </a:p>
        </p:txBody>
      </p:sp>
      <p:pic>
        <p:nvPicPr>
          <p:cNvPr id="4" name="Picture 3">
            <a:extLst>
              <a:ext uri="{FF2B5EF4-FFF2-40B4-BE49-F238E27FC236}">
                <a16:creationId xmlns:a16="http://schemas.microsoft.com/office/drawing/2014/main" id="{718D4E04-47A3-E14B-8E55-CE5CB42A2EF8}"/>
              </a:ext>
            </a:extLst>
          </p:cNvPr>
          <p:cNvPicPr>
            <a:picLocks noChangeAspect="1"/>
          </p:cNvPicPr>
          <p:nvPr/>
        </p:nvPicPr>
        <p:blipFill rotWithShape="1">
          <a:blip r:embed="rId2"/>
          <a:srcRect l="40180" t="34603" r="7836"/>
          <a:stretch/>
        </p:blipFill>
        <p:spPr>
          <a:xfrm>
            <a:off x="838200" y="191179"/>
            <a:ext cx="7064829" cy="5554789"/>
          </a:xfrm>
          <a:prstGeom prst="rect">
            <a:avLst/>
          </a:prstGeom>
        </p:spPr>
      </p:pic>
      <p:sp>
        <p:nvSpPr>
          <p:cNvPr id="5" name="TextBox 4">
            <a:extLst>
              <a:ext uri="{FF2B5EF4-FFF2-40B4-BE49-F238E27FC236}">
                <a16:creationId xmlns:a16="http://schemas.microsoft.com/office/drawing/2014/main" id="{9493FB7A-9D76-2642-B5B1-5A95DC2B2C4C}"/>
              </a:ext>
            </a:extLst>
          </p:cNvPr>
          <p:cNvSpPr txBox="1"/>
          <p:nvPr/>
        </p:nvSpPr>
        <p:spPr>
          <a:xfrm>
            <a:off x="3265715" y="5942568"/>
            <a:ext cx="6733895" cy="369332"/>
          </a:xfrm>
          <a:prstGeom prst="rect">
            <a:avLst/>
          </a:prstGeom>
          <a:noFill/>
        </p:spPr>
        <p:txBody>
          <a:bodyPr wrap="none" rtlCol="0">
            <a:spAutoFit/>
          </a:bodyPr>
          <a:lstStyle/>
          <a:p>
            <a:r>
              <a:rPr lang="en-US" dirty="0"/>
              <a:t>Exemplary – but not yet typical – from </a:t>
            </a:r>
            <a:r>
              <a:rPr lang="en-US" dirty="0" err="1"/>
              <a:t>CourtServe</a:t>
            </a:r>
            <a:r>
              <a:rPr lang="en-US" dirty="0"/>
              <a:t> in September 2020 </a:t>
            </a:r>
          </a:p>
        </p:txBody>
      </p:sp>
      <p:pic>
        <p:nvPicPr>
          <p:cNvPr id="10" name="Picture 9">
            <a:extLst>
              <a:ext uri="{FF2B5EF4-FFF2-40B4-BE49-F238E27FC236}">
                <a16:creationId xmlns:a16="http://schemas.microsoft.com/office/drawing/2014/main" id="{410FEA8C-EA59-CC46-85F5-AFF2FCC694FC}"/>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0717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AE2A-847E-FC4B-ADA3-0550E8C0910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378A3F8-AF9C-2947-AB7F-565C16429EAC}"/>
              </a:ext>
            </a:extLst>
          </p:cNvPr>
          <p:cNvSpPr>
            <a:spLocks noGrp="1"/>
          </p:cNvSpPr>
          <p:nvPr>
            <p:ph sz="half" idx="1"/>
          </p:nvPr>
        </p:nvSpPr>
        <p:spPr/>
        <p:txBody>
          <a:bodyPr/>
          <a:lstStyle/>
          <a:p>
            <a:endParaRPr lang="en-US"/>
          </a:p>
        </p:txBody>
      </p:sp>
      <p:pic>
        <p:nvPicPr>
          <p:cNvPr id="7" name="Content Placeholder 6">
            <a:extLst>
              <a:ext uri="{FF2B5EF4-FFF2-40B4-BE49-F238E27FC236}">
                <a16:creationId xmlns:a16="http://schemas.microsoft.com/office/drawing/2014/main" id="{4CB24A6B-0FC7-6A46-828C-F60F6A8F725A}"/>
              </a:ext>
            </a:extLst>
          </p:cNvPr>
          <p:cNvPicPr>
            <a:picLocks noGrp="1" noChangeAspect="1"/>
          </p:cNvPicPr>
          <p:nvPr>
            <p:ph sz="half" idx="2"/>
          </p:nvPr>
        </p:nvPicPr>
        <p:blipFill rotWithShape="1">
          <a:blip r:embed="rId3"/>
          <a:srcRect l="10526" t="12020" r="37809" b="-2688"/>
          <a:stretch/>
        </p:blipFill>
        <p:spPr>
          <a:xfrm>
            <a:off x="6521246" y="634181"/>
            <a:ext cx="5573557" cy="6113208"/>
          </a:xfrm>
        </p:spPr>
      </p:pic>
      <p:pic>
        <p:nvPicPr>
          <p:cNvPr id="5" name="Picture 4">
            <a:extLst>
              <a:ext uri="{FF2B5EF4-FFF2-40B4-BE49-F238E27FC236}">
                <a16:creationId xmlns:a16="http://schemas.microsoft.com/office/drawing/2014/main" id="{11E9E0A2-D27B-AC42-B050-28AE4FD1DA46}"/>
              </a:ext>
            </a:extLst>
          </p:cNvPr>
          <p:cNvPicPr>
            <a:picLocks noChangeAspect="1"/>
          </p:cNvPicPr>
          <p:nvPr/>
        </p:nvPicPr>
        <p:blipFill rotWithShape="1">
          <a:blip r:embed="rId4"/>
          <a:srcRect l="19041" t="12043" r="29480"/>
          <a:stretch/>
        </p:blipFill>
        <p:spPr>
          <a:xfrm>
            <a:off x="336754" y="237868"/>
            <a:ext cx="5976546" cy="6382263"/>
          </a:xfrm>
          <a:prstGeom prst="rect">
            <a:avLst/>
          </a:prstGeom>
        </p:spPr>
      </p:pic>
      <p:sp>
        <p:nvSpPr>
          <p:cNvPr id="8" name="TextBox 7">
            <a:extLst>
              <a:ext uri="{FF2B5EF4-FFF2-40B4-BE49-F238E27FC236}">
                <a16:creationId xmlns:a16="http://schemas.microsoft.com/office/drawing/2014/main" id="{3E8FC868-5B50-9442-A12F-933F14810269}"/>
              </a:ext>
            </a:extLst>
          </p:cNvPr>
          <p:cNvSpPr txBox="1"/>
          <p:nvPr/>
        </p:nvSpPr>
        <p:spPr>
          <a:xfrm>
            <a:off x="6521246" y="172516"/>
            <a:ext cx="2498056" cy="461665"/>
          </a:xfrm>
          <a:prstGeom prst="rect">
            <a:avLst/>
          </a:prstGeom>
          <a:noFill/>
        </p:spPr>
        <p:txBody>
          <a:bodyPr wrap="none" rtlCol="0">
            <a:spAutoFit/>
          </a:bodyPr>
          <a:lstStyle/>
          <a:p>
            <a:r>
              <a:rPr lang="en-US" sz="2400" dirty="0"/>
              <a:t>@</a:t>
            </a:r>
            <a:r>
              <a:rPr lang="en-US" sz="2400" dirty="0" err="1"/>
              <a:t>OpenJusticeCOP</a:t>
            </a:r>
            <a:endParaRPr lang="en-US" sz="2400" dirty="0"/>
          </a:p>
        </p:txBody>
      </p:sp>
    </p:spTree>
    <p:extLst>
      <p:ext uri="{BB962C8B-B14F-4D97-AF65-F5344CB8AC3E}">
        <p14:creationId xmlns:p14="http://schemas.microsoft.com/office/powerpoint/2010/main" val="1702884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AD7FA6F-3DE1-4A4B-8264-F23545411A59}"/>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7CBE689-ECE1-6045-A1FE-BF2C7EEE05A1}"/>
              </a:ext>
            </a:extLst>
          </p:cNvPr>
          <p:cNvPicPr>
            <a:picLocks noGrp="1" noChangeAspect="1"/>
          </p:cNvPicPr>
          <p:nvPr>
            <p:ph sz="half" idx="1"/>
          </p:nvPr>
        </p:nvPicPr>
        <p:blipFill rotWithShape="1">
          <a:blip r:embed="rId2"/>
          <a:srcRect l="26728" t="25223" r="22232" b="8446"/>
          <a:stretch/>
        </p:blipFill>
        <p:spPr>
          <a:xfrm>
            <a:off x="510900" y="515298"/>
            <a:ext cx="7001995" cy="5687364"/>
          </a:xfrm>
        </p:spPr>
      </p:pic>
      <p:sp>
        <p:nvSpPr>
          <p:cNvPr id="9" name="Content Placeholder 8">
            <a:extLst>
              <a:ext uri="{FF2B5EF4-FFF2-40B4-BE49-F238E27FC236}">
                <a16:creationId xmlns:a16="http://schemas.microsoft.com/office/drawing/2014/main" id="{1459F530-F8B2-F649-A855-8C09666DFB93}"/>
              </a:ext>
            </a:extLst>
          </p:cNvPr>
          <p:cNvSpPr>
            <a:spLocks noGrp="1"/>
          </p:cNvSpPr>
          <p:nvPr>
            <p:ph sz="half" idx="2"/>
          </p:nvPr>
        </p:nvSpPr>
        <p:spPr>
          <a:xfrm>
            <a:off x="7685514" y="678424"/>
            <a:ext cx="4349170" cy="5524237"/>
          </a:xfrm>
        </p:spPr>
        <p:txBody>
          <a:bodyPr/>
          <a:lstStyle/>
          <a:p>
            <a:endParaRPr lang="en-US" dirty="0"/>
          </a:p>
          <a:p>
            <a:endParaRPr lang="en-US" dirty="0"/>
          </a:p>
          <a:p>
            <a:r>
              <a:rPr lang="en-US" dirty="0"/>
              <a:t>List of ”Featured Hearings” on the home page of our website</a:t>
            </a:r>
          </a:p>
          <a:p>
            <a:r>
              <a:rPr lang="en-US" dirty="0"/>
              <a:t>Provides correct contact info</a:t>
            </a:r>
          </a:p>
          <a:p>
            <a:r>
              <a:rPr lang="en-US" dirty="0"/>
              <a:t>Decodes T/E, BTMM, CMH, </a:t>
            </a:r>
            <a:r>
              <a:rPr lang="en-US" dirty="0" err="1"/>
              <a:t>Dirs</a:t>
            </a:r>
            <a:r>
              <a:rPr lang="en-US" dirty="0"/>
              <a:t>, </a:t>
            </a:r>
            <a:r>
              <a:rPr lang="en-US" dirty="0" err="1"/>
              <a:t>etc</a:t>
            </a:r>
            <a:endParaRPr lang="en-US" dirty="0"/>
          </a:p>
          <a:p>
            <a:r>
              <a:rPr lang="en-US" dirty="0"/>
              <a:t>Selects those to which we think access is most likely</a:t>
            </a:r>
          </a:p>
        </p:txBody>
      </p:sp>
      <p:pic>
        <p:nvPicPr>
          <p:cNvPr id="11" name="Picture 10">
            <a:extLst>
              <a:ext uri="{FF2B5EF4-FFF2-40B4-BE49-F238E27FC236}">
                <a16:creationId xmlns:a16="http://schemas.microsoft.com/office/drawing/2014/main" id="{E8A18856-B210-B34B-86DC-201BFA101CE8}"/>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605765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2946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5ED71E-4A11-DD4C-AF58-54959F6B6CF2}"/>
              </a:ext>
            </a:extLst>
          </p:cNvPr>
          <p:cNvPicPr>
            <a:picLocks noChangeAspect="1"/>
          </p:cNvPicPr>
          <p:nvPr/>
        </p:nvPicPr>
        <p:blipFill rotWithShape="1">
          <a:blip r:embed="rId2"/>
          <a:srcRect l="28046" t="16129" r="11604" b="1936"/>
          <a:stretch/>
        </p:blipFill>
        <p:spPr>
          <a:xfrm>
            <a:off x="427703" y="221226"/>
            <a:ext cx="7421534" cy="6297561"/>
          </a:xfrm>
          <a:prstGeom prst="rect">
            <a:avLst/>
          </a:prstGeom>
        </p:spPr>
      </p:pic>
      <p:sp>
        <p:nvSpPr>
          <p:cNvPr id="4" name="TextBox 3">
            <a:extLst>
              <a:ext uri="{FF2B5EF4-FFF2-40B4-BE49-F238E27FC236}">
                <a16:creationId xmlns:a16="http://schemas.microsoft.com/office/drawing/2014/main" id="{BFBA1B42-B5EC-A140-8F04-3E861BFFCEC5}"/>
              </a:ext>
            </a:extLst>
          </p:cNvPr>
          <p:cNvSpPr txBox="1"/>
          <p:nvPr/>
        </p:nvSpPr>
        <p:spPr>
          <a:xfrm>
            <a:off x="8495072" y="2285999"/>
            <a:ext cx="2494914" cy="584775"/>
          </a:xfrm>
          <a:prstGeom prst="rect">
            <a:avLst/>
          </a:prstGeom>
          <a:noFill/>
        </p:spPr>
        <p:txBody>
          <a:bodyPr wrap="none" rtlCol="0">
            <a:spAutoFit/>
          </a:bodyPr>
          <a:lstStyle/>
          <a:p>
            <a:r>
              <a:rPr lang="en-US" sz="3200" dirty="0"/>
              <a:t>By </a:t>
            </a:r>
            <a:r>
              <a:rPr lang="en-US" sz="3200" dirty="0">
                <a:hlinkClick r:id="rId3"/>
              </a:rPr>
              <a:t>Tony Evans</a:t>
            </a:r>
            <a:endParaRPr lang="en-US" sz="3200" dirty="0"/>
          </a:p>
        </p:txBody>
      </p:sp>
      <p:pic>
        <p:nvPicPr>
          <p:cNvPr id="6" name="Picture 5">
            <a:extLst>
              <a:ext uri="{FF2B5EF4-FFF2-40B4-BE49-F238E27FC236}">
                <a16:creationId xmlns:a16="http://schemas.microsoft.com/office/drawing/2014/main" id="{3254AB5A-3590-5344-BDBF-CC96ABD9CEE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3004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4B24FF-B498-9E47-9E57-A3B899C9CF3A}"/>
              </a:ext>
            </a:extLst>
          </p:cNvPr>
          <p:cNvPicPr>
            <a:picLocks noChangeAspect="1"/>
          </p:cNvPicPr>
          <p:nvPr/>
        </p:nvPicPr>
        <p:blipFill rotWithShape="1">
          <a:blip r:embed="rId2"/>
          <a:srcRect l="10439" t="15054" r="40099"/>
          <a:stretch/>
        </p:blipFill>
        <p:spPr>
          <a:xfrm>
            <a:off x="825910" y="272523"/>
            <a:ext cx="6135330" cy="6585477"/>
          </a:xfrm>
          <a:prstGeom prst="rect">
            <a:avLst/>
          </a:prstGeom>
        </p:spPr>
      </p:pic>
      <p:sp>
        <p:nvSpPr>
          <p:cNvPr id="4" name="TextBox 3">
            <a:extLst>
              <a:ext uri="{FF2B5EF4-FFF2-40B4-BE49-F238E27FC236}">
                <a16:creationId xmlns:a16="http://schemas.microsoft.com/office/drawing/2014/main" id="{5CD7C2C8-DB6B-FC42-BAF8-1E37A677FA14}"/>
              </a:ext>
            </a:extLst>
          </p:cNvPr>
          <p:cNvSpPr txBox="1"/>
          <p:nvPr/>
        </p:nvSpPr>
        <p:spPr>
          <a:xfrm>
            <a:off x="7964129" y="2580968"/>
            <a:ext cx="2876685" cy="584775"/>
          </a:xfrm>
          <a:prstGeom prst="rect">
            <a:avLst/>
          </a:prstGeom>
          <a:noFill/>
        </p:spPr>
        <p:txBody>
          <a:bodyPr wrap="none" rtlCol="0">
            <a:spAutoFit/>
          </a:bodyPr>
          <a:lstStyle/>
          <a:p>
            <a:r>
              <a:rPr lang="en-US" sz="3200" dirty="0"/>
              <a:t>By </a:t>
            </a:r>
            <a:r>
              <a:rPr lang="en-US" sz="3200" dirty="0">
                <a:hlinkClick r:id="rId3"/>
              </a:rPr>
              <a:t>Ian Brownhill</a:t>
            </a:r>
            <a:endParaRPr lang="en-US" sz="3200" dirty="0"/>
          </a:p>
        </p:txBody>
      </p:sp>
      <p:sp>
        <p:nvSpPr>
          <p:cNvPr id="5" name="TextBox 4">
            <a:extLst>
              <a:ext uri="{FF2B5EF4-FFF2-40B4-BE49-F238E27FC236}">
                <a16:creationId xmlns:a16="http://schemas.microsoft.com/office/drawing/2014/main" id="{46727BA7-9051-BE48-A9E1-BDD0E2B3D765}"/>
              </a:ext>
            </a:extLst>
          </p:cNvPr>
          <p:cNvSpPr txBox="1"/>
          <p:nvPr/>
        </p:nvSpPr>
        <p:spPr>
          <a:xfrm>
            <a:off x="8844755" y="3244334"/>
            <a:ext cx="1996059" cy="369332"/>
          </a:xfrm>
          <a:prstGeom prst="rect">
            <a:avLst/>
          </a:prstGeom>
          <a:noFill/>
        </p:spPr>
        <p:txBody>
          <a:bodyPr wrap="none" rtlCol="0">
            <a:spAutoFit/>
          </a:bodyPr>
          <a:lstStyle/>
          <a:p>
            <a:r>
              <a:rPr lang="en-GB" i="1" dirty="0"/>
              <a:t>39 Essex Chambers</a:t>
            </a:r>
            <a:endParaRPr lang="en-US" dirty="0"/>
          </a:p>
        </p:txBody>
      </p:sp>
      <p:pic>
        <p:nvPicPr>
          <p:cNvPr id="7" name="Picture 6">
            <a:extLst>
              <a:ext uri="{FF2B5EF4-FFF2-40B4-BE49-F238E27FC236}">
                <a16:creationId xmlns:a16="http://schemas.microsoft.com/office/drawing/2014/main" id="{F86B67DB-98AE-9443-BC87-5963C56EA58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937274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830B17-A1A7-7049-9FC6-7EDDDC8619AB}"/>
              </a:ext>
            </a:extLst>
          </p:cNvPr>
          <p:cNvPicPr>
            <a:picLocks noChangeAspect="1"/>
          </p:cNvPicPr>
          <p:nvPr/>
        </p:nvPicPr>
        <p:blipFill rotWithShape="1">
          <a:blip r:embed="rId2"/>
          <a:srcRect l="34767" t="16775" r="15502" b="2580"/>
          <a:stretch/>
        </p:blipFill>
        <p:spPr>
          <a:xfrm>
            <a:off x="501445" y="412955"/>
            <a:ext cx="6024421" cy="6105832"/>
          </a:xfrm>
          <a:prstGeom prst="rect">
            <a:avLst/>
          </a:prstGeom>
        </p:spPr>
      </p:pic>
      <p:sp>
        <p:nvSpPr>
          <p:cNvPr id="3" name="TextBox 2">
            <a:extLst>
              <a:ext uri="{FF2B5EF4-FFF2-40B4-BE49-F238E27FC236}">
                <a16:creationId xmlns:a16="http://schemas.microsoft.com/office/drawing/2014/main" id="{EC058A06-9D08-7448-BD7E-B9A6FEBFAAFD}"/>
              </a:ext>
            </a:extLst>
          </p:cNvPr>
          <p:cNvSpPr txBox="1"/>
          <p:nvPr/>
        </p:nvSpPr>
        <p:spPr>
          <a:xfrm>
            <a:off x="7728155" y="2374490"/>
            <a:ext cx="2719399" cy="584775"/>
          </a:xfrm>
          <a:prstGeom prst="rect">
            <a:avLst/>
          </a:prstGeom>
          <a:noFill/>
        </p:spPr>
        <p:txBody>
          <a:bodyPr wrap="none" rtlCol="0">
            <a:spAutoFit/>
          </a:bodyPr>
          <a:lstStyle/>
          <a:p>
            <a:r>
              <a:rPr lang="en-US" sz="3200" dirty="0"/>
              <a:t>By </a:t>
            </a:r>
            <a:r>
              <a:rPr lang="en-US" sz="3200" dirty="0">
                <a:hlinkClick r:id="rId3"/>
              </a:rPr>
              <a:t>Kirsty Stuart</a:t>
            </a:r>
            <a:endParaRPr lang="en-US" sz="3200" dirty="0"/>
          </a:p>
        </p:txBody>
      </p:sp>
      <p:sp>
        <p:nvSpPr>
          <p:cNvPr id="4" name="TextBox 3">
            <a:extLst>
              <a:ext uri="{FF2B5EF4-FFF2-40B4-BE49-F238E27FC236}">
                <a16:creationId xmlns:a16="http://schemas.microsoft.com/office/drawing/2014/main" id="{196DBF3A-B125-D642-B1AF-548F9F3D05BD}"/>
              </a:ext>
            </a:extLst>
          </p:cNvPr>
          <p:cNvSpPr txBox="1"/>
          <p:nvPr/>
        </p:nvSpPr>
        <p:spPr>
          <a:xfrm>
            <a:off x="8465574" y="2959265"/>
            <a:ext cx="1481496" cy="369332"/>
          </a:xfrm>
          <a:prstGeom prst="rect">
            <a:avLst/>
          </a:prstGeom>
          <a:noFill/>
        </p:spPr>
        <p:txBody>
          <a:bodyPr wrap="none" rtlCol="0">
            <a:spAutoFit/>
          </a:bodyPr>
          <a:lstStyle/>
          <a:p>
            <a:r>
              <a:rPr lang="en-US" dirty="0"/>
              <a:t>Irwin Mitchell</a:t>
            </a:r>
          </a:p>
        </p:txBody>
      </p:sp>
      <p:pic>
        <p:nvPicPr>
          <p:cNvPr id="6" name="Picture 5">
            <a:extLst>
              <a:ext uri="{FF2B5EF4-FFF2-40B4-BE49-F238E27FC236}">
                <a16:creationId xmlns:a16="http://schemas.microsoft.com/office/drawing/2014/main" id="{CA5AF15C-E838-0A40-B233-9541ED801AE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357778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20000"/>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DF75-B7BC-764C-96AE-D8DB860AC954}"/>
              </a:ext>
            </a:extLst>
          </p:cNvPr>
          <p:cNvSpPr>
            <a:spLocks noGrp="1"/>
          </p:cNvSpPr>
          <p:nvPr>
            <p:ph type="title"/>
          </p:nvPr>
        </p:nvSpPr>
        <p:spPr>
          <a:xfrm>
            <a:off x="609600" y="681036"/>
            <a:ext cx="9745980" cy="918211"/>
          </a:xfrm>
        </p:spPr>
        <p:txBody>
          <a:bodyPr>
            <a:normAutofit fontScale="90000"/>
          </a:bodyPr>
          <a:lstStyle/>
          <a:p>
            <a:r>
              <a:rPr lang="en-US" dirty="0"/>
              <a:t>Developing legal literacy through observation</a:t>
            </a:r>
          </a:p>
        </p:txBody>
      </p:sp>
      <p:sp>
        <p:nvSpPr>
          <p:cNvPr id="3" name="Content Placeholder 2">
            <a:extLst>
              <a:ext uri="{FF2B5EF4-FFF2-40B4-BE49-F238E27FC236}">
                <a16:creationId xmlns:a16="http://schemas.microsoft.com/office/drawing/2014/main" id="{69FC4DF1-AA9A-B74D-9B30-E2EC7B4CD782}"/>
              </a:ext>
            </a:extLst>
          </p:cNvPr>
          <p:cNvSpPr>
            <a:spLocks noGrp="1"/>
          </p:cNvSpPr>
          <p:nvPr>
            <p:ph idx="1"/>
          </p:nvPr>
        </p:nvSpPr>
        <p:spPr/>
        <p:txBody>
          <a:bodyPr>
            <a:normAutofit/>
          </a:bodyPr>
          <a:lstStyle/>
          <a:p>
            <a:r>
              <a:rPr lang="en-GB"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r>
              <a:rPr lang="en-GB" dirty="0">
                <a:hlinkClick r:id="rId2"/>
              </a:rPr>
              <a:t>Louise Burrell</a:t>
            </a:r>
            <a:r>
              <a:rPr lang="en-GB" dirty="0"/>
              <a:t>, social worker)</a:t>
            </a:r>
          </a:p>
        </p:txBody>
      </p:sp>
      <p:pic>
        <p:nvPicPr>
          <p:cNvPr id="5" name="Picture 4">
            <a:extLst>
              <a:ext uri="{FF2B5EF4-FFF2-40B4-BE49-F238E27FC236}">
                <a16:creationId xmlns:a16="http://schemas.microsoft.com/office/drawing/2014/main" id="{81859A62-053B-B749-A59E-15CD77BA10E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73473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8A44D-FEB9-5F48-8ECA-6CDEA3ECD9BD}"/>
              </a:ext>
            </a:extLst>
          </p:cNvPr>
          <p:cNvSpPr>
            <a:spLocks noGrp="1"/>
          </p:cNvSpPr>
          <p:nvPr>
            <p:ph type="title"/>
          </p:nvPr>
        </p:nvSpPr>
        <p:spPr/>
        <p:txBody>
          <a:bodyPr/>
          <a:lstStyle/>
          <a:p>
            <a:r>
              <a:rPr lang="en-US" dirty="0"/>
              <a:t>Developing legal literacy via </a:t>
            </a:r>
            <a:br>
              <a:rPr lang="en-US" dirty="0"/>
            </a:br>
            <a:r>
              <a:rPr lang="en-US" dirty="0"/>
              <a:t>public discussion and informed critique</a:t>
            </a:r>
          </a:p>
        </p:txBody>
      </p:sp>
      <p:sp>
        <p:nvSpPr>
          <p:cNvPr id="3" name="Content Placeholder 2">
            <a:extLst>
              <a:ext uri="{FF2B5EF4-FFF2-40B4-BE49-F238E27FC236}">
                <a16:creationId xmlns:a16="http://schemas.microsoft.com/office/drawing/2014/main" id="{B4CDDF22-F4CB-4742-9844-B96831CEEF4D}"/>
              </a:ext>
            </a:extLst>
          </p:cNvPr>
          <p:cNvSpPr>
            <a:spLocks noGrp="1"/>
          </p:cNvSpPr>
          <p:nvPr>
            <p:ph idx="1"/>
          </p:nvPr>
        </p:nvSpPr>
        <p:spPr/>
        <p:txBody>
          <a:bodyPr>
            <a:normAutofit lnSpcReduction="10000"/>
          </a:bodyPr>
          <a:lstStyle/>
          <a:p>
            <a:pPr marL="0" indent="0">
              <a:buNone/>
            </a:pPr>
            <a:r>
              <a:rPr lang="en-US" dirty="0"/>
              <a:t>The Court of Protection makes decisions that observers (and other members of the public) can find distressing:</a:t>
            </a:r>
          </a:p>
          <a:p>
            <a:r>
              <a:rPr lang="en-US" dirty="0"/>
              <a:t>ordering that P must remain in a place they don’t want to live</a:t>
            </a:r>
          </a:p>
          <a:p>
            <a:r>
              <a:rPr lang="en-US" dirty="0"/>
              <a:t>separating a husband and wife against their wishes, by placing one in a care home</a:t>
            </a:r>
          </a:p>
          <a:p>
            <a:r>
              <a:rPr lang="en-US" dirty="0"/>
              <a:t>prohibiting contact for 6 months between a mother and her adult daughter </a:t>
            </a:r>
          </a:p>
          <a:p>
            <a:r>
              <a:rPr lang="en-US" dirty="0"/>
              <a:t>declining a family member’s request to act as a deputy for P</a:t>
            </a:r>
          </a:p>
          <a:p>
            <a:r>
              <a:rPr lang="en-US" dirty="0"/>
              <a:t>preventing P from having sexual relations</a:t>
            </a:r>
          </a:p>
          <a:p>
            <a:r>
              <a:rPr lang="en-US" dirty="0"/>
              <a:t>compelling P to have medical treatment against their wishes</a:t>
            </a:r>
          </a:p>
          <a:p>
            <a:pPr marL="0" indent="0">
              <a:buNone/>
            </a:pPr>
            <a:endParaRPr lang="en-US" dirty="0"/>
          </a:p>
        </p:txBody>
      </p:sp>
      <p:pic>
        <p:nvPicPr>
          <p:cNvPr id="7" name="Picture 6">
            <a:extLst>
              <a:ext uri="{FF2B5EF4-FFF2-40B4-BE49-F238E27FC236}">
                <a16:creationId xmlns:a16="http://schemas.microsoft.com/office/drawing/2014/main" id="{3D281BBC-05C8-4B46-957D-3266BB87EA0A}"/>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97988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AF02-621E-6C40-A266-38776A6C85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9312F3-9D39-B043-BED8-5D28A8C0396F}"/>
              </a:ext>
            </a:extLst>
          </p:cNvPr>
          <p:cNvSpPr>
            <a:spLocks noGrp="1"/>
          </p:cNvSpPr>
          <p:nvPr>
            <p:ph idx="1"/>
          </p:nvPr>
        </p:nvSpPr>
        <p:spPr/>
        <p:txBody>
          <a:bodyPr/>
          <a:lstStyle/>
          <a:p>
            <a:r>
              <a:rPr lang="en-US" dirty="0"/>
              <a:t>These issues are often poorly reported in the media (e.g. Hayden’s alleged comment about a man’s ‘right’ to have sex with his wife) and leads to perception of COP as a secret court making arbitrary and draconian decisions</a:t>
            </a:r>
          </a:p>
          <a:p>
            <a:r>
              <a:rPr lang="en-US" dirty="0"/>
              <a:t>Observing a hearing permits understand of context, multi-disciplinary perspectives, concrete ethical dilemmas, real-world contingencies, ‘least worst’ options – texture and nuance </a:t>
            </a:r>
          </a:p>
          <a:p>
            <a:r>
              <a:rPr lang="en-US" dirty="0"/>
              <a:t>Court judgments and processes can be criticized and debated but in a more informed way</a:t>
            </a:r>
          </a:p>
        </p:txBody>
      </p:sp>
      <p:pic>
        <p:nvPicPr>
          <p:cNvPr id="5" name="Picture 4">
            <a:extLst>
              <a:ext uri="{FF2B5EF4-FFF2-40B4-BE49-F238E27FC236}">
                <a16:creationId xmlns:a16="http://schemas.microsoft.com/office/drawing/2014/main" id="{0F0FBB18-7767-F943-9B3F-AAE7C37167C7}"/>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59214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1E5A-08D6-4145-8276-186DDEAEB714}"/>
              </a:ext>
            </a:extLst>
          </p:cNvPr>
          <p:cNvSpPr>
            <a:spLocks noGrp="1"/>
          </p:cNvSpPr>
          <p:nvPr>
            <p:ph type="title"/>
          </p:nvPr>
        </p:nvSpPr>
        <p:spPr/>
        <p:txBody>
          <a:bodyPr/>
          <a:lstStyle/>
          <a:p>
            <a:r>
              <a:rPr lang="en-US" dirty="0"/>
              <a:t>Other threats to human rights in pandemic as seen in COP hearings</a:t>
            </a:r>
          </a:p>
        </p:txBody>
      </p:sp>
      <p:sp>
        <p:nvSpPr>
          <p:cNvPr id="3" name="Content Placeholder 2">
            <a:extLst>
              <a:ext uri="{FF2B5EF4-FFF2-40B4-BE49-F238E27FC236}">
                <a16:creationId xmlns:a16="http://schemas.microsoft.com/office/drawing/2014/main" id="{D2C2A83A-D9D8-A04A-97CD-0E773B9761DB}"/>
              </a:ext>
            </a:extLst>
          </p:cNvPr>
          <p:cNvSpPr>
            <a:spLocks noGrp="1"/>
          </p:cNvSpPr>
          <p:nvPr>
            <p:ph idx="1"/>
          </p:nvPr>
        </p:nvSpPr>
        <p:spPr/>
        <p:txBody>
          <a:bodyPr/>
          <a:lstStyle/>
          <a:p>
            <a:r>
              <a:rPr lang="en-US" dirty="0"/>
              <a:t>Human rights of people who lack capacity to understand + follow government guidelines </a:t>
            </a:r>
          </a:p>
          <a:p>
            <a:r>
              <a:rPr lang="en-US" dirty="0"/>
              <a:t>Care homes + visiting guidelines – contact restrictions</a:t>
            </a:r>
          </a:p>
          <a:p>
            <a:r>
              <a:rPr lang="en-US" dirty="0"/>
              <a:t>Challenges in moving P from one placement to another</a:t>
            </a:r>
          </a:p>
          <a:p>
            <a:r>
              <a:rPr lang="en-US" dirty="0"/>
              <a:t>Difficulties in getting reports from clinicians </a:t>
            </a:r>
          </a:p>
          <a:p>
            <a:r>
              <a:rPr lang="en-US" dirty="0"/>
              <a:t>Continuing difficulties in getting expert witnesses for the court</a:t>
            </a:r>
          </a:p>
          <a:p>
            <a:r>
              <a:rPr lang="en-US" dirty="0"/>
              <a:t>Working conditions (stress, burnout) for judges, lawyers + HCPs</a:t>
            </a:r>
          </a:p>
          <a:p>
            <a:r>
              <a:rPr lang="en-US" dirty="0"/>
              <a:t>Litigants in Person (before and since pandemic) – usually P’s family members (NB P is </a:t>
            </a:r>
            <a:r>
              <a:rPr lang="en-US"/>
              <a:t>always represented)</a:t>
            </a:r>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BB0C6D1E-3497-A344-8AB3-57EF0DD35C08}"/>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7470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C9742-F4BD-8F4B-9E0F-DCE41D6FE709}"/>
              </a:ext>
            </a:extLst>
          </p:cNvPr>
          <p:cNvSpPr>
            <a:spLocks noGrp="1"/>
          </p:cNvSpPr>
          <p:nvPr>
            <p:ph type="title"/>
          </p:nvPr>
        </p:nvSpPr>
        <p:spPr/>
        <p:txBody>
          <a:bodyPr/>
          <a:lstStyle/>
          <a:p>
            <a:r>
              <a:rPr lang="en-US" dirty="0"/>
              <a:t>Human rights achievements in COP</a:t>
            </a:r>
          </a:p>
        </p:txBody>
      </p:sp>
      <p:sp>
        <p:nvSpPr>
          <p:cNvPr id="3" name="Content Placeholder 2">
            <a:extLst>
              <a:ext uri="{FF2B5EF4-FFF2-40B4-BE49-F238E27FC236}">
                <a16:creationId xmlns:a16="http://schemas.microsoft.com/office/drawing/2014/main" id="{B9EB4164-4D2F-F14A-A639-CE737255A257}"/>
              </a:ext>
            </a:extLst>
          </p:cNvPr>
          <p:cNvSpPr>
            <a:spLocks noGrp="1"/>
          </p:cNvSpPr>
          <p:nvPr>
            <p:ph idx="1"/>
          </p:nvPr>
        </p:nvSpPr>
        <p:spPr/>
        <p:txBody>
          <a:bodyPr/>
          <a:lstStyle/>
          <a:p>
            <a:r>
              <a:rPr lang="en-US" dirty="0"/>
              <a:t>Justice has continued to be done…</a:t>
            </a:r>
          </a:p>
          <a:p>
            <a:r>
              <a:rPr lang="en-US" dirty="0"/>
              <a:t>… and seen to be done (many more observers than before)</a:t>
            </a:r>
          </a:p>
          <a:p>
            <a:r>
              <a:rPr lang="en-US" dirty="0"/>
              <a:t>Extremely hard work and long hours from judges and lawyers committed to COP values</a:t>
            </a:r>
          </a:p>
          <a:p>
            <a:r>
              <a:rPr lang="en-US" dirty="0"/>
              <a:t>Many more Ps and members of Ps family in court than ever before</a:t>
            </a:r>
          </a:p>
          <a:p>
            <a:r>
              <a:rPr lang="en-US" dirty="0"/>
              <a:t>Judges more likely to have talked to P </a:t>
            </a:r>
            <a:r>
              <a:rPr lang="en-US" i="1" dirty="0"/>
              <a:t>in advance</a:t>
            </a:r>
            <a:r>
              <a:rPr lang="en-US" dirty="0"/>
              <a:t> of the hearing</a:t>
            </a:r>
          </a:p>
          <a:p>
            <a:r>
              <a:rPr lang="en-US" dirty="0"/>
              <a:t>Creative adaptations with technology to permit Ps involvement</a:t>
            </a:r>
          </a:p>
          <a:p>
            <a:r>
              <a:rPr lang="en-US" dirty="0"/>
              <a:t>Massive increase in public interest of the COP’s work via Open Justice Court of Protection Project.</a:t>
            </a:r>
          </a:p>
        </p:txBody>
      </p:sp>
      <p:pic>
        <p:nvPicPr>
          <p:cNvPr id="5" name="Picture 4">
            <a:extLst>
              <a:ext uri="{FF2B5EF4-FFF2-40B4-BE49-F238E27FC236}">
                <a16:creationId xmlns:a16="http://schemas.microsoft.com/office/drawing/2014/main" id="{A9E7130F-29FA-AC4D-A86B-C0FBCBD1367F}"/>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06618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US" dirty="0">
                <a:hlinkClick r:id="rId3"/>
              </a:rPr>
              <a:t>KitzingerC@Cardiff.ac.uk</a:t>
            </a:r>
            <a:endParaRPr lang="en-US" dirty="0"/>
          </a:p>
          <a:p>
            <a:endParaRPr lang="en-US" dirty="0"/>
          </a:p>
          <a:p>
            <a:r>
              <a:rPr lang="en-US" dirty="0"/>
              <a:t>@</a:t>
            </a:r>
            <a:r>
              <a:rPr lang="en-US" dirty="0" err="1"/>
              <a:t>kitzingercelia</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4"/>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10435485" cy="584775"/>
          </a:xfrm>
          <a:prstGeom prst="rect">
            <a:avLst/>
          </a:prstGeom>
          <a:noFill/>
        </p:spPr>
        <p:txBody>
          <a:bodyPr wrap="none" rtlCol="0">
            <a:spAutoFit/>
          </a:bodyPr>
          <a:lstStyle/>
          <a:p>
            <a:r>
              <a:rPr lang="en-US" sz="3200" dirty="0"/>
              <a:t>Get involved!  Check out our website and follow us on Twitter</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1146</TotalTime>
  <Words>1392</Words>
  <Application>Microsoft Macintosh PowerPoint</Application>
  <PresentationFormat>Widescreen</PresentationFormat>
  <Paragraphs>121</Paragraphs>
  <Slides>34</Slides>
  <Notes>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The Court of Protection: open justice during the pandemic</vt:lpstr>
      <vt:lpstr>How I got involved</vt:lpstr>
      <vt:lpstr>Celia Kitzinger</vt:lpstr>
      <vt:lpstr>Human rights in the Court of Protection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Threat to open justice</vt:lpstr>
      <vt:lpstr>PowerPoint Presentation</vt:lpstr>
      <vt:lpstr>             “Fine words butter no parsnips”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Hearing Feedback Form</vt:lpstr>
      <vt:lpstr>Developing legal literacy through observation</vt:lpstr>
      <vt:lpstr>Developing legal literacy via  public discussion and informed critique</vt:lpstr>
      <vt:lpstr>PowerPoint Presentation</vt:lpstr>
      <vt:lpstr>Other threats to human rights in pandemic as seen in COP hearings</vt:lpstr>
      <vt:lpstr>Human rights achievements in COP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Celia Kitzinger</cp:lastModifiedBy>
  <cp:revision>286</cp:revision>
  <dcterms:created xsi:type="dcterms:W3CDTF">2020-08-18T15:22:30Z</dcterms:created>
  <dcterms:modified xsi:type="dcterms:W3CDTF">2020-11-17T14:44:34Z</dcterms:modified>
</cp:coreProperties>
</file>