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7" r:id="rId3"/>
    <p:sldId id="327" r:id="rId4"/>
    <p:sldId id="331" r:id="rId5"/>
    <p:sldId id="332" r:id="rId6"/>
    <p:sldId id="259" r:id="rId7"/>
    <p:sldId id="333" r:id="rId8"/>
    <p:sldId id="334" r:id="rId9"/>
    <p:sldId id="336" r:id="rId10"/>
    <p:sldId id="276" r:id="rId11"/>
    <p:sldId id="285" r:id="rId12"/>
    <p:sldId id="287" r:id="rId13"/>
    <p:sldId id="283" r:id="rId14"/>
    <p:sldId id="284" r:id="rId15"/>
    <p:sldId id="328" r:id="rId16"/>
    <p:sldId id="281" r:id="rId17"/>
    <p:sldId id="282" r:id="rId18"/>
    <p:sldId id="302" r:id="rId19"/>
    <p:sldId id="286" r:id="rId20"/>
    <p:sldId id="337" r:id="rId21"/>
    <p:sldId id="329" r:id="rId22"/>
    <p:sldId id="301" r:id="rId23"/>
    <p:sldId id="304" r:id="rId24"/>
    <p:sldId id="305" r:id="rId25"/>
    <p:sldId id="306" r:id="rId26"/>
    <p:sldId id="307" r:id="rId27"/>
    <p:sldId id="338" r:id="rId28"/>
    <p:sldId id="330" r:id="rId29"/>
    <p:sldId id="311" r:id="rId30"/>
    <p:sldId id="317" r:id="rId31"/>
    <p:sldId id="335" r:id="rId32"/>
    <p:sldId id="319" r:id="rId33"/>
    <p:sldId id="320" r:id="rId34"/>
    <p:sldId id="321" r:id="rId35"/>
    <p:sldId id="322" r:id="rId36"/>
    <p:sldId id="32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78"/>
    <p:restoredTop sz="94643"/>
  </p:normalViewPr>
  <p:slideViewPr>
    <p:cSldViewPr snapToGrid="0" snapToObjects="1">
      <p:cViewPr varScale="1">
        <p:scale>
          <a:sx n="52" d="100"/>
          <a:sy n="52" d="100"/>
        </p:scale>
        <p:origin x="80" y="372"/>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ian Loomes" userId="b394e026-4a79-4c6a-9acf-7edf26600860" providerId="ADAL" clId="{EE341637-5E70-4135-8D86-F65C854E92BC}"/>
    <pc:docChg chg="modSld">
      <pc:chgData name="Gillian Loomes" userId="b394e026-4a79-4c6a-9acf-7edf26600860" providerId="ADAL" clId="{EE341637-5E70-4135-8D86-F65C854E92BC}" dt="2021-02-08T17:01:30.740" v="6" actId="1076"/>
      <pc:docMkLst>
        <pc:docMk/>
      </pc:docMkLst>
      <pc:sldChg chg="modSp mod">
        <pc:chgData name="Gillian Loomes" userId="b394e026-4a79-4c6a-9acf-7edf26600860" providerId="ADAL" clId="{EE341637-5E70-4135-8D86-F65C854E92BC}" dt="2021-02-08T17:01:30.740" v="6" actId="1076"/>
        <pc:sldMkLst>
          <pc:docMk/>
          <pc:sldMk cId="2473542387" sldId="256"/>
        </pc:sldMkLst>
        <pc:picChg chg="mod">
          <ac:chgData name="Gillian Loomes" userId="b394e026-4a79-4c6a-9acf-7edf26600860" providerId="ADAL" clId="{EE341637-5E70-4135-8D86-F65C854E92BC}" dt="2021-02-08T17:01:14.412" v="5" actId="1076"/>
          <ac:picMkLst>
            <pc:docMk/>
            <pc:sldMk cId="2473542387" sldId="256"/>
            <ac:picMk id="5" creationId="{E6F28EF1-57ED-8046-B4E7-01BA72F53926}"/>
          </ac:picMkLst>
        </pc:picChg>
        <pc:picChg chg="mod">
          <ac:chgData name="Gillian Loomes" userId="b394e026-4a79-4c6a-9acf-7edf26600860" providerId="ADAL" clId="{EE341637-5E70-4135-8D86-F65C854E92BC}" dt="2021-02-08T17:00:29.106" v="3" actId="14100"/>
          <ac:picMkLst>
            <pc:docMk/>
            <pc:sldMk cId="2473542387" sldId="256"/>
            <ac:picMk id="6" creationId="{74E38B1D-017F-4447-9A93-5EAE9D06E717}"/>
          </ac:picMkLst>
        </pc:picChg>
        <pc:picChg chg="mod">
          <ac:chgData name="Gillian Loomes" userId="b394e026-4a79-4c6a-9acf-7edf26600860" providerId="ADAL" clId="{EE341637-5E70-4135-8D86-F65C854E92BC}" dt="2021-02-08T17:01:30.740" v="6" actId="1076"/>
          <ac:picMkLst>
            <pc:docMk/>
            <pc:sldMk cId="2473542387" sldId="256"/>
            <ac:picMk id="7" creationId="{1EB4966F-E401-264C-9A90-2FB1C28E3CC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2/8/2021</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2/8/2021</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jpg"/><Relationship Id="rId5" Type="http://schemas.openxmlformats.org/officeDocument/2006/relationships/hyperlink" Target="mailto:kitzingerc@Cardiff.ac.uk" TargetMode="External"/><Relationship Id="rId4" Type="http://schemas.openxmlformats.org/officeDocument/2006/relationships/hyperlink" Target="https://openjusticecourtofprotection.or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hyperlink" Target="https://courtofprotectionhandbook.files.wordpress.com/2020/05/letter-from-the-vice-president-of-the-court-of-protection-mr-justice-hayden.04.05.2020.pdf"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transparencyproject.org.uk/remote-justice-a-family-perspectiv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7/06/a-case-manager-observes-in-the-court-of-protectio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8/19/questions-of-capacity/"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7/31/navigating-approaches-to-care-when-family-and-local-authority-disagre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7/08/observing-court-hearings-valuable-training-for-solicitor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And%20I%20thought%20that%20the%20judge%20in%20this%20case%20was%20absolutely%20brilliant.%20%20She%20was%20clearly%20concentrating%20on%20what%20was%20happening%20and%20she%20was%20concerned%20that%20the%20right%20thing%20be%20done%20for%20P."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openjusticecourtofprotection.org/2020/06/17/one-and-a-half-remote-hearings-in-the-court-of-protection/" TargetMode="External"/><Relationship Id="rId2" Type="http://schemas.openxmlformats.org/officeDocument/2006/relationships/hyperlink" Target="https://openjusticecourtofprotection.org/2020/06/22/person-centred-decision-making-in-the-court-of-protection/"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hyperlink" Target="https://openjusticecourtofprotection.org/2020/06/24/capacity-and-death-in-the-court-of-protection/" TargetMode="External"/><Relationship Id="rId2" Type="http://schemas.openxmlformats.org/officeDocument/2006/relationships/hyperlink" Target="Human%20Rights%20has%20become%20real%20and%20applied.%20%20I%20can%20see%20more%20clearly%20that%20down%20at%20the%20coal%20face,%20we%20have%20real%20opportunity%20to%20empower%20our%20service%20users.%20%20And%20based%20on%20what%20I%20have%20observed,%20I%20have%20confidence%20that%20if%20the%20situation%20of%20our%20service%20users%20%20should%20ever%20require%20consideration%20by%20the%20Court%20of%20Protection,%20%20the%20judge%20will%20ensure%20their%20right%20to%20participate%20is%20facilitated%20and%20their%20right%20to%20self-determination,%20if%20at%20all%20possible,%20is%20respected."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25/new-hearing-feedback-for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8/19/questions-of-capacity/"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about/"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hyperlink" Target="https://openjusticecourtofprotection.org/2020/07/15/a-basic-guide-to-the-court-of-protection/"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openjusticecourtofprotection.org/2020/07/07/whos-who-in-the-court-of-protection/" TargetMode="External"/><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hyperlink" Target="https://openjusticecourtofprotection.org/2020/06/26/bundles-and-bundles-of-documents/" TargetMode="External"/><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hyperlink" Target="https://openjusticecourtofprotection.org/2020/07/14/british-sign-language-interpretation-in-the-court-of-protection/"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hyperlink" Target="https://openjusticecourtofprotection.org/2020/09/18/the-myths-and-mistakes-of-capacity-and-criminality/" TargetMode="External"/><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bps.org.uk/sites/www.bps.org.uk/files/Policy/Policy%20-%20Files/BPS%20Briefing%20Papter%20-%20Alternatives%20to%20antipsychotic%20medication%20in%20people%20with%20dementia%20%282013%29.pdf" TargetMode="External"/><Relationship Id="rId2" Type="http://schemas.openxmlformats.org/officeDocument/2006/relationships/hyperlink" Target="https://openjusticecourtofprotection.org/2020/09/11/covert-medication/" TargetMode="Externa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hyperlink" Target="https://openjusticecourtofprotection.org/2020/11/05/psychiatric-survivors-views-on-advance-consent-and-forced-treatment/" TargetMode="External"/><Relationship Id="rId2" Type="http://schemas.openxmlformats.org/officeDocument/2006/relationships/hyperlink" Target="https://openjusticecourtofprotection.org/2020/09/07/authorising-restraint-an-uneasy-judicial-decision/" TargetMode="Externa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transparencyproject.org.uk/remote-justice-a-family-perspectiv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1/01/20/how-being-watched-changes-how-justice-is-done-insider-perspective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KitzingerC@Cardiff.ac.u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a:xfrm>
            <a:off x="1524000" y="868362"/>
            <a:ext cx="9144000" cy="2387600"/>
          </a:xfrm>
        </p:spPr>
        <p:txBody>
          <a:bodyPr>
            <a:normAutofit/>
          </a:bodyPr>
          <a:lstStyle/>
          <a:p>
            <a:br>
              <a:rPr lang="en-US" sz="4000" b="1" dirty="0"/>
            </a:br>
            <a:r>
              <a:rPr lang="en-US" sz="4000" b="1" dirty="0"/>
              <a:t>Transparency in the Court of Protection</a:t>
            </a:r>
            <a:br>
              <a:rPr lang="en-US" sz="4000" b="1" dirty="0"/>
            </a:br>
            <a:r>
              <a:rPr lang="en-US" sz="4000" b="1" dirty="0"/>
              <a:t>from the perspective of public observers</a:t>
            </a:r>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a:xfrm>
            <a:off x="1524000" y="3429000"/>
            <a:ext cx="9144000" cy="1655762"/>
          </a:xfrm>
        </p:spPr>
        <p:txBody>
          <a:bodyPr>
            <a:normAutofit fontScale="25000" lnSpcReduction="20000"/>
          </a:bodyPr>
          <a:lstStyle/>
          <a:p>
            <a:r>
              <a:rPr lang="en-US" sz="9600" dirty="0"/>
              <a:t>Celia Kitzinger</a:t>
            </a:r>
          </a:p>
          <a:p>
            <a:r>
              <a:rPr lang="en-US" sz="9600" dirty="0"/>
              <a:t>Honorary Professor Cardiff University</a:t>
            </a:r>
          </a:p>
          <a:p>
            <a:r>
              <a:rPr lang="en-US" sz="9600" dirty="0"/>
              <a:t>Co-Director (with Gill </a:t>
            </a:r>
            <a:r>
              <a:rPr lang="en-US" sz="9600" dirty="0" err="1"/>
              <a:t>Loomes</a:t>
            </a:r>
            <a:r>
              <a:rPr lang="en-US" sz="9600" dirty="0"/>
              <a:t>-Quinn)</a:t>
            </a:r>
          </a:p>
          <a:p>
            <a:r>
              <a:rPr lang="en-US" sz="9600" dirty="0">
                <a:hlinkClick r:id="rId4"/>
              </a:rPr>
              <a:t>Open Justice Court of Protection Project</a:t>
            </a:r>
            <a:endParaRPr lang="en-US" sz="9600" dirty="0"/>
          </a:p>
          <a:p>
            <a:endParaRPr lang="en-US" sz="9600" dirty="0"/>
          </a:p>
          <a:p>
            <a:r>
              <a:rPr lang="en-US" sz="9600" dirty="0">
                <a:hlinkClick r:id="rId5"/>
              </a:rPr>
              <a:t>kitzingerc@Cardiff.ac.uk</a:t>
            </a:r>
            <a:endParaRPr lang="en-US" sz="9600" dirty="0"/>
          </a:p>
          <a:p>
            <a:r>
              <a:rPr lang="en-US" sz="9600" dirty="0"/>
              <a:t>@</a:t>
            </a:r>
            <a:r>
              <a:rPr lang="en-US" sz="9600" dirty="0" err="1"/>
              <a:t>kitzingercelia</a:t>
            </a:r>
            <a:endParaRPr lang="en-US" sz="9600" dirty="0"/>
          </a:p>
          <a:p>
            <a:endParaRPr lang="en-US" sz="2800" dirty="0"/>
          </a:p>
          <a:p>
            <a:endParaRPr lang="en-US" sz="2800" dirty="0"/>
          </a:p>
          <a:p>
            <a:endParaRPr lang="en-US" sz="2800" dirty="0"/>
          </a:p>
          <a:p>
            <a:r>
              <a:rPr lang="en-US" sz="2800" b="1" dirty="0"/>
              <a:t>Transparency Review 2</a:t>
            </a:r>
            <a:r>
              <a:rPr lang="en-US" sz="2800" b="1" baseline="30000" dirty="0"/>
              <a:t>nd</a:t>
            </a:r>
            <a:r>
              <a:rPr lang="en-US" sz="2800" b="1" dirty="0"/>
              <a:t> February 2021</a:t>
            </a:r>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6"/>
          <a:stretch>
            <a:fillRect/>
          </a:stretch>
        </p:blipFill>
        <p:spPr>
          <a:xfrm>
            <a:off x="9012329" y="5066073"/>
            <a:ext cx="2900680" cy="1652227"/>
          </a:xfrm>
          <a:prstGeom prst="rect">
            <a:avLst/>
          </a:prstGeom>
        </p:spPr>
      </p:pic>
      <p:pic>
        <p:nvPicPr>
          <p:cNvPr id="6" name="Picture 5">
            <a:extLst>
              <a:ext uri="{FF2B5EF4-FFF2-40B4-BE49-F238E27FC236}">
                <a16:creationId xmlns:a16="http://schemas.microsoft.com/office/drawing/2014/main" id="{74E38B1D-017F-4447-9A93-5EAE9D06E717}"/>
              </a:ext>
            </a:extLst>
          </p:cNvPr>
          <p:cNvPicPr>
            <a:picLocks noChangeAspect="1"/>
          </p:cNvPicPr>
          <p:nvPr/>
        </p:nvPicPr>
        <p:blipFill>
          <a:blip r:embed="rId7"/>
          <a:stretch>
            <a:fillRect/>
          </a:stretch>
        </p:blipFill>
        <p:spPr>
          <a:xfrm>
            <a:off x="424222" y="297287"/>
            <a:ext cx="1652227" cy="1652227"/>
          </a:xfrm>
          <a:prstGeom prst="rect">
            <a:avLst/>
          </a:prstGeom>
        </p:spPr>
      </p:pic>
      <p:pic>
        <p:nvPicPr>
          <p:cNvPr id="7" name="Audio 6">
            <a:hlinkClick r:id="" action="ppaction://media"/>
            <a:extLst>
              <a:ext uri="{FF2B5EF4-FFF2-40B4-BE49-F238E27FC236}">
                <a16:creationId xmlns:a16="http://schemas.microsoft.com/office/drawing/2014/main" id="{1EB4966F-E401-264C-9A90-2FB1C28E3CC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00209" y="4105275"/>
            <a:ext cx="812800" cy="812800"/>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2"/>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08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FD3B-F7E1-8F45-A26A-FDF38DB374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5680D17-9A60-6F45-8D47-4D11AEF1DCA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9B14197-8E30-BE46-BFA2-CF49990C0597}"/>
              </a:ext>
            </a:extLst>
          </p:cNvPr>
          <p:cNvPicPr>
            <a:picLocks noChangeAspect="1"/>
          </p:cNvPicPr>
          <p:nvPr/>
        </p:nvPicPr>
        <p:blipFill>
          <a:blip r:embed="rId2"/>
          <a:stretch>
            <a:fillRect/>
          </a:stretch>
        </p:blipFill>
        <p:spPr>
          <a:xfrm>
            <a:off x="727119" y="0"/>
            <a:ext cx="5022761" cy="6858000"/>
          </a:xfrm>
          <a:prstGeom prst="rect">
            <a:avLst/>
          </a:prstGeom>
        </p:spPr>
      </p:pic>
      <p:pic>
        <p:nvPicPr>
          <p:cNvPr id="5" name="Picture 4">
            <a:extLst>
              <a:ext uri="{FF2B5EF4-FFF2-40B4-BE49-F238E27FC236}">
                <a16:creationId xmlns:a16="http://schemas.microsoft.com/office/drawing/2014/main" id="{0E1E65D7-DD37-264F-9670-E9D6E47322E0}"/>
              </a:ext>
            </a:extLst>
          </p:cNvPr>
          <p:cNvPicPr>
            <a:picLocks noChangeAspect="1"/>
          </p:cNvPicPr>
          <p:nvPr/>
        </p:nvPicPr>
        <p:blipFill>
          <a:blip r:embed="rId3"/>
          <a:stretch>
            <a:fillRect/>
          </a:stretch>
        </p:blipFill>
        <p:spPr>
          <a:xfrm>
            <a:off x="6128067" y="0"/>
            <a:ext cx="4847545" cy="6858000"/>
          </a:xfrm>
          <a:prstGeom prst="rect">
            <a:avLst/>
          </a:prstGeom>
        </p:spPr>
      </p:pic>
    </p:spTree>
    <p:extLst>
      <p:ext uri="{BB962C8B-B14F-4D97-AF65-F5344CB8AC3E}">
        <p14:creationId xmlns:p14="http://schemas.microsoft.com/office/powerpoint/2010/main" val="3520119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7E40A-196D-CA49-99D2-5C04FC1696F5}"/>
              </a:ext>
            </a:extLst>
          </p:cNvPr>
          <p:cNvSpPr>
            <a:spLocks noGrp="1"/>
          </p:cNvSpPr>
          <p:nvPr>
            <p:ph type="title"/>
          </p:nvPr>
        </p:nvSpPr>
        <p:spPr/>
        <p:txBody>
          <a:bodyPr/>
          <a:lstStyle/>
          <a:p>
            <a:r>
              <a:rPr lang="en-US" dirty="0"/>
              <a:t>Today’s ‘Featured Hearing’</a:t>
            </a:r>
          </a:p>
        </p:txBody>
      </p:sp>
      <p:sp>
        <p:nvSpPr>
          <p:cNvPr id="5" name="Content Placeholder 4">
            <a:extLst>
              <a:ext uri="{FF2B5EF4-FFF2-40B4-BE49-F238E27FC236}">
                <a16:creationId xmlns:a16="http://schemas.microsoft.com/office/drawing/2014/main" id="{9698FE60-6FF5-A443-B85F-A03E79290E4B}"/>
              </a:ext>
            </a:extLst>
          </p:cNvPr>
          <p:cNvSpPr>
            <a:spLocks noGrp="1"/>
          </p:cNvSpPr>
          <p:nvPr>
            <p:ph sz="half" idx="1"/>
          </p:nvPr>
        </p:nvSpPr>
        <p:spPr/>
        <p:txBody>
          <a:bodyPr/>
          <a:lstStyle/>
          <a:p>
            <a:endParaRPr lang="en-US"/>
          </a:p>
        </p:txBody>
      </p:sp>
      <p:sp>
        <p:nvSpPr>
          <p:cNvPr id="6" name="Content Placeholder 5">
            <a:extLst>
              <a:ext uri="{FF2B5EF4-FFF2-40B4-BE49-F238E27FC236}">
                <a16:creationId xmlns:a16="http://schemas.microsoft.com/office/drawing/2014/main" id="{E86CCBE4-B504-084A-ABE2-F1B0CE0C147D}"/>
              </a:ext>
            </a:extLst>
          </p:cNvPr>
          <p:cNvSpPr>
            <a:spLocks noGrp="1"/>
          </p:cNvSpPr>
          <p:nvPr>
            <p:ph sz="half" idx="2"/>
          </p:nvPr>
        </p:nvSpPr>
        <p:spPr>
          <a:xfrm>
            <a:off x="7498080" y="1322387"/>
            <a:ext cx="4526280" cy="5170488"/>
          </a:xfrm>
        </p:spPr>
        <p:txBody>
          <a:bodyPr/>
          <a:lstStyle/>
          <a:p>
            <a:r>
              <a:rPr lang="en-US" dirty="0"/>
              <a:t>Current listings are not fit for purpose for observers</a:t>
            </a:r>
          </a:p>
          <a:p>
            <a:r>
              <a:rPr lang="en-US" dirty="0"/>
              <a:t>List of ”Featured Hearings” on the home page of our website</a:t>
            </a:r>
          </a:p>
          <a:p>
            <a:r>
              <a:rPr lang="en-US" dirty="0"/>
              <a:t>Provides correct contact info</a:t>
            </a:r>
          </a:p>
          <a:p>
            <a:r>
              <a:rPr lang="en-US" dirty="0"/>
              <a:t>Decodes T/E, BTMM, CMH, </a:t>
            </a:r>
            <a:r>
              <a:rPr lang="en-US" dirty="0" err="1"/>
              <a:t>Dirs</a:t>
            </a:r>
            <a:r>
              <a:rPr lang="en-US" dirty="0"/>
              <a:t>, </a:t>
            </a:r>
            <a:r>
              <a:rPr lang="en-US" dirty="0" err="1"/>
              <a:t>etc</a:t>
            </a:r>
            <a:endParaRPr lang="en-US" dirty="0"/>
          </a:p>
          <a:p>
            <a:r>
              <a:rPr lang="en-US" dirty="0"/>
              <a:t>Selects those to which we think access is most likely</a:t>
            </a:r>
          </a:p>
        </p:txBody>
      </p:sp>
      <p:pic>
        <p:nvPicPr>
          <p:cNvPr id="4" name="Picture 3">
            <a:extLst>
              <a:ext uri="{FF2B5EF4-FFF2-40B4-BE49-F238E27FC236}">
                <a16:creationId xmlns:a16="http://schemas.microsoft.com/office/drawing/2014/main" id="{F2A043B0-5AD8-A54B-8CAB-603F94A96E24}"/>
              </a:ext>
            </a:extLst>
          </p:cNvPr>
          <p:cNvPicPr>
            <a:picLocks noChangeAspect="1"/>
          </p:cNvPicPr>
          <p:nvPr/>
        </p:nvPicPr>
        <p:blipFill>
          <a:blip r:embed="rId2"/>
          <a:stretch>
            <a:fillRect/>
          </a:stretch>
        </p:blipFill>
        <p:spPr>
          <a:xfrm>
            <a:off x="542692" y="1322387"/>
            <a:ext cx="6327649" cy="5170488"/>
          </a:xfrm>
          <a:prstGeom prst="rect">
            <a:avLst/>
          </a:prstGeom>
        </p:spPr>
      </p:pic>
      <p:pic>
        <p:nvPicPr>
          <p:cNvPr id="8" name="Picture 7">
            <a:extLst>
              <a:ext uri="{FF2B5EF4-FFF2-40B4-BE49-F238E27FC236}">
                <a16:creationId xmlns:a16="http://schemas.microsoft.com/office/drawing/2014/main" id="{E6716FB2-55E3-5B44-A471-3A4BE678E008}"/>
              </a:ext>
            </a:extLst>
          </p:cNvPr>
          <p:cNvPicPr>
            <a:picLocks noChangeAspect="1"/>
          </p:cNvPicPr>
          <p:nvPr/>
        </p:nvPicPr>
        <p:blipFill>
          <a:blip r:embed="rId3"/>
          <a:stretch>
            <a:fillRect/>
          </a:stretch>
        </p:blipFill>
        <p:spPr>
          <a:xfrm>
            <a:off x="10264140" y="184828"/>
            <a:ext cx="1760220" cy="1002621"/>
          </a:xfrm>
          <a:prstGeom prst="rect">
            <a:avLst/>
          </a:prstGeom>
        </p:spPr>
      </p:pic>
    </p:spTree>
    <p:extLst>
      <p:ext uri="{BB962C8B-B14F-4D97-AF65-F5344CB8AC3E}">
        <p14:creationId xmlns:p14="http://schemas.microsoft.com/office/powerpoint/2010/main" val="3703292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8EE2-971E-B74E-A985-58D3098E50A8}"/>
              </a:ext>
            </a:extLst>
          </p:cNvPr>
          <p:cNvSpPr>
            <a:spLocks noGrp="1"/>
          </p:cNvSpPr>
          <p:nvPr>
            <p:ph type="title"/>
          </p:nvPr>
        </p:nvSpPr>
        <p:spPr>
          <a:xfrm>
            <a:off x="834630" y="198060"/>
            <a:ext cx="10515600" cy="1325563"/>
          </a:xfrm>
        </p:spPr>
        <p:txBody>
          <a:bodyPr/>
          <a:lstStyle/>
          <a:p>
            <a:r>
              <a:rPr lang="en-US" dirty="0"/>
              <a:t>Today’s lead blog post</a:t>
            </a:r>
          </a:p>
        </p:txBody>
      </p:sp>
      <p:sp>
        <p:nvSpPr>
          <p:cNvPr id="3" name="Content Placeholder 2">
            <a:extLst>
              <a:ext uri="{FF2B5EF4-FFF2-40B4-BE49-F238E27FC236}">
                <a16:creationId xmlns:a16="http://schemas.microsoft.com/office/drawing/2014/main" id="{3EBAD69A-1E59-0C40-A5DF-981F23409C8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2445145-00C4-B54B-BF60-2BFCD7BE2DAE}"/>
              </a:ext>
            </a:extLst>
          </p:cNvPr>
          <p:cNvPicPr>
            <a:picLocks noChangeAspect="1"/>
          </p:cNvPicPr>
          <p:nvPr/>
        </p:nvPicPr>
        <p:blipFill>
          <a:blip r:embed="rId2"/>
          <a:stretch>
            <a:fillRect/>
          </a:stretch>
        </p:blipFill>
        <p:spPr>
          <a:xfrm>
            <a:off x="303350" y="1326674"/>
            <a:ext cx="4164558" cy="5349240"/>
          </a:xfrm>
          <a:prstGeom prst="rect">
            <a:avLst/>
          </a:prstGeom>
        </p:spPr>
      </p:pic>
      <p:pic>
        <p:nvPicPr>
          <p:cNvPr id="5" name="Picture 4">
            <a:extLst>
              <a:ext uri="{FF2B5EF4-FFF2-40B4-BE49-F238E27FC236}">
                <a16:creationId xmlns:a16="http://schemas.microsoft.com/office/drawing/2014/main" id="{363194D7-C368-EB4F-BE64-83B60548CCDB}"/>
              </a:ext>
            </a:extLst>
          </p:cNvPr>
          <p:cNvPicPr>
            <a:picLocks noChangeAspect="1"/>
          </p:cNvPicPr>
          <p:nvPr/>
        </p:nvPicPr>
        <p:blipFill>
          <a:blip r:embed="rId3"/>
          <a:stretch>
            <a:fillRect/>
          </a:stretch>
        </p:blipFill>
        <p:spPr>
          <a:xfrm>
            <a:off x="4705143" y="1440180"/>
            <a:ext cx="3120202" cy="2959418"/>
          </a:xfrm>
          <a:prstGeom prst="rect">
            <a:avLst/>
          </a:prstGeom>
        </p:spPr>
      </p:pic>
      <p:pic>
        <p:nvPicPr>
          <p:cNvPr id="6" name="Picture 5">
            <a:extLst>
              <a:ext uri="{FF2B5EF4-FFF2-40B4-BE49-F238E27FC236}">
                <a16:creationId xmlns:a16="http://schemas.microsoft.com/office/drawing/2014/main" id="{4FB6D9F4-443C-3C47-839C-C372389A3196}"/>
              </a:ext>
            </a:extLst>
          </p:cNvPr>
          <p:cNvPicPr>
            <a:picLocks noChangeAspect="1"/>
          </p:cNvPicPr>
          <p:nvPr/>
        </p:nvPicPr>
        <p:blipFill>
          <a:blip r:embed="rId4"/>
          <a:stretch>
            <a:fillRect/>
          </a:stretch>
        </p:blipFill>
        <p:spPr>
          <a:xfrm>
            <a:off x="8298420" y="1667923"/>
            <a:ext cx="3465830" cy="1352376"/>
          </a:xfrm>
          <a:prstGeom prst="rect">
            <a:avLst/>
          </a:prstGeom>
        </p:spPr>
      </p:pic>
      <p:pic>
        <p:nvPicPr>
          <p:cNvPr id="7" name="Picture 6">
            <a:extLst>
              <a:ext uri="{FF2B5EF4-FFF2-40B4-BE49-F238E27FC236}">
                <a16:creationId xmlns:a16="http://schemas.microsoft.com/office/drawing/2014/main" id="{C6001BE8-CAE2-7847-8655-E9A8F64F95B9}"/>
              </a:ext>
            </a:extLst>
          </p:cNvPr>
          <p:cNvPicPr>
            <a:picLocks noChangeAspect="1"/>
          </p:cNvPicPr>
          <p:nvPr/>
        </p:nvPicPr>
        <p:blipFill>
          <a:blip r:embed="rId5"/>
          <a:stretch>
            <a:fillRect/>
          </a:stretch>
        </p:blipFill>
        <p:spPr>
          <a:xfrm>
            <a:off x="7290733" y="4190166"/>
            <a:ext cx="4390116" cy="1787764"/>
          </a:xfrm>
          <a:prstGeom prst="rect">
            <a:avLst/>
          </a:prstGeom>
        </p:spPr>
      </p:pic>
      <p:sp>
        <p:nvSpPr>
          <p:cNvPr id="8" name="TextBox 7">
            <a:extLst>
              <a:ext uri="{FF2B5EF4-FFF2-40B4-BE49-F238E27FC236}">
                <a16:creationId xmlns:a16="http://schemas.microsoft.com/office/drawing/2014/main" id="{E4A30571-198C-3B44-8285-412784385209}"/>
              </a:ext>
            </a:extLst>
          </p:cNvPr>
          <p:cNvSpPr txBox="1"/>
          <p:nvPr/>
        </p:nvSpPr>
        <p:spPr>
          <a:xfrm>
            <a:off x="4901268" y="4820745"/>
            <a:ext cx="1979015" cy="1200329"/>
          </a:xfrm>
          <a:prstGeom prst="rect">
            <a:avLst/>
          </a:prstGeom>
          <a:noFill/>
        </p:spPr>
        <p:txBody>
          <a:bodyPr wrap="square" rtlCol="0">
            <a:spAutoFit/>
          </a:bodyPr>
          <a:lstStyle/>
          <a:p>
            <a:r>
              <a:rPr lang="en-US" dirty="0"/>
              <a:t>Compare accounts of same hearings from journalists + public bloggers</a:t>
            </a:r>
          </a:p>
        </p:txBody>
      </p:sp>
    </p:spTree>
    <p:extLst>
      <p:ext uri="{BB962C8B-B14F-4D97-AF65-F5344CB8AC3E}">
        <p14:creationId xmlns:p14="http://schemas.microsoft.com/office/powerpoint/2010/main" val="321051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FD8E2-7F4B-9D46-8CF1-47BDD896DDB4}"/>
              </a:ext>
            </a:extLst>
          </p:cNvPr>
          <p:cNvSpPr>
            <a:spLocks noGrp="1"/>
          </p:cNvSpPr>
          <p:nvPr>
            <p:ph idx="4294967295"/>
          </p:nvPr>
        </p:nvSpPr>
        <p:spPr>
          <a:xfrm>
            <a:off x="728662" y="1300076"/>
            <a:ext cx="10734675" cy="5410200"/>
          </a:xfrm>
        </p:spPr>
        <p:txBody>
          <a:bodyPr>
            <a:normAutofit/>
          </a:bodyPr>
          <a:lstStyle/>
          <a:p>
            <a:pPr marL="457200" lvl="1" indent="0">
              <a:buNone/>
            </a:pPr>
            <a:r>
              <a:rPr lang="en-US" sz="2800" dirty="0"/>
              <a:t>“Transparency is central to the philosophy of the Court of Protection  […] </a:t>
            </a:r>
            <a:r>
              <a:rPr lang="en-GB" sz="2800" dirty="0"/>
              <a:t>The Vice President and the Hive group are particularly keen to ensure that the considerable efforts made to achieve a properly transparent Court of Protection are not undermined by the exigencies of the social distancing imperatives. </a:t>
            </a:r>
            <a:r>
              <a:rPr lang="en-GB" dirty="0"/>
              <a:t>(</a:t>
            </a:r>
            <a:r>
              <a:rPr lang="en-GB" dirty="0">
                <a:hlinkClick r:id="rId2"/>
              </a:rPr>
              <a:t>Mr Justice Hayden</a:t>
            </a:r>
            <a:r>
              <a:rPr lang="en-GB" dirty="0"/>
              <a:t>)</a:t>
            </a:r>
            <a:endParaRPr lang="en-US" dirty="0"/>
          </a:p>
          <a:p>
            <a:pPr marL="0" indent="0">
              <a:buNone/>
            </a:pPr>
            <a:endParaRPr lang="en-US" dirty="0"/>
          </a:p>
          <a:p>
            <a:pPr marL="0" indent="0">
              <a:buNone/>
            </a:pPr>
            <a:endParaRPr lang="en-US" dirty="0"/>
          </a:p>
          <a:p>
            <a:pPr marL="0" indent="0">
              <a:buNone/>
            </a:pPr>
            <a:r>
              <a:rPr lang="en-US" dirty="0"/>
              <a:t>The </a:t>
            </a:r>
            <a:r>
              <a:rPr lang="en-US" dirty="0">
                <a:hlinkClick r:id="rId3"/>
              </a:rPr>
              <a:t>Open Justice Court of Protection Project </a:t>
            </a:r>
            <a:r>
              <a:rPr lang="en-US" dirty="0"/>
              <a:t>was created to support the judiciary’s commitment to transparency and open justice. </a:t>
            </a:r>
          </a:p>
          <a:p>
            <a:pPr marL="0" indent="0">
              <a:buNone/>
            </a:pPr>
            <a:endParaRPr lang="en-US" dirty="0"/>
          </a:p>
          <a:p>
            <a:pPr marL="0" indent="0">
              <a:buNone/>
            </a:pPr>
            <a:r>
              <a:rPr lang="en-US" dirty="0"/>
              <a:t>Supported 100s of people to observe hearings and 90</a:t>
            </a:r>
            <a:r>
              <a:rPr lang="en-US"/>
              <a:t>+ blogs in 7 months.</a:t>
            </a:r>
            <a:endParaRPr lang="en-US" dirty="0"/>
          </a:p>
          <a:p>
            <a:pPr marL="0" indent="0">
              <a:buNone/>
            </a:pPr>
            <a:endParaRPr lang="en-US" dirty="0"/>
          </a:p>
        </p:txBody>
      </p:sp>
      <p:pic>
        <p:nvPicPr>
          <p:cNvPr id="5" name="Picture 4">
            <a:extLst>
              <a:ext uri="{FF2B5EF4-FFF2-40B4-BE49-F238E27FC236}">
                <a16:creationId xmlns:a16="http://schemas.microsoft.com/office/drawing/2014/main" id="{6E6ABC34-F22A-DE47-9791-5247C5386C92}"/>
              </a:ext>
            </a:extLst>
          </p:cNvPr>
          <p:cNvPicPr>
            <a:picLocks noChangeAspect="1"/>
          </p:cNvPicPr>
          <p:nvPr/>
        </p:nvPicPr>
        <p:blipFill>
          <a:blip r:embed="rId4"/>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F1182-99AE-FC42-934C-796DAF0FC9B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C979705-13A4-1D45-852B-F905D5D69C1D}"/>
              </a:ext>
            </a:extLst>
          </p:cNvPr>
          <p:cNvSpPr>
            <a:spLocks noGrp="1"/>
          </p:cNvSpPr>
          <p:nvPr>
            <p:ph idx="1"/>
          </p:nvPr>
        </p:nvSpPr>
        <p:spPr>
          <a:xfrm>
            <a:off x="449580" y="1582888"/>
            <a:ext cx="10515600" cy="4351338"/>
          </a:xfrm>
        </p:spPr>
        <p:txBody>
          <a:bodyPr>
            <a:normAutofit fontScale="77500" lnSpcReduction="20000"/>
          </a:bodyPr>
          <a:lstStyle/>
          <a:p>
            <a:r>
              <a:rPr lang="en-US" dirty="0"/>
              <a:t>Project rose out of observing the first -  disastrous – all-remote hearing in the COP (“</a:t>
            </a:r>
            <a:r>
              <a:rPr lang="en-US" dirty="0">
                <a:hlinkClick r:id="rId2"/>
              </a:rPr>
              <a:t>Remote Justice: A Family Perspective</a:t>
            </a:r>
            <a:r>
              <a:rPr lang="en-US" dirty="0"/>
              <a:t>” – a contribution that led to development of COP Guidelines for remote hearings, e.g. maintaining professional decorum, checking backdrops)</a:t>
            </a:r>
          </a:p>
          <a:p>
            <a:r>
              <a:rPr lang="en-US" dirty="0"/>
              <a:t>Observed another 19 hearings during May 2020</a:t>
            </a:r>
          </a:p>
          <a:p>
            <a:r>
              <a:rPr lang="en-US" dirty="0" err="1"/>
              <a:t>Realised</a:t>
            </a:r>
            <a:r>
              <a:rPr lang="en-US" dirty="0"/>
              <a:t> value beyond ‘policing’ the court – not just guarding against improbity or keeping the judge while judging under trial.</a:t>
            </a:r>
          </a:p>
          <a:p>
            <a:r>
              <a:rPr lang="en-US" dirty="0"/>
              <a:t>Much to </a:t>
            </a:r>
            <a:r>
              <a:rPr lang="en-US" b="1" dirty="0"/>
              <a:t>learn</a:t>
            </a:r>
            <a:r>
              <a:rPr lang="en-US" dirty="0"/>
              <a:t> about MCA, much to </a:t>
            </a:r>
            <a:r>
              <a:rPr lang="en-US" b="1" dirty="0"/>
              <a:t>admire</a:t>
            </a:r>
            <a:r>
              <a:rPr lang="en-US" dirty="0"/>
              <a:t> about court focus on P, much to </a:t>
            </a:r>
            <a:r>
              <a:rPr lang="en-US" b="1" dirty="0"/>
              <a:t>defend </a:t>
            </a:r>
            <a:r>
              <a:rPr lang="en-US" dirty="0"/>
              <a:t>(in social context of ‘activist lawyers’, ‘enemies of the people’, media outrage e.g. Alfie Evans – and now calls for resignations of prominent QC for representing the ‘wrong’ side </a:t>
            </a:r>
            <a:r>
              <a:rPr lang="en-US" dirty="0" err="1"/>
              <a:t>etc</a:t>
            </a:r>
            <a:r>
              <a:rPr lang="en-US" dirty="0"/>
              <a:t>)</a:t>
            </a:r>
          </a:p>
          <a:p>
            <a:r>
              <a:rPr lang="en-US" dirty="0"/>
              <a:t>Founded jointly on 15</a:t>
            </a:r>
            <a:r>
              <a:rPr lang="en-US" baseline="30000" dirty="0"/>
              <a:t>th</a:t>
            </a:r>
            <a:r>
              <a:rPr lang="en-US" dirty="0"/>
              <a:t> June 2020 with Gill </a:t>
            </a:r>
            <a:r>
              <a:rPr lang="en-US" dirty="0" err="1"/>
              <a:t>Loomes</a:t>
            </a:r>
            <a:r>
              <a:rPr lang="en-US" dirty="0"/>
              <a:t>-Quinn (disability rights scholar + activist)</a:t>
            </a:r>
          </a:p>
          <a:p>
            <a:r>
              <a:rPr lang="en-US" dirty="0"/>
              <a:t>Independent of COP and HIVE – we didn’t think to ask ‘permission’ (but have kept informed and liaised re. particular concerns, e.g. listings)</a:t>
            </a:r>
          </a:p>
        </p:txBody>
      </p:sp>
      <p:pic>
        <p:nvPicPr>
          <p:cNvPr id="5" name="Picture 4">
            <a:extLst>
              <a:ext uri="{FF2B5EF4-FFF2-40B4-BE49-F238E27FC236}">
                <a16:creationId xmlns:a16="http://schemas.microsoft.com/office/drawing/2014/main" id="{2E43223C-EE17-884C-9E64-3DB12623C47E}"/>
              </a:ext>
            </a:extLst>
          </p:cNvPr>
          <p:cNvPicPr>
            <a:picLocks noChangeAspect="1"/>
          </p:cNvPicPr>
          <p:nvPr/>
        </p:nvPicPr>
        <p:blipFill>
          <a:blip r:embed="rId3"/>
          <a:stretch>
            <a:fillRect/>
          </a:stretch>
        </p:blipFill>
        <p:spPr>
          <a:xfrm>
            <a:off x="10425917" y="5759116"/>
            <a:ext cx="1550183" cy="882984"/>
          </a:xfrm>
          <a:prstGeom prst="rect">
            <a:avLst/>
          </a:prstGeom>
        </p:spPr>
      </p:pic>
    </p:spTree>
    <p:extLst>
      <p:ext uri="{BB962C8B-B14F-4D97-AF65-F5344CB8AC3E}">
        <p14:creationId xmlns:p14="http://schemas.microsoft.com/office/powerpoint/2010/main" val="96581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7F8AD8-B395-F145-8E2D-4D71A36D5B34}"/>
              </a:ext>
            </a:extLst>
          </p:cNvPr>
          <p:cNvSpPr>
            <a:spLocks noGrp="1"/>
          </p:cNvSpPr>
          <p:nvPr>
            <p:ph type="title"/>
          </p:nvPr>
        </p:nvSpPr>
        <p:spPr/>
        <p:txBody>
          <a:bodyPr/>
          <a:lstStyle/>
          <a:p>
            <a:r>
              <a:rPr lang="en-US" dirty="0"/>
              <a:t>Who is observing hearings?</a:t>
            </a:r>
          </a:p>
        </p:txBody>
      </p:sp>
      <p:sp>
        <p:nvSpPr>
          <p:cNvPr id="3" name="Content Placeholder 2">
            <a:extLst>
              <a:ext uri="{FF2B5EF4-FFF2-40B4-BE49-F238E27FC236}">
                <a16:creationId xmlns:a16="http://schemas.microsoft.com/office/drawing/2014/main" id="{6FEE038C-F5DA-DB40-AE7E-1B208EBB43F9}"/>
              </a:ext>
            </a:extLst>
          </p:cNvPr>
          <p:cNvSpPr>
            <a:spLocks noGrp="1"/>
          </p:cNvSpPr>
          <p:nvPr>
            <p:ph type="body" idx="1"/>
          </p:nvPr>
        </p:nvSpPr>
        <p:spPr/>
        <p:txBody>
          <a:bodyPr/>
          <a:lstStyle/>
          <a:p>
            <a:endParaRPr lang="en-US" dirty="0"/>
          </a:p>
          <a:p>
            <a:pPr marL="0" indent="0">
              <a:buNone/>
            </a:pPr>
            <a:endParaRPr lang="en-US" dirty="0"/>
          </a:p>
        </p:txBody>
      </p:sp>
      <p:pic>
        <p:nvPicPr>
          <p:cNvPr id="6" name="Picture 5">
            <a:extLst>
              <a:ext uri="{FF2B5EF4-FFF2-40B4-BE49-F238E27FC236}">
                <a16:creationId xmlns:a16="http://schemas.microsoft.com/office/drawing/2014/main" id="{E13FF03E-0472-7641-B12B-6345C5F4952C}"/>
              </a:ext>
            </a:extLst>
          </p:cNvPr>
          <p:cNvPicPr>
            <a:picLocks noChangeAspect="1"/>
          </p:cNvPicPr>
          <p:nvPr/>
        </p:nvPicPr>
        <p:blipFill>
          <a:blip r:embed="rId2"/>
          <a:stretch>
            <a:fillRect/>
          </a:stretch>
        </p:blipFill>
        <p:spPr>
          <a:xfrm>
            <a:off x="9717412" y="473827"/>
            <a:ext cx="2169788" cy="1235911"/>
          </a:xfrm>
          <a:prstGeom prst="rect">
            <a:avLst/>
          </a:prstGeom>
        </p:spPr>
      </p:pic>
    </p:spTree>
    <p:extLst>
      <p:ext uri="{BB962C8B-B14F-4D97-AF65-F5344CB8AC3E}">
        <p14:creationId xmlns:p14="http://schemas.microsoft.com/office/powerpoint/2010/main" val="762995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01BF2D-A8E7-4445-941B-F8E641C188CA}"/>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4BF977C5-1A65-4F4A-A982-FC051C6AED25}"/>
              </a:ext>
            </a:extLst>
          </p:cNvPr>
          <p:cNvSpPr>
            <a:spLocks noGrp="1"/>
          </p:cNvSpPr>
          <p:nvPr>
            <p:ph idx="1"/>
          </p:nvPr>
        </p:nvSpPr>
        <p:spPr/>
        <p:txBody>
          <a:bodyPr/>
          <a:lstStyle/>
          <a:p>
            <a:r>
              <a:rPr lang="en-US" dirty="0"/>
              <a:t>Health and social care professionals (largest single category)</a:t>
            </a:r>
          </a:p>
          <a:p>
            <a:r>
              <a:rPr lang="en-US" dirty="0"/>
              <a:t>(Aspiring) Lawyers</a:t>
            </a:r>
          </a:p>
          <a:p>
            <a:r>
              <a:rPr lang="en-US" dirty="0"/>
              <a:t>Families of ‘vulnerable’ people – some involved in COP hearings themselves</a:t>
            </a:r>
          </a:p>
        </p:txBody>
      </p:sp>
      <p:pic>
        <p:nvPicPr>
          <p:cNvPr id="7" name="Picture 6">
            <a:extLst>
              <a:ext uri="{FF2B5EF4-FFF2-40B4-BE49-F238E27FC236}">
                <a16:creationId xmlns:a16="http://schemas.microsoft.com/office/drawing/2014/main" id="{F5ADDC9F-F34B-2942-982F-82BDA7E1CB32}"/>
              </a:ext>
            </a:extLst>
          </p:cNvPr>
          <p:cNvPicPr>
            <a:picLocks noChangeAspect="1"/>
          </p:cNvPicPr>
          <p:nvPr/>
        </p:nvPicPr>
        <p:blipFill>
          <a:blip r:embed="rId2"/>
          <a:stretch>
            <a:fillRect/>
          </a:stretch>
        </p:blipFill>
        <p:spPr>
          <a:xfrm>
            <a:off x="8716707" y="4785550"/>
            <a:ext cx="3259393" cy="1856550"/>
          </a:xfrm>
          <a:prstGeom prst="rect">
            <a:avLst/>
          </a:prstGeom>
        </p:spPr>
      </p:pic>
    </p:spTree>
    <p:extLst>
      <p:ext uri="{BB962C8B-B14F-4D97-AF65-F5344CB8AC3E}">
        <p14:creationId xmlns:p14="http://schemas.microsoft.com/office/powerpoint/2010/main" val="422488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4B2DB-E573-1D44-978A-ABB8FC1E10E6}"/>
              </a:ext>
            </a:extLst>
          </p:cNvPr>
          <p:cNvSpPr>
            <a:spLocks noGrp="1"/>
          </p:cNvSpPr>
          <p:nvPr>
            <p:ph type="title"/>
          </p:nvPr>
        </p:nvSpPr>
        <p:spPr/>
        <p:txBody>
          <a:bodyPr/>
          <a:lstStyle/>
          <a:p>
            <a:r>
              <a:rPr lang="en-US" dirty="0"/>
              <a:t>Health and social care professionals</a:t>
            </a:r>
          </a:p>
        </p:txBody>
      </p:sp>
      <p:sp>
        <p:nvSpPr>
          <p:cNvPr id="3" name="Content Placeholder 2">
            <a:extLst>
              <a:ext uri="{FF2B5EF4-FFF2-40B4-BE49-F238E27FC236}">
                <a16:creationId xmlns:a16="http://schemas.microsoft.com/office/drawing/2014/main" id="{8EE8D36B-60E1-CD40-A78C-C8D3885F1D32}"/>
              </a:ext>
            </a:extLst>
          </p:cNvPr>
          <p:cNvSpPr>
            <a:spLocks noGrp="1"/>
          </p:cNvSpPr>
          <p:nvPr>
            <p:ph idx="1"/>
          </p:nvPr>
        </p:nvSpPr>
        <p:spPr/>
        <p:txBody>
          <a:bodyPr>
            <a:normAutofit/>
          </a:bodyPr>
          <a:lstStyle/>
          <a:p>
            <a:pPr marL="0" indent="0">
              <a:buNone/>
            </a:pPr>
            <a:r>
              <a:rPr lang="en-US" dirty="0"/>
              <a:t>Social workers, case managers, IMCAs, clinical psychologists, speech and language therapists, nurses, care home managers….</a:t>
            </a:r>
          </a:p>
          <a:p>
            <a:pPr marL="0" indent="0">
              <a:buNone/>
            </a:pPr>
            <a:endParaRPr lang="en-US" dirty="0"/>
          </a:p>
          <a:p>
            <a:pPr marL="457200" lvl="1" indent="0">
              <a:buNone/>
            </a:pPr>
            <a:r>
              <a:rPr lang="en-GB" dirty="0"/>
              <a:t> “My interest in wanting to observe a case is really one of professional development and wanting to learn more, so that I can better represent the clients I work with.  I also want to be able to enhance my ability to support the team in understanding how the court works and what to expect if we’re called to court or asked to provide information, such as a statement for a hearing.” (</a:t>
            </a:r>
            <a:r>
              <a:rPr lang="en-GB" dirty="0">
                <a:hlinkClick r:id="rId2"/>
              </a:rPr>
              <a:t>Jackie Waggott</a:t>
            </a:r>
            <a:r>
              <a:rPr lang="en-GB" dirty="0"/>
              <a:t>, Case Manager, Social Return Case Management – blog post for OJCOP)</a:t>
            </a:r>
            <a:endParaRPr lang="en-US" dirty="0"/>
          </a:p>
          <a:p>
            <a:pPr marL="0" indent="0">
              <a:buNone/>
            </a:pPr>
            <a:endParaRPr lang="en-US" dirty="0"/>
          </a:p>
        </p:txBody>
      </p:sp>
      <p:pic>
        <p:nvPicPr>
          <p:cNvPr id="5" name="Picture 4">
            <a:extLst>
              <a:ext uri="{FF2B5EF4-FFF2-40B4-BE49-F238E27FC236}">
                <a16:creationId xmlns:a16="http://schemas.microsoft.com/office/drawing/2014/main" id="{904297C7-8F95-9A42-97F2-C0E2EFD549EB}"/>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166721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43A4D-B0E6-FC45-9167-89817A8EF2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209503-A3EE-E64F-BB1F-CC4C53B3F935}"/>
              </a:ext>
            </a:extLst>
          </p:cNvPr>
          <p:cNvSpPr>
            <a:spLocks noGrp="1"/>
          </p:cNvSpPr>
          <p:nvPr>
            <p:ph idx="1"/>
          </p:nvPr>
        </p:nvSpPr>
        <p:spPr/>
        <p:txBody>
          <a:bodyPr/>
          <a:lstStyle/>
          <a:p>
            <a:pPr marL="0" indent="0">
              <a:buNone/>
            </a:pPr>
            <a:r>
              <a:rPr lang="en-GB" dirty="0"/>
              <a:t>“As an Adults Social Worker, I consider people’s mental capacity on a daily basis and complete formal documented mental capacity assessments probably once or twice a week. When financial management is involved this often results in paperwork for a Court of Protection (COP) application. I know the COP is there in the background to my work but once my paperwork is sent in, I have never given it much further consideration.   When the opportunity to observe a COP hearing arose I was very keen to see ‘what happens next’”. </a:t>
            </a:r>
          </a:p>
          <a:p>
            <a:pPr marL="0" indent="0">
              <a:buNone/>
            </a:pPr>
            <a:r>
              <a:rPr lang="en-GB" dirty="0"/>
              <a:t>(</a:t>
            </a:r>
            <a:r>
              <a:rPr lang="en-GB" dirty="0">
                <a:hlinkClick r:id="rId2"/>
              </a:rPr>
              <a:t>Louise Burrell</a:t>
            </a:r>
            <a:r>
              <a:rPr lang="en-GB" dirty="0"/>
              <a:t>, social worker)</a:t>
            </a:r>
            <a:endParaRPr lang="en-US" dirty="0"/>
          </a:p>
        </p:txBody>
      </p:sp>
      <p:pic>
        <p:nvPicPr>
          <p:cNvPr id="5" name="Picture 4">
            <a:extLst>
              <a:ext uri="{FF2B5EF4-FFF2-40B4-BE49-F238E27FC236}">
                <a16:creationId xmlns:a16="http://schemas.microsoft.com/office/drawing/2014/main" id="{7A3CF41F-DBDB-1940-BF25-DE7F9E954A83}"/>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021176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DBEB-8F0F-D047-9888-3E3B3B8AFD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A53B0F-AA6D-4A40-A156-E256974E68CF}"/>
              </a:ext>
            </a:extLst>
          </p:cNvPr>
          <p:cNvSpPr>
            <a:spLocks noGrp="1"/>
          </p:cNvSpPr>
          <p:nvPr>
            <p:ph idx="1"/>
          </p:nvPr>
        </p:nvSpPr>
        <p:spPr/>
        <p:txBody>
          <a:bodyPr/>
          <a:lstStyle/>
          <a:p>
            <a:r>
              <a:rPr lang="en-GB" dirty="0"/>
              <a:t>On 29 June I started a job as a 2-day per week trainee Independent Mental Capacity Advocate (IMCA) and Relevant Person’s Representative (RPR) for an advocacy provider in Yorkshire. I am currently doing my induction and lots of training.  I have never worked with the Court of Protection and am likely to be involved in cases in my job, so I thought that observing a hearing would enable me to gain some insight into how cases are dealt with by the Court. (</a:t>
            </a:r>
            <a:r>
              <a:rPr lang="en-GB" dirty="0">
                <a:hlinkClick r:id="rId2"/>
              </a:rPr>
              <a:t>Hilary Paxton</a:t>
            </a:r>
            <a:r>
              <a:rPr lang="en-GB" dirty="0"/>
              <a:t>, trainee IMCA)</a:t>
            </a:r>
            <a:endParaRPr lang="en-US" dirty="0"/>
          </a:p>
        </p:txBody>
      </p:sp>
      <p:pic>
        <p:nvPicPr>
          <p:cNvPr id="5" name="Picture 4">
            <a:extLst>
              <a:ext uri="{FF2B5EF4-FFF2-40B4-BE49-F238E27FC236}">
                <a16:creationId xmlns:a16="http://schemas.microsoft.com/office/drawing/2014/main" id="{A6372E54-7651-1C4C-ABF6-77933671718C}"/>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297797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0E576-5527-EA4D-877C-4636D02CBC4D}"/>
              </a:ext>
            </a:extLst>
          </p:cNvPr>
          <p:cNvSpPr>
            <a:spLocks noGrp="1"/>
          </p:cNvSpPr>
          <p:nvPr>
            <p:ph type="title"/>
          </p:nvPr>
        </p:nvSpPr>
        <p:spPr/>
        <p:txBody>
          <a:bodyPr/>
          <a:lstStyle/>
          <a:p>
            <a:r>
              <a:rPr lang="en-US" dirty="0"/>
              <a:t>(Aspiring) Lawyers</a:t>
            </a:r>
          </a:p>
        </p:txBody>
      </p:sp>
      <p:sp>
        <p:nvSpPr>
          <p:cNvPr id="3" name="Content Placeholder 2">
            <a:extLst>
              <a:ext uri="{FF2B5EF4-FFF2-40B4-BE49-F238E27FC236}">
                <a16:creationId xmlns:a16="http://schemas.microsoft.com/office/drawing/2014/main" id="{3017E528-3029-924D-A562-072B63D4CF7D}"/>
              </a:ext>
            </a:extLst>
          </p:cNvPr>
          <p:cNvSpPr>
            <a:spLocks noGrp="1"/>
          </p:cNvSpPr>
          <p:nvPr>
            <p:ph idx="1"/>
          </p:nvPr>
        </p:nvSpPr>
        <p:spPr>
          <a:xfrm>
            <a:off x="838200" y="1533832"/>
            <a:ext cx="10975258" cy="4959043"/>
          </a:xfrm>
        </p:spPr>
        <p:txBody>
          <a:bodyPr>
            <a:normAutofit lnSpcReduction="10000"/>
          </a:bodyPr>
          <a:lstStyle/>
          <a:p>
            <a:pPr marL="0" indent="0">
              <a:buNone/>
            </a:pPr>
            <a:r>
              <a:rPr lang="en-US" dirty="0"/>
              <a:t>U/g, p/g, Graduate Law Diploma, Bar Practice Course, pupils  </a:t>
            </a:r>
            <a:r>
              <a:rPr lang="en-US" dirty="0" err="1"/>
              <a:t>etc</a:t>
            </a:r>
            <a:r>
              <a:rPr lang="en-US" dirty="0"/>
              <a:t>, academics, newly qualified solicitor preparing for first COP hearing, lawyers with no COP experience)</a:t>
            </a:r>
          </a:p>
          <a:p>
            <a:pPr marL="457200" lvl="1" indent="0">
              <a:buNone/>
            </a:pPr>
            <a:r>
              <a:rPr lang="en-GB" dirty="0"/>
              <a:t>I am a solicitor working for NWSSP Legal &amp; Risk Services. I started working for Legal &amp; Risk Services on 9</a:t>
            </a:r>
            <a:r>
              <a:rPr lang="en-GB" baseline="30000" dirty="0"/>
              <a:t>th</a:t>
            </a:r>
            <a:r>
              <a:rPr lang="en-GB" dirty="0"/>
              <a:t> March 2020 (so just before lockdown was imposed). I represent Health Boards across Wales…. As I am new to my role, I thought it would be helpful to attend this hearing as part of my training. …</a:t>
            </a:r>
            <a:r>
              <a:rPr lang="en-GB" dirty="0">
                <a:solidFill>
                  <a:srgbClr val="FF0000"/>
                </a:solidFill>
              </a:rPr>
              <a:t>my role involves drafting the witness statements of clinicians like the doctor who gave evidence in this hearing</a:t>
            </a:r>
            <a:r>
              <a:rPr lang="en-GB" dirty="0"/>
              <a:t>. In my short time at the NHS, whilst I have attended Directions hearings, I have not attended a final hearing and therefore, I am yet to see a clinician give evidence in this way. Mr Justice Hayden challenged the doctor and he was not frightened to question him thoroughly. </a:t>
            </a:r>
            <a:r>
              <a:rPr lang="en-GB" dirty="0">
                <a:solidFill>
                  <a:srgbClr val="FF0000"/>
                </a:solidFill>
              </a:rPr>
              <a:t>When it is time for me to attend a final hearing with an NHS Health Board, this experience will be invaluable in preparing them for what is to come.</a:t>
            </a:r>
            <a:r>
              <a:rPr lang="en-GB" dirty="0"/>
              <a:t> (</a:t>
            </a:r>
            <a:r>
              <a:rPr lang="en-GB" dirty="0">
                <a:hlinkClick r:id="rId2"/>
              </a:rPr>
              <a:t>Natalie Matthews</a:t>
            </a:r>
            <a:r>
              <a:rPr lang="en-GB" dirty="0"/>
              <a:t>, Solicitor </a:t>
            </a:r>
            <a:r>
              <a:rPr lang="en-GB" i="1" dirty="0"/>
              <a:t>Complex Patient Team of NWSSP Legal &amp; Risk Services) </a:t>
            </a:r>
            <a:endParaRPr lang="en-US" dirty="0"/>
          </a:p>
          <a:p>
            <a:endParaRPr lang="en-US" dirty="0"/>
          </a:p>
        </p:txBody>
      </p:sp>
      <p:pic>
        <p:nvPicPr>
          <p:cNvPr id="6" name="Picture 5">
            <a:extLst>
              <a:ext uri="{FF2B5EF4-FFF2-40B4-BE49-F238E27FC236}">
                <a16:creationId xmlns:a16="http://schemas.microsoft.com/office/drawing/2014/main" id="{7F31935C-F4C8-3E4C-824D-0EEBA60A2874}"/>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31357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F9C7B7-6E89-444A-A9B4-4CC9C11C8013}"/>
              </a:ext>
            </a:extLst>
          </p:cNvPr>
          <p:cNvSpPr>
            <a:spLocks noGrp="1"/>
          </p:cNvSpPr>
          <p:nvPr>
            <p:ph type="title"/>
          </p:nvPr>
        </p:nvSpPr>
        <p:spPr/>
        <p:txBody>
          <a:bodyPr/>
          <a:lstStyle/>
          <a:p>
            <a:r>
              <a:rPr lang="en-US" b="1" dirty="0"/>
              <a:t>Family members of ‘vulnerable’ people</a:t>
            </a:r>
            <a:endParaRPr lang="en-US" dirty="0"/>
          </a:p>
        </p:txBody>
      </p:sp>
      <p:sp>
        <p:nvSpPr>
          <p:cNvPr id="3" name="Content Placeholder 2">
            <a:extLst>
              <a:ext uri="{FF2B5EF4-FFF2-40B4-BE49-F238E27FC236}">
                <a16:creationId xmlns:a16="http://schemas.microsoft.com/office/drawing/2014/main" id="{46361749-6C8D-1447-97BD-56EC8B76ABC3}"/>
              </a:ext>
            </a:extLst>
          </p:cNvPr>
          <p:cNvSpPr>
            <a:spLocks noGrp="1"/>
          </p:cNvSpPr>
          <p:nvPr>
            <p:ph idx="1"/>
          </p:nvPr>
        </p:nvSpPr>
        <p:spPr/>
        <p:txBody>
          <a:bodyPr>
            <a:normAutofit/>
          </a:bodyPr>
          <a:lstStyle/>
          <a:p>
            <a:pPr marL="0" indent="0">
              <a:buNone/>
            </a:pPr>
            <a:r>
              <a:rPr lang="en-US" dirty="0"/>
              <a:t>Some currently involved in COP hearings of their own.</a:t>
            </a:r>
          </a:p>
          <a:p>
            <a:pPr marL="457200" lvl="1" indent="0">
              <a:buNone/>
            </a:pPr>
            <a:r>
              <a:rPr lang="en-US" dirty="0"/>
              <a:t>“</a:t>
            </a:r>
            <a:r>
              <a:rPr lang="en-GB" dirty="0"/>
              <a:t>I am in a Court of Protection hearing myself at the moment. And I find the whole process extremely intimidating. So it was very nice to see a hearing that I’m not involved in!  I recognised one of the barristers from my own case. He seemed nicer than when he comes up against me…. And I thought that the judge in this case was absolutely brilliant.  She was clearly concentrating on what was happening and she was concerned that the right thing be done for P. ” (</a:t>
            </a:r>
            <a:r>
              <a:rPr lang="en-GB" dirty="0">
                <a:hlinkClick r:id="rId2"/>
              </a:rPr>
              <a:t>Observer D</a:t>
            </a:r>
            <a:r>
              <a:rPr lang="en-GB" dirty="0"/>
              <a:t>, re. Mrs Justice Lieven)</a:t>
            </a:r>
          </a:p>
          <a:p>
            <a:endParaRPr lang="en-US" dirty="0"/>
          </a:p>
          <a:p>
            <a:endParaRPr lang="en-US" dirty="0"/>
          </a:p>
        </p:txBody>
      </p:sp>
      <p:pic>
        <p:nvPicPr>
          <p:cNvPr id="5" name="Picture 4">
            <a:extLst>
              <a:ext uri="{FF2B5EF4-FFF2-40B4-BE49-F238E27FC236}">
                <a16:creationId xmlns:a16="http://schemas.microsoft.com/office/drawing/2014/main" id="{B9513EFF-EDDF-5547-A374-2D3234DE5E3E}"/>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411128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04C878-29BD-274A-983D-60CC04C7F703}"/>
              </a:ext>
            </a:extLst>
          </p:cNvPr>
          <p:cNvSpPr>
            <a:spLocks noGrp="1"/>
          </p:cNvSpPr>
          <p:nvPr>
            <p:ph type="title"/>
          </p:nvPr>
        </p:nvSpPr>
        <p:spPr/>
        <p:txBody>
          <a:bodyPr/>
          <a:lstStyle/>
          <a:p>
            <a:r>
              <a:rPr lang="en-US" dirty="0"/>
              <a:t>What observers ‘see’</a:t>
            </a:r>
          </a:p>
        </p:txBody>
      </p:sp>
      <p:sp>
        <p:nvSpPr>
          <p:cNvPr id="7" name="Text Placeholder 6">
            <a:extLst>
              <a:ext uri="{FF2B5EF4-FFF2-40B4-BE49-F238E27FC236}">
                <a16:creationId xmlns:a16="http://schemas.microsoft.com/office/drawing/2014/main" id="{D2D8DE33-22D0-6D4C-90C8-038B38DA2C44}"/>
              </a:ext>
            </a:extLst>
          </p:cNvPr>
          <p:cNvSpPr>
            <a:spLocks noGrp="1"/>
          </p:cNvSpPr>
          <p:nvPr>
            <p:ph type="body" idx="1"/>
          </p:nvPr>
        </p:nvSpPr>
        <p:spPr/>
        <p:txBody>
          <a:bodyPr/>
          <a:lstStyle/>
          <a:p>
            <a:endParaRPr lang="en-US"/>
          </a:p>
        </p:txBody>
      </p:sp>
      <p:pic>
        <p:nvPicPr>
          <p:cNvPr id="9" name="Picture 8">
            <a:extLst>
              <a:ext uri="{FF2B5EF4-FFF2-40B4-BE49-F238E27FC236}">
                <a16:creationId xmlns:a16="http://schemas.microsoft.com/office/drawing/2014/main" id="{135212EF-3892-BB45-A956-F8D95398E08F}"/>
              </a:ext>
            </a:extLst>
          </p:cNvPr>
          <p:cNvPicPr>
            <a:picLocks noChangeAspect="1"/>
          </p:cNvPicPr>
          <p:nvPr/>
        </p:nvPicPr>
        <p:blipFill>
          <a:blip r:embed="rId2"/>
          <a:stretch>
            <a:fillRect/>
          </a:stretch>
        </p:blipFill>
        <p:spPr>
          <a:xfrm>
            <a:off x="8716707" y="4785550"/>
            <a:ext cx="3259393" cy="1856550"/>
          </a:xfrm>
          <a:prstGeom prst="rect">
            <a:avLst/>
          </a:prstGeom>
        </p:spPr>
      </p:pic>
    </p:spTree>
    <p:extLst>
      <p:ext uri="{BB962C8B-B14F-4D97-AF65-F5344CB8AC3E}">
        <p14:creationId xmlns:p14="http://schemas.microsoft.com/office/powerpoint/2010/main" val="75192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53AB9-876C-7746-8119-82E62FBC3DBC}"/>
              </a:ext>
            </a:extLst>
          </p:cNvPr>
          <p:cNvSpPr>
            <a:spLocks noGrp="1"/>
          </p:cNvSpPr>
          <p:nvPr>
            <p:ph type="title"/>
          </p:nvPr>
        </p:nvSpPr>
        <p:spPr/>
        <p:txBody>
          <a:bodyPr/>
          <a:lstStyle/>
          <a:p>
            <a:r>
              <a:rPr lang="en-US" b="1" dirty="0"/>
              <a:t>”Person-</a:t>
            </a:r>
            <a:r>
              <a:rPr lang="en-US" b="1" dirty="0" err="1"/>
              <a:t>centred</a:t>
            </a:r>
            <a:r>
              <a:rPr lang="en-US" b="1" dirty="0"/>
              <a:t> decision-making”</a:t>
            </a:r>
          </a:p>
        </p:txBody>
      </p:sp>
      <p:sp>
        <p:nvSpPr>
          <p:cNvPr id="3" name="Content Placeholder 2">
            <a:extLst>
              <a:ext uri="{FF2B5EF4-FFF2-40B4-BE49-F238E27FC236}">
                <a16:creationId xmlns:a16="http://schemas.microsoft.com/office/drawing/2014/main" id="{9A9C22CB-8AB1-B542-B14F-CDD3FD548123}"/>
              </a:ext>
            </a:extLst>
          </p:cNvPr>
          <p:cNvSpPr>
            <a:spLocks noGrp="1"/>
          </p:cNvSpPr>
          <p:nvPr>
            <p:ph idx="1"/>
          </p:nvPr>
        </p:nvSpPr>
        <p:spPr/>
        <p:txBody>
          <a:bodyPr>
            <a:normAutofit fontScale="92500" lnSpcReduction="10000"/>
          </a:bodyPr>
          <a:lstStyle/>
          <a:p>
            <a:r>
              <a:rPr lang="en-US" dirty="0"/>
              <a:t>Overwhelmingly, ‘person-</a:t>
            </a:r>
            <a:r>
              <a:rPr lang="en-US" dirty="0" err="1"/>
              <a:t>centred</a:t>
            </a:r>
            <a:r>
              <a:rPr lang="en-US" dirty="0"/>
              <a:t>’ decision-making – to an extent that surprises and delights</a:t>
            </a:r>
          </a:p>
          <a:p>
            <a:endParaRPr lang="en-US" dirty="0"/>
          </a:p>
          <a:p>
            <a:pPr marL="457200" lvl="1" indent="0">
              <a:buNone/>
            </a:pPr>
            <a:r>
              <a:rPr lang="en-GB" dirty="0"/>
              <a:t>As a nurse my main focus is that the person remains at the centre of everything.   It was so reassuring to see that this also was the primary focus within a formal court hearing for Mr Justice Hayden.  The person-centred approach to this hearing epitomises and reflects exactly what I believe the Mental Capacity Act is all about.” (</a:t>
            </a:r>
            <a:r>
              <a:rPr lang="en-GB" dirty="0">
                <a:hlinkClick r:id="rId2"/>
              </a:rPr>
              <a:t>Sara Shorten</a:t>
            </a:r>
            <a:r>
              <a:rPr lang="en-GB" dirty="0"/>
              <a:t>)</a:t>
            </a:r>
          </a:p>
          <a:p>
            <a:pPr marL="457200" lvl="1" indent="0">
              <a:buNone/>
            </a:pPr>
            <a:endParaRPr lang="en-US" dirty="0"/>
          </a:p>
          <a:p>
            <a:pPr marL="457200" lvl="1" indent="0">
              <a:buNone/>
            </a:pPr>
            <a:r>
              <a:rPr lang="en-GB" dirty="0"/>
              <a:t>“Mr Justice Williams maintained unwavering focus on what is right for P and preventing him being exposed to a toxic atmosphere …  I left feeling reassured that person-centred decision-making, an issue I feel strongly about, prevailed” (</a:t>
            </a:r>
            <a:r>
              <a:rPr lang="en-GB" dirty="0">
                <a:hlinkClick r:id="rId3"/>
              </a:rPr>
              <a:t>Upeka de Silva</a:t>
            </a:r>
            <a:r>
              <a:rPr lang="en-GB" dirty="0"/>
              <a:t>)</a:t>
            </a:r>
          </a:p>
          <a:p>
            <a:pPr marL="0" indent="0">
              <a:buNone/>
            </a:pPr>
            <a:endParaRPr lang="en-US" dirty="0"/>
          </a:p>
        </p:txBody>
      </p:sp>
      <p:pic>
        <p:nvPicPr>
          <p:cNvPr id="5" name="Picture 4">
            <a:extLst>
              <a:ext uri="{FF2B5EF4-FFF2-40B4-BE49-F238E27FC236}">
                <a16:creationId xmlns:a16="http://schemas.microsoft.com/office/drawing/2014/main" id="{DFC22D03-1A07-BB4C-9892-EE1433C925A3}"/>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55745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897C9-14AA-1042-93BF-24B743D2DF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C9C8BD-718D-A046-AFE8-52D7FFE16F7F}"/>
              </a:ext>
            </a:extLst>
          </p:cNvPr>
          <p:cNvSpPr>
            <a:spLocks noGrp="1"/>
          </p:cNvSpPr>
          <p:nvPr>
            <p:ph idx="1"/>
          </p:nvPr>
        </p:nvSpPr>
        <p:spPr>
          <a:xfrm>
            <a:off x="560439" y="1371600"/>
            <a:ext cx="10332351" cy="4805363"/>
          </a:xfrm>
        </p:spPr>
        <p:txBody>
          <a:bodyPr>
            <a:normAutofit lnSpcReduction="10000"/>
          </a:bodyPr>
          <a:lstStyle/>
          <a:p>
            <a:pPr marL="457200" lvl="1" indent="0">
              <a:buNone/>
            </a:pPr>
            <a:endParaRPr lang="en-GB" dirty="0"/>
          </a:p>
          <a:p>
            <a:pPr marL="457200" lvl="1" indent="0">
              <a:buNone/>
            </a:pPr>
            <a:r>
              <a:rPr lang="en-GB" dirty="0"/>
              <a:t>“Human Rights has become real and applied.  I can see more clearly that down at the coal face, we have real opportunity to empower our service users.  And based on what I have observed, I have confidence that if the situation of our service users  should ever require consideration by the Court of Protection,  the judge will ensure their right to participate is facilitated and their right to self-determination, if at all possible, is respected.” (</a:t>
            </a:r>
            <a:r>
              <a:rPr lang="en-GB" dirty="0">
                <a:hlinkClick r:id="rId2"/>
              </a:rPr>
              <a:t>Louise Burrell</a:t>
            </a:r>
            <a:r>
              <a:rPr lang="en-GB" dirty="0"/>
              <a:t>, social worker)</a:t>
            </a:r>
            <a:endParaRPr lang="en-US" dirty="0"/>
          </a:p>
          <a:p>
            <a:pPr marL="0" indent="0">
              <a:buNone/>
            </a:pPr>
            <a:endParaRPr lang="en-GB" dirty="0"/>
          </a:p>
          <a:p>
            <a:pPr marL="457200" lvl="1" indent="0">
              <a:buNone/>
            </a:pPr>
            <a:r>
              <a:rPr lang="en-GB" dirty="0"/>
              <a:t>“In this virtual courtroom with Mr Justice Hayden the law enabled a person with a learning disability to access the same rights and healthcare as any other citizen. This give me a huge sense of relief that my family member will be safe and listened to with these structures in place, and free to live the life he chooses.” (</a:t>
            </a:r>
            <a:r>
              <a:rPr lang="en-GB" dirty="0">
                <a:hlinkClick r:id="rId3"/>
              </a:rPr>
              <a:t>NB</a:t>
            </a:r>
            <a:r>
              <a:rPr lang="en-GB" dirty="0"/>
              <a:t>)</a:t>
            </a:r>
          </a:p>
          <a:p>
            <a:endParaRPr lang="en-GB" dirty="0"/>
          </a:p>
          <a:p>
            <a:pPr marL="0" indent="0">
              <a:buNone/>
            </a:pPr>
            <a:endParaRPr lang="en-US" dirty="0"/>
          </a:p>
        </p:txBody>
      </p:sp>
      <p:pic>
        <p:nvPicPr>
          <p:cNvPr id="5" name="Picture 4">
            <a:extLst>
              <a:ext uri="{FF2B5EF4-FFF2-40B4-BE49-F238E27FC236}">
                <a16:creationId xmlns:a16="http://schemas.microsoft.com/office/drawing/2014/main" id="{8BF27091-E16C-C241-88B1-3AC3901A8D59}"/>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99156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7198-483C-014F-AA3F-1BE651331FA7}"/>
              </a:ext>
            </a:extLst>
          </p:cNvPr>
          <p:cNvSpPr>
            <a:spLocks noGrp="1"/>
          </p:cNvSpPr>
          <p:nvPr>
            <p:ph type="title"/>
          </p:nvPr>
        </p:nvSpPr>
        <p:spPr/>
        <p:txBody>
          <a:bodyPr/>
          <a:lstStyle/>
          <a:p>
            <a:r>
              <a:rPr lang="en-US" dirty="0">
                <a:hlinkClick r:id="rId2"/>
              </a:rPr>
              <a:t>Hearing Feedback Form</a:t>
            </a:r>
            <a:endParaRPr lang="en-US" dirty="0"/>
          </a:p>
        </p:txBody>
      </p:sp>
      <p:sp>
        <p:nvSpPr>
          <p:cNvPr id="3" name="Content Placeholder 2">
            <a:extLst>
              <a:ext uri="{FF2B5EF4-FFF2-40B4-BE49-F238E27FC236}">
                <a16:creationId xmlns:a16="http://schemas.microsoft.com/office/drawing/2014/main" id="{AD29B3F9-BF09-2747-AB31-CC4794DF9C31}"/>
              </a:ext>
            </a:extLst>
          </p:cNvPr>
          <p:cNvSpPr>
            <a:spLocks noGrp="1"/>
          </p:cNvSpPr>
          <p:nvPr>
            <p:ph idx="1"/>
          </p:nvPr>
        </p:nvSpPr>
        <p:spPr/>
        <p:txBody>
          <a:bodyPr>
            <a:normAutofit fontScale="92500" lnSpcReduction="10000"/>
          </a:bodyPr>
          <a:lstStyle/>
          <a:p>
            <a:r>
              <a:rPr lang="en-US" dirty="0"/>
              <a:t>Info about observer</a:t>
            </a:r>
          </a:p>
          <a:p>
            <a:r>
              <a:rPr lang="en-US" dirty="0"/>
              <a:t>How hearing was listed</a:t>
            </a:r>
          </a:p>
          <a:p>
            <a:r>
              <a:rPr lang="en-US" dirty="0"/>
              <a:t>Access to hearing + Transparency Order</a:t>
            </a:r>
          </a:p>
          <a:p>
            <a:r>
              <a:rPr lang="en-US" dirty="0"/>
              <a:t>Was there an introductory summary?</a:t>
            </a:r>
          </a:p>
          <a:p>
            <a:r>
              <a:rPr lang="en-US" dirty="0"/>
              <a:t>Who was there (by role)? (applicant, respondents, P, P’s family, witnesses </a:t>
            </a:r>
            <a:r>
              <a:rPr lang="en-US" dirty="0" err="1"/>
              <a:t>etc</a:t>
            </a:r>
            <a:r>
              <a:rPr lang="en-US" dirty="0"/>
              <a:t>)</a:t>
            </a:r>
          </a:p>
          <a:p>
            <a:r>
              <a:rPr lang="en-US" dirty="0"/>
              <a:t>How were P’s wishes and feelings represented and by whom?</a:t>
            </a:r>
          </a:p>
          <a:p>
            <a:r>
              <a:rPr lang="en-US" dirty="0"/>
              <a:t>What order was being sought + what were areas of disagreement?</a:t>
            </a:r>
          </a:p>
          <a:p>
            <a:r>
              <a:rPr lang="en-US" dirty="0"/>
              <a:t>What did the court decide?</a:t>
            </a:r>
          </a:p>
          <a:p>
            <a:r>
              <a:rPr lang="en-US" dirty="0"/>
              <a:t>What is going to happen next?</a:t>
            </a:r>
          </a:p>
          <a:p>
            <a:endParaRPr lang="en-US" dirty="0"/>
          </a:p>
        </p:txBody>
      </p:sp>
      <p:pic>
        <p:nvPicPr>
          <p:cNvPr id="5" name="Picture 4">
            <a:extLst>
              <a:ext uri="{FF2B5EF4-FFF2-40B4-BE49-F238E27FC236}">
                <a16:creationId xmlns:a16="http://schemas.microsoft.com/office/drawing/2014/main" id="{DE6431B5-B05A-0343-9997-C338AD18B9D2}"/>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49007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9DF75-B7BC-764C-96AE-D8DB860AC954}"/>
              </a:ext>
            </a:extLst>
          </p:cNvPr>
          <p:cNvSpPr>
            <a:spLocks noGrp="1"/>
          </p:cNvSpPr>
          <p:nvPr>
            <p:ph type="title"/>
          </p:nvPr>
        </p:nvSpPr>
        <p:spPr>
          <a:xfrm>
            <a:off x="609600" y="681036"/>
            <a:ext cx="9745980" cy="918211"/>
          </a:xfrm>
        </p:spPr>
        <p:txBody>
          <a:bodyPr>
            <a:normAutofit/>
          </a:bodyPr>
          <a:lstStyle/>
          <a:p>
            <a:endParaRPr lang="en-US" dirty="0"/>
          </a:p>
        </p:txBody>
      </p:sp>
      <p:sp>
        <p:nvSpPr>
          <p:cNvPr id="3" name="Content Placeholder 2">
            <a:extLst>
              <a:ext uri="{FF2B5EF4-FFF2-40B4-BE49-F238E27FC236}">
                <a16:creationId xmlns:a16="http://schemas.microsoft.com/office/drawing/2014/main" id="{69FC4DF1-AA9A-B74D-9B30-E2EC7B4CD782}"/>
              </a:ext>
            </a:extLst>
          </p:cNvPr>
          <p:cNvSpPr>
            <a:spLocks noGrp="1"/>
          </p:cNvSpPr>
          <p:nvPr>
            <p:ph idx="1"/>
          </p:nvPr>
        </p:nvSpPr>
        <p:spPr/>
        <p:txBody>
          <a:bodyPr>
            <a:normAutofit/>
          </a:bodyPr>
          <a:lstStyle/>
          <a:p>
            <a:r>
              <a:rPr lang="en-GB" dirty="0"/>
              <a:t>I have found the whole observation experience very beneficial.  The googling, looking up of legislation, reading up of quoted case law – both during and after the court attendance – has given me a crash course in legislation, that I now realise, I only thought I understood. Listening to a talk about how the Mental Capacity Act is implemented in the courts is one thing – actually observing it as it happens is very different! (</a:t>
            </a:r>
            <a:r>
              <a:rPr lang="en-GB" dirty="0">
                <a:hlinkClick r:id="rId2"/>
              </a:rPr>
              <a:t>Louise Burrell</a:t>
            </a:r>
            <a:r>
              <a:rPr lang="en-GB" dirty="0"/>
              <a:t>, social worker)</a:t>
            </a:r>
          </a:p>
        </p:txBody>
      </p:sp>
      <p:pic>
        <p:nvPicPr>
          <p:cNvPr id="5" name="Picture 4">
            <a:extLst>
              <a:ext uri="{FF2B5EF4-FFF2-40B4-BE49-F238E27FC236}">
                <a16:creationId xmlns:a16="http://schemas.microsoft.com/office/drawing/2014/main" id="{81859A62-053B-B749-A59E-15CD77BA10E3}"/>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73473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8121E-6CD0-AE4A-A3F2-3011C2A0451E}"/>
              </a:ext>
            </a:extLst>
          </p:cNvPr>
          <p:cNvSpPr>
            <a:spLocks noGrp="1"/>
          </p:cNvSpPr>
          <p:nvPr>
            <p:ph type="title"/>
          </p:nvPr>
        </p:nvSpPr>
        <p:spPr/>
        <p:txBody>
          <a:bodyPr/>
          <a:lstStyle/>
          <a:p>
            <a:r>
              <a:rPr lang="en-US" dirty="0"/>
              <a:t>Blogs….</a:t>
            </a:r>
          </a:p>
        </p:txBody>
      </p:sp>
      <p:sp>
        <p:nvSpPr>
          <p:cNvPr id="3" name="Content Placeholder 2">
            <a:extLst>
              <a:ext uri="{FF2B5EF4-FFF2-40B4-BE49-F238E27FC236}">
                <a16:creationId xmlns:a16="http://schemas.microsoft.com/office/drawing/2014/main" id="{CDEC06C1-4703-1D4E-95E2-D545A8D746F5}"/>
              </a:ext>
            </a:extLst>
          </p:cNvPr>
          <p:cNvSpPr>
            <a:spLocks noGrp="1"/>
          </p:cNvSpPr>
          <p:nvPr>
            <p:ph idx="1"/>
          </p:nvPr>
        </p:nvSpPr>
        <p:spPr>
          <a:xfrm>
            <a:off x="678180" y="1866582"/>
            <a:ext cx="10515600" cy="4351338"/>
          </a:xfrm>
        </p:spPr>
        <p:txBody>
          <a:bodyPr/>
          <a:lstStyle/>
          <a:p>
            <a:r>
              <a:rPr lang="en-US" dirty="0"/>
              <a:t>Supporting Guidance (as downloadable pdf bottom of web page </a:t>
            </a:r>
            <a:r>
              <a:rPr lang="en-US" dirty="0">
                <a:hlinkClick r:id="rId2"/>
              </a:rPr>
              <a:t>here</a:t>
            </a:r>
            <a:r>
              <a:rPr lang="en-US" dirty="0"/>
              <a:t>)</a:t>
            </a:r>
          </a:p>
          <a:p>
            <a:r>
              <a:rPr lang="en-US" dirty="0"/>
              <a:t>Strong editorial hand</a:t>
            </a:r>
          </a:p>
          <a:p>
            <a:r>
              <a:rPr lang="en-US" dirty="0"/>
              <a:t>Position statements very important in ensuring accuracy</a:t>
            </a:r>
          </a:p>
          <a:p>
            <a:r>
              <a:rPr lang="en-US" dirty="0"/>
              <a:t>Written and/or edited with a view to the fact that they may be read by P, P’s family, lawyers involved in the case, and the judge.</a:t>
            </a:r>
          </a:p>
          <a:p>
            <a:r>
              <a:rPr lang="en-US" dirty="0"/>
              <a:t>Contacted only twice (in 93 posts) with requests for corrections (in one, the ‘correction’ requested by the advocate for one party was disputed by the legal representative for the other!)</a:t>
            </a:r>
          </a:p>
        </p:txBody>
      </p:sp>
      <p:pic>
        <p:nvPicPr>
          <p:cNvPr id="5" name="Picture 4">
            <a:extLst>
              <a:ext uri="{FF2B5EF4-FFF2-40B4-BE49-F238E27FC236}">
                <a16:creationId xmlns:a16="http://schemas.microsoft.com/office/drawing/2014/main" id="{8FF7DF41-C635-FD4B-88A2-236BFBB9A6F8}"/>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199185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4918A4-F543-3143-9841-85DD96D6EC2E}"/>
              </a:ext>
            </a:extLst>
          </p:cNvPr>
          <p:cNvSpPr>
            <a:spLocks noGrp="1"/>
          </p:cNvSpPr>
          <p:nvPr>
            <p:ph type="title"/>
          </p:nvPr>
        </p:nvSpPr>
        <p:spPr/>
        <p:txBody>
          <a:bodyPr/>
          <a:lstStyle/>
          <a:p>
            <a:r>
              <a:rPr lang="en-US" dirty="0"/>
              <a:t>Building legal literacy</a:t>
            </a:r>
          </a:p>
        </p:txBody>
      </p:sp>
      <p:sp>
        <p:nvSpPr>
          <p:cNvPr id="5" name="Text Placeholder 4">
            <a:extLst>
              <a:ext uri="{FF2B5EF4-FFF2-40B4-BE49-F238E27FC236}">
                <a16:creationId xmlns:a16="http://schemas.microsoft.com/office/drawing/2014/main" id="{FC97DD17-6327-9043-9EF0-CCE8B13B147D}"/>
              </a:ext>
            </a:extLst>
          </p:cNvPr>
          <p:cNvSpPr>
            <a:spLocks noGrp="1"/>
          </p:cNvSpPr>
          <p:nvPr>
            <p:ph type="body" idx="1"/>
          </p:nvPr>
        </p:nvSpPr>
        <p:spPr/>
        <p:txBody>
          <a:bodyPr/>
          <a:lstStyle/>
          <a:p>
            <a:endParaRPr lang="en-US"/>
          </a:p>
        </p:txBody>
      </p:sp>
      <p:pic>
        <p:nvPicPr>
          <p:cNvPr id="7" name="Picture 6">
            <a:extLst>
              <a:ext uri="{FF2B5EF4-FFF2-40B4-BE49-F238E27FC236}">
                <a16:creationId xmlns:a16="http://schemas.microsoft.com/office/drawing/2014/main" id="{7E403744-032E-0A42-891C-FF9447D93DE5}"/>
              </a:ext>
            </a:extLst>
          </p:cNvPr>
          <p:cNvPicPr>
            <a:picLocks noChangeAspect="1"/>
          </p:cNvPicPr>
          <p:nvPr/>
        </p:nvPicPr>
        <p:blipFill>
          <a:blip r:embed="rId2"/>
          <a:stretch>
            <a:fillRect/>
          </a:stretch>
        </p:blipFill>
        <p:spPr>
          <a:xfrm>
            <a:off x="8716707" y="4785550"/>
            <a:ext cx="3259393" cy="1856550"/>
          </a:xfrm>
          <a:prstGeom prst="rect">
            <a:avLst/>
          </a:prstGeom>
        </p:spPr>
      </p:pic>
    </p:spTree>
    <p:extLst>
      <p:ext uri="{BB962C8B-B14F-4D97-AF65-F5344CB8AC3E}">
        <p14:creationId xmlns:p14="http://schemas.microsoft.com/office/powerpoint/2010/main" val="2976945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11A6D9-6409-C340-A634-5C6827774624}"/>
              </a:ext>
            </a:extLst>
          </p:cNvPr>
          <p:cNvPicPr>
            <a:picLocks noChangeAspect="1"/>
          </p:cNvPicPr>
          <p:nvPr/>
        </p:nvPicPr>
        <p:blipFill rotWithShape="1">
          <a:blip r:embed="rId2"/>
          <a:srcRect l="28180" t="17634" r="9723" b="5324"/>
          <a:stretch/>
        </p:blipFill>
        <p:spPr>
          <a:xfrm>
            <a:off x="439994" y="318364"/>
            <a:ext cx="8023124" cy="6221272"/>
          </a:xfrm>
          <a:prstGeom prst="rect">
            <a:avLst/>
          </a:prstGeom>
        </p:spPr>
      </p:pic>
      <p:pic>
        <p:nvPicPr>
          <p:cNvPr id="6" name="Picture 5">
            <a:extLst>
              <a:ext uri="{FF2B5EF4-FFF2-40B4-BE49-F238E27FC236}">
                <a16:creationId xmlns:a16="http://schemas.microsoft.com/office/drawing/2014/main" id="{17A6F573-1BCE-6C4A-BC1B-E12A93FBA8E6}"/>
              </a:ext>
            </a:extLst>
          </p:cNvPr>
          <p:cNvPicPr>
            <a:picLocks noChangeAspect="1"/>
          </p:cNvPicPr>
          <p:nvPr/>
        </p:nvPicPr>
        <p:blipFill>
          <a:blip r:embed="rId3"/>
          <a:stretch>
            <a:fillRect/>
          </a:stretch>
        </p:blipFill>
        <p:spPr>
          <a:xfrm>
            <a:off x="10676700" y="5938924"/>
            <a:ext cx="1354200" cy="771352"/>
          </a:xfrm>
          <a:prstGeom prst="rect">
            <a:avLst/>
          </a:prstGeom>
        </p:spPr>
      </p:pic>
      <p:sp>
        <p:nvSpPr>
          <p:cNvPr id="7" name="TextBox 6">
            <a:extLst>
              <a:ext uri="{FF2B5EF4-FFF2-40B4-BE49-F238E27FC236}">
                <a16:creationId xmlns:a16="http://schemas.microsoft.com/office/drawing/2014/main" id="{4D42336E-A01A-CA44-8648-BD98054EB2CE}"/>
              </a:ext>
            </a:extLst>
          </p:cNvPr>
          <p:cNvSpPr txBox="1"/>
          <p:nvPr/>
        </p:nvSpPr>
        <p:spPr>
          <a:xfrm>
            <a:off x="8624262" y="2454810"/>
            <a:ext cx="3406638" cy="584775"/>
          </a:xfrm>
          <a:prstGeom prst="rect">
            <a:avLst/>
          </a:prstGeom>
          <a:noFill/>
        </p:spPr>
        <p:txBody>
          <a:bodyPr wrap="none" rtlCol="0">
            <a:spAutoFit/>
          </a:bodyPr>
          <a:lstStyle/>
          <a:p>
            <a:r>
              <a:rPr lang="en-US" sz="3200" dirty="0"/>
              <a:t>By </a:t>
            </a:r>
            <a:r>
              <a:rPr lang="en-US" sz="3200" dirty="0">
                <a:hlinkClick r:id="rId4"/>
              </a:rPr>
              <a:t>Alex Ruck Keene</a:t>
            </a:r>
            <a:endParaRPr lang="en-US" sz="3200" dirty="0"/>
          </a:p>
        </p:txBody>
      </p:sp>
      <p:sp>
        <p:nvSpPr>
          <p:cNvPr id="8" name="TextBox 7">
            <a:extLst>
              <a:ext uri="{FF2B5EF4-FFF2-40B4-BE49-F238E27FC236}">
                <a16:creationId xmlns:a16="http://schemas.microsoft.com/office/drawing/2014/main" id="{7D3E9662-05BC-544E-844D-A5F20400B06C}"/>
              </a:ext>
            </a:extLst>
          </p:cNvPr>
          <p:cNvSpPr txBox="1"/>
          <p:nvPr/>
        </p:nvSpPr>
        <p:spPr>
          <a:xfrm>
            <a:off x="9678670"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29465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CA1A5E-7C0C-B948-9231-2910CDA47581}"/>
              </a:ext>
            </a:extLst>
          </p:cNvPr>
          <p:cNvPicPr>
            <a:picLocks noChangeAspect="1"/>
          </p:cNvPicPr>
          <p:nvPr/>
        </p:nvPicPr>
        <p:blipFill rotWithShape="1">
          <a:blip r:embed="rId2"/>
          <a:srcRect l="26434" t="14623" r="12813"/>
          <a:stretch/>
        </p:blipFill>
        <p:spPr>
          <a:xfrm>
            <a:off x="575187" y="317090"/>
            <a:ext cx="7086062" cy="6223820"/>
          </a:xfrm>
          <a:prstGeom prst="rect">
            <a:avLst/>
          </a:prstGeom>
        </p:spPr>
      </p:pic>
      <p:sp>
        <p:nvSpPr>
          <p:cNvPr id="3" name="TextBox 2">
            <a:extLst>
              <a:ext uri="{FF2B5EF4-FFF2-40B4-BE49-F238E27FC236}">
                <a16:creationId xmlns:a16="http://schemas.microsoft.com/office/drawing/2014/main" id="{2DB82B3C-7DFD-A142-B4D1-FD40BA4C4FEB}"/>
              </a:ext>
            </a:extLst>
          </p:cNvPr>
          <p:cNvSpPr txBox="1"/>
          <p:nvPr/>
        </p:nvSpPr>
        <p:spPr>
          <a:xfrm>
            <a:off x="7661249" y="2227007"/>
            <a:ext cx="4493474" cy="584775"/>
          </a:xfrm>
          <a:prstGeom prst="rect">
            <a:avLst/>
          </a:prstGeom>
          <a:noFill/>
        </p:spPr>
        <p:txBody>
          <a:bodyPr wrap="none" rtlCol="0">
            <a:spAutoFit/>
          </a:bodyPr>
          <a:lstStyle/>
          <a:p>
            <a:r>
              <a:rPr lang="en-US" sz="3200" dirty="0"/>
              <a:t>By </a:t>
            </a:r>
            <a:r>
              <a:rPr lang="en-US" sz="3200" dirty="0">
                <a:hlinkClick r:id="rId3"/>
              </a:rPr>
              <a:t>Victoria Butler Cole QC</a:t>
            </a:r>
            <a:endParaRPr lang="en-US" sz="3200" dirty="0"/>
          </a:p>
        </p:txBody>
      </p:sp>
      <p:pic>
        <p:nvPicPr>
          <p:cNvPr id="5" name="Picture 4">
            <a:extLst>
              <a:ext uri="{FF2B5EF4-FFF2-40B4-BE49-F238E27FC236}">
                <a16:creationId xmlns:a16="http://schemas.microsoft.com/office/drawing/2014/main" id="{118C0D06-E722-8242-BFCA-93A0EC824815}"/>
              </a:ext>
            </a:extLst>
          </p:cNvPr>
          <p:cNvPicPr>
            <a:picLocks noChangeAspect="1"/>
          </p:cNvPicPr>
          <p:nvPr/>
        </p:nvPicPr>
        <p:blipFill>
          <a:blip r:embed="rId4"/>
          <a:stretch>
            <a:fillRect/>
          </a:stretch>
        </p:blipFill>
        <p:spPr>
          <a:xfrm>
            <a:off x="10676700" y="5938924"/>
            <a:ext cx="1354200" cy="771352"/>
          </a:xfrm>
          <a:prstGeom prst="rect">
            <a:avLst/>
          </a:prstGeom>
        </p:spPr>
      </p:pic>
      <p:sp>
        <p:nvSpPr>
          <p:cNvPr id="6" name="TextBox 5">
            <a:extLst>
              <a:ext uri="{FF2B5EF4-FFF2-40B4-BE49-F238E27FC236}">
                <a16:creationId xmlns:a16="http://schemas.microsoft.com/office/drawing/2014/main" id="{CBFA3DB3-426E-994C-B9D6-01C8D2CE43BF}"/>
              </a:ext>
            </a:extLst>
          </p:cNvPr>
          <p:cNvSpPr txBox="1"/>
          <p:nvPr/>
        </p:nvSpPr>
        <p:spPr>
          <a:xfrm>
            <a:off x="8952271"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535023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26724-E729-A849-8FC0-18E6107595A0}"/>
              </a:ext>
            </a:extLst>
          </p:cNvPr>
          <p:cNvPicPr>
            <a:picLocks noChangeAspect="1"/>
          </p:cNvPicPr>
          <p:nvPr/>
        </p:nvPicPr>
        <p:blipFill rotWithShape="1">
          <a:blip r:embed="rId2"/>
          <a:srcRect l="18772" t="14408" r="21013" b="9032"/>
          <a:stretch/>
        </p:blipFill>
        <p:spPr>
          <a:xfrm>
            <a:off x="324464" y="309715"/>
            <a:ext cx="7850783" cy="6238569"/>
          </a:xfrm>
          <a:prstGeom prst="rect">
            <a:avLst/>
          </a:prstGeom>
        </p:spPr>
      </p:pic>
      <p:sp>
        <p:nvSpPr>
          <p:cNvPr id="4" name="TextBox 3">
            <a:extLst>
              <a:ext uri="{FF2B5EF4-FFF2-40B4-BE49-F238E27FC236}">
                <a16:creationId xmlns:a16="http://schemas.microsoft.com/office/drawing/2014/main" id="{CD4EB5E6-8AFE-EE4C-A647-851ACC45CB3B}"/>
              </a:ext>
            </a:extLst>
          </p:cNvPr>
          <p:cNvSpPr txBox="1"/>
          <p:nvPr/>
        </p:nvSpPr>
        <p:spPr>
          <a:xfrm>
            <a:off x="8657302" y="2389239"/>
            <a:ext cx="2605970" cy="584775"/>
          </a:xfrm>
          <a:prstGeom prst="rect">
            <a:avLst/>
          </a:prstGeom>
          <a:noFill/>
        </p:spPr>
        <p:txBody>
          <a:bodyPr wrap="none" rtlCol="0">
            <a:spAutoFit/>
          </a:bodyPr>
          <a:lstStyle/>
          <a:p>
            <a:r>
              <a:rPr lang="en-US" sz="3200" dirty="0"/>
              <a:t>By </a:t>
            </a:r>
            <a:r>
              <a:rPr lang="en-US" sz="3200" dirty="0">
                <a:hlinkClick r:id="rId3"/>
              </a:rPr>
              <a:t>Kyle Squire </a:t>
            </a:r>
            <a:endParaRPr lang="en-US" sz="3200" dirty="0"/>
          </a:p>
        </p:txBody>
      </p:sp>
      <p:sp>
        <p:nvSpPr>
          <p:cNvPr id="5" name="TextBox 4">
            <a:extLst>
              <a:ext uri="{FF2B5EF4-FFF2-40B4-BE49-F238E27FC236}">
                <a16:creationId xmlns:a16="http://schemas.microsoft.com/office/drawing/2014/main" id="{FA13E739-554D-B646-97D8-EE1320C7CE0F}"/>
              </a:ext>
            </a:extLst>
          </p:cNvPr>
          <p:cNvSpPr txBox="1"/>
          <p:nvPr/>
        </p:nvSpPr>
        <p:spPr>
          <a:xfrm>
            <a:off x="9055510" y="3059667"/>
            <a:ext cx="2450543" cy="369332"/>
          </a:xfrm>
          <a:prstGeom prst="rect">
            <a:avLst/>
          </a:prstGeom>
          <a:noFill/>
        </p:spPr>
        <p:txBody>
          <a:bodyPr wrap="none" rtlCol="0">
            <a:spAutoFit/>
          </a:bodyPr>
          <a:lstStyle/>
          <a:p>
            <a:r>
              <a:rPr lang="en-GB" i="1" dirty="0"/>
              <a:t>5 Pump Court Chambers</a:t>
            </a:r>
            <a:endParaRPr lang="en-US" dirty="0"/>
          </a:p>
        </p:txBody>
      </p:sp>
      <p:pic>
        <p:nvPicPr>
          <p:cNvPr id="7" name="Picture 6">
            <a:extLst>
              <a:ext uri="{FF2B5EF4-FFF2-40B4-BE49-F238E27FC236}">
                <a16:creationId xmlns:a16="http://schemas.microsoft.com/office/drawing/2014/main" id="{1643760D-66EB-E441-B817-A00426E5F6D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8888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5ED71E-4A11-DD4C-AF58-54959F6B6CF2}"/>
              </a:ext>
            </a:extLst>
          </p:cNvPr>
          <p:cNvPicPr>
            <a:picLocks noChangeAspect="1"/>
          </p:cNvPicPr>
          <p:nvPr/>
        </p:nvPicPr>
        <p:blipFill rotWithShape="1">
          <a:blip r:embed="rId2"/>
          <a:srcRect l="28046" t="16129" r="11604" b="1936"/>
          <a:stretch/>
        </p:blipFill>
        <p:spPr>
          <a:xfrm>
            <a:off x="427703" y="221226"/>
            <a:ext cx="7421534" cy="6297561"/>
          </a:xfrm>
          <a:prstGeom prst="rect">
            <a:avLst/>
          </a:prstGeom>
        </p:spPr>
      </p:pic>
      <p:sp>
        <p:nvSpPr>
          <p:cNvPr id="4" name="TextBox 3">
            <a:extLst>
              <a:ext uri="{FF2B5EF4-FFF2-40B4-BE49-F238E27FC236}">
                <a16:creationId xmlns:a16="http://schemas.microsoft.com/office/drawing/2014/main" id="{BFBA1B42-B5EC-A140-8F04-3E861BFFCEC5}"/>
              </a:ext>
            </a:extLst>
          </p:cNvPr>
          <p:cNvSpPr txBox="1"/>
          <p:nvPr/>
        </p:nvSpPr>
        <p:spPr>
          <a:xfrm>
            <a:off x="8495072" y="2285999"/>
            <a:ext cx="2494914" cy="584775"/>
          </a:xfrm>
          <a:prstGeom prst="rect">
            <a:avLst/>
          </a:prstGeom>
          <a:noFill/>
        </p:spPr>
        <p:txBody>
          <a:bodyPr wrap="none" rtlCol="0">
            <a:spAutoFit/>
          </a:bodyPr>
          <a:lstStyle/>
          <a:p>
            <a:r>
              <a:rPr lang="en-US" sz="3200" dirty="0"/>
              <a:t>By </a:t>
            </a:r>
            <a:r>
              <a:rPr lang="en-US" sz="3200" dirty="0">
                <a:hlinkClick r:id="rId3"/>
              </a:rPr>
              <a:t>Tony Evans</a:t>
            </a:r>
            <a:endParaRPr lang="en-US" sz="3200" dirty="0"/>
          </a:p>
        </p:txBody>
      </p:sp>
      <p:pic>
        <p:nvPicPr>
          <p:cNvPr id="6" name="Picture 5">
            <a:extLst>
              <a:ext uri="{FF2B5EF4-FFF2-40B4-BE49-F238E27FC236}">
                <a16:creationId xmlns:a16="http://schemas.microsoft.com/office/drawing/2014/main" id="{3254AB5A-3590-5344-BDBF-CC96ABD9CEEC}"/>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3004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4B24FF-B498-9E47-9E57-A3B899C9CF3A}"/>
              </a:ext>
            </a:extLst>
          </p:cNvPr>
          <p:cNvPicPr>
            <a:picLocks noChangeAspect="1"/>
          </p:cNvPicPr>
          <p:nvPr/>
        </p:nvPicPr>
        <p:blipFill rotWithShape="1">
          <a:blip r:embed="rId2"/>
          <a:srcRect l="10439" t="15054" r="40099"/>
          <a:stretch/>
        </p:blipFill>
        <p:spPr>
          <a:xfrm>
            <a:off x="825910" y="272523"/>
            <a:ext cx="6135330" cy="6585477"/>
          </a:xfrm>
          <a:prstGeom prst="rect">
            <a:avLst/>
          </a:prstGeom>
        </p:spPr>
      </p:pic>
      <p:sp>
        <p:nvSpPr>
          <p:cNvPr id="4" name="TextBox 3">
            <a:extLst>
              <a:ext uri="{FF2B5EF4-FFF2-40B4-BE49-F238E27FC236}">
                <a16:creationId xmlns:a16="http://schemas.microsoft.com/office/drawing/2014/main" id="{5CD7C2C8-DB6B-FC42-BAF8-1E37A677FA14}"/>
              </a:ext>
            </a:extLst>
          </p:cNvPr>
          <p:cNvSpPr txBox="1"/>
          <p:nvPr/>
        </p:nvSpPr>
        <p:spPr>
          <a:xfrm>
            <a:off x="7964129" y="2580968"/>
            <a:ext cx="2876685" cy="584775"/>
          </a:xfrm>
          <a:prstGeom prst="rect">
            <a:avLst/>
          </a:prstGeom>
          <a:noFill/>
        </p:spPr>
        <p:txBody>
          <a:bodyPr wrap="none" rtlCol="0">
            <a:spAutoFit/>
          </a:bodyPr>
          <a:lstStyle/>
          <a:p>
            <a:r>
              <a:rPr lang="en-US" sz="3200" dirty="0"/>
              <a:t>By </a:t>
            </a:r>
            <a:r>
              <a:rPr lang="en-US" sz="3200" dirty="0">
                <a:hlinkClick r:id="rId3"/>
              </a:rPr>
              <a:t>Ian Brownhill</a:t>
            </a:r>
            <a:endParaRPr lang="en-US" sz="3200" dirty="0"/>
          </a:p>
        </p:txBody>
      </p:sp>
      <p:sp>
        <p:nvSpPr>
          <p:cNvPr id="5" name="TextBox 4">
            <a:extLst>
              <a:ext uri="{FF2B5EF4-FFF2-40B4-BE49-F238E27FC236}">
                <a16:creationId xmlns:a16="http://schemas.microsoft.com/office/drawing/2014/main" id="{46727BA7-9051-BE48-A9E1-BDD0E2B3D765}"/>
              </a:ext>
            </a:extLst>
          </p:cNvPr>
          <p:cNvSpPr txBox="1"/>
          <p:nvPr/>
        </p:nvSpPr>
        <p:spPr>
          <a:xfrm>
            <a:off x="8844755" y="3244334"/>
            <a:ext cx="1996059" cy="369332"/>
          </a:xfrm>
          <a:prstGeom prst="rect">
            <a:avLst/>
          </a:prstGeom>
          <a:noFill/>
        </p:spPr>
        <p:txBody>
          <a:bodyPr wrap="none" rtlCol="0">
            <a:spAutoFit/>
          </a:bodyPr>
          <a:lstStyle/>
          <a:p>
            <a:r>
              <a:rPr lang="en-GB" i="1" dirty="0"/>
              <a:t>39 Essex Chambers</a:t>
            </a:r>
            <a:endParaRPr lang="en-US" dirty="0"/>
          </a:p>
        </p:txBody>
      </p:sp>
      <p:pic>
        <p:nvPicPr>
          <p:cNvPr id="7" name="Picture 6">
            <a:extLst>
              <a:ext uri="{FF2B5EF4-FFF2-40B4-BE49-F238E27FC236}">
                <a16:creationId xmlns:a16="http://schemas.microsoft.com/office/drawing/2014/main" id="{F86B67DB-98AE-9443-BC87-5963C56EA58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937274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00E8F2-A3B4-7446-801E-8D037C602F5E}"/>
              </a:ext>
            </a:extLst>
          </p:cNvPr>
          <p:cNvPicPr>
            <a:picLocks noChangeAspect="1"/>
          </p:cNvPicPr>
          <p:nvPr/>
        </p:nvPicPr>
        <p:blipFill>
          <a:blip r:embed="rId2"/>
          <a:stretch>
            <a:fillRect/>
          </a:stretch>
        </p:blipFill>
        <p:spPr>
          <a:xfrm>
            <a:off x="838639" y="182880"/>
            <a:ext cx="4493113" cy="5929998"/>
          </a:xfrm>
          <a:prstGeom prst="rect">
            <a:avLst/>
          </a:prstGeom>
        </p:spPr>
      </p:pic>
      <p:sp>
        <p:nvSpPr>
          <p:cNvPr id="4" name="TextBox 3">
            <a:extLst>
              <a:ext uri="{FF2B5EF4-FFF2-40B4-BE49-F238E27FC236}">
                <a16:creationId xmlns:a16="http://schemas.microsoft.com/office/drawing/2014/main" id="{C17E3CB0-222E-F648-86C1-6F81BA7ED97D}"/>
              </a:ext>
            </a:extLst>
          </p:cNvPr>
          <p:cNvSpPr txBox="1"/>
          <p:nvPr/>
        </p:nvSpPr>
        <p:spPr>
          <a:xfrm>
            <a:off x="6606540" y="1520190"/>
            <a:ext cx="5246370" cy="2308324"/>
          </a:xfrm>
          <a:prstGeom prst="rect">
            <a:avLst/>
          </a:prstGeom>
          <a:noFill/>
        </p:spPr>
        <p:txBody>
          <a:bodyPr wrap="square" rtlCol="0">
            <a:spAutoFit/>
          </a:bodyPr>
          <a:lstStyle/>
          <a:p>
            <a:r>
              <a:rPr lang="en-US" dirty="0"/>
              <a:t>Brian Farmer (PA journalist) shared a letter he wrote to the Court of Protection challenging the reporting restrictions and asking to be allowed to identify the NHS Trust, the Local Authority and the police force.</a:t>
            </a:r>
          </a:p>
          <a:p>
            <a:endParaRPr lang="en-US" dirty="0"/>
          </a:p>
          <a:p>
            <a:r>
              <a:rPr lang="en-US" dirty="0"/>
              <a:t>This letter has been used as an illustration and model of how to address the court in connection with subsequent hearings.</a:t>
            </a:r>
          </a:p>
        </p:txBody>
      </p:sp>
      <p:pic>
        <p:nvPicPr>
          <p:cNvPr id="6" name="Picture 5">
            <a:extLst>
              <a:ext uri="{FF2B5EF4-FFF2-40B4-BE49-F238E27FC236}">
                <a16:creationId xmlns:a16="http://schemas.microsoft.com/office/drawing/2014/main" id="{E91C637B-C8A0-FC4D-896A-9285E3868775}"/>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308472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78CCF1-D14A-0541-AA5A-FE88FB0EA7DB}"/>
              </a:ext>
            </a:extLst>
          </p:cNvPr>
          <p:cNvSpPr>
            <a:spLocks noGrp="1"/>
          </p:cNvSpPr>
          <p:nvPr>
            <p:ph type="title"/>
          </p:nvPr>
        </p:nvSpPr>
        <p:spPr/>
        <p:txBody>
          <a:bodyPr/>
          <a:lstStyle/>
          <a:p>
            <a:r>
              <a:rPr lang="en-US" dirty="0"/>
              <a:t>Issue based</a:t>
            </a:r>
          </a:p>
        </p:txBody>
      </p:sp>
      <p:sp>
        <p:nvSpPr>
          <p:cNvPr id="5" name="Text Placeholder 4">
            <a:extLst>
              <a:ext uri="{FF2B5EF4-FFF2-40B4-BE49-F238E27FC236}">
                <a16:creationId xmlns:a16="http://schemas.microsoft.com/office/drawing/2014/main" id="{B00C48BE-E7C2-C74C-9C7B-F04F59E7FD7A}"/>
              </a:ext>
            </a:extLst>
          </p:cNvPr>
          <p:cNvSpPr>
            <a:spLocks noGrp="1"/>
          </p:cNvSpPr>
          <p:nvPr>
            <p:ph type="body" idx="1"/>
          </p:nvPr>
        </p:nvSpPr>
        <p:spPr/>
        <p:txBody>
          <a:bodyPr/>
          <a:lstStyle/>
          <a:p>
            <a:r>
              <a:rPr lang="en-US" dirty="0"/>
              <a:t>(Tend to focus on issues rather than individual story – differentiate from journalists?)</a:t>
            </a:r>
          </a:p>
        </p:txBody>
      </p:sp>
      <p:pic>
        <p:nvPicPr>
          <p:cNvPr id="6" name="Picture 5">
            <a:extLst>
              <a:ext uri="{FF2B5EF4-FFF2-40B4-BE49-F238E27FC236}">
                <a16:creationId xmlns:a16="http://schemas.microsoft.com/office/drawing/2014/main" id="{4183959F-FD10-B744-8310-30DDF1FE27D5}"/>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88152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7657F-D190-1F42-BA34-8787C6295FEE}"/>
              </a:ext>
            </a:extLst>
          </p:cNvPr>
          <p:cNvSpPr>
            <a:spLocks noGrp="1"/>
          </p:cNvSpPr>
          <p:nvPr>
            <p:ph type="title"/>
          </p:nvPr>
        </p:nvSpPr>
        <p:spPr>
          <a:xfrm>
            <a:off x="300990" y="147724"/>
            <a:ext cx="10515600" cy="1325563"/>
          </a:xfrm>
        </p:spPr>
        <p:txBody>
          <a:bodyPr/>
          <a:lstStyle/>
          <a:p>
            <a:r>
              <a:rPr lang="en-US" dirty="0"/>
              <a:t>Covert Medication</a:t>
            </a:r>
          </a:p>
        </p:txBody>
      </p:sp>
      <p:sp>
        <p:nvSpPr>
          <p:cNvPr id="5" name="Content Placeholder 4">
            <a:extLst>
              <a:ext uri="{FF2B5EF4-FFF2-40B4-BE49-F238E27FC236}">
                <a16:creationId xmlns:a16="http://schemas.microsoft.com/office/drawing/2014/main" id="{8A7C1E3C-E728-4D4A-830D-6262799583D6}"/>
              </a:ext>
            </a:extLst>
          </p:cNvPr>
          <p:cNvSpPr>
            <a:spLocks noGrp="1"/>
          </p:cNvSpPr>
          <p:nvPr>
            <p:ph sz="half" idx="1"/>
          </p:nvPr>
        </p:nvSpPr>
        <p:spPr/>
        <p:txBody>
          <a:bodyPr>
            <a:normAutofit fontScale="92500" lnSpcReduction="20000"/>
          </a:bodyPr>
          <a:lstStyle/>
          <a:p>
            <a:endParaRPr lang="en-US"/>
          </a:p>
        </p:txBody>
      </p:sp>
      <p:sp>
        <p:nvSpPr>
          <p:cNvPr id="6" name="Content Placeholder 5">
            <a:extLst>
              <a:ext uri="{FF2B5EF4-FFF2-40B4-BE49-F238E27FC236}">
                <a16:creationId xmlns:a16="http://schemas.microsoft.com/office/drawing/2014/main" id="{AD6D4B16-0614-AD48-9378-5A1E5820191D}"/>
              </a:ext>
            </a:extLst>
          </p:cNvPr>
          <p:cNvSpPr>
            <a:spLocks noGrp="1"/>
          </p:cNvSpPr>
          <p:nvPr>
            <p:ph sz="half" idx="2"/>
          </p:nvPr>
        </p:nvSpPr>
        <p:spPr>
          <a:xfrm>
            <a:off x="4850746" y="810505"/>
            <a:ext cx="5675671" cy="6031380"/>
          </a:xfrm>
        </p:spPr>
        <p:txBody>
          <a:bodyPr>
            <a:normAutofit fontScale="92500" lnSpcReduction="20000"/>
          </a:bodyPr>
          <a:lstStyle/>
          <a:p>
            <a:r>
              <a:rPr lang="en-US" dirty="0"/>
              <a:t>Two clinical psychologists, </a:t>
            </a:r>
            <a:r>
              <a:rPr lang="en-US" dirty="0">
                <a:hlinkClick r:id="rId2"/>
              </a:rPr>
              <a:t>Claire Martin and Alan Howarth</a:t>
            </a:r>
            <a:r>
              <a:rPr lang="en-US" dirty="0"/>
              <a:t>, criticized a judge for authorizing covert medication for a dementia patient</a:t>
            </a:r>
          </a:p>
          <a:p>
            <a:r>
              <a:rPr lang="en-US" dirty="0"/>
              <a:t>…without apparently adequate exploration of less restrictive alternatives</a:t>
            </a:r>
          </a:p>
          <a:p>
            <a:r>
              <a:rPr lang="en-US" dirty="0"/>
              <a:t>… without discussion of P’s wishes and feelings (previous or current)</a:t>
            </a:r>
          </a:p>
          <a:p>
            <a:r>
              <a:rPr lang="en-US" dirty="0"/>
              <a:t>And included anti-psychotics (side effects, strokes + death)</a:t>
            </a:r>
          </a:p>
          <a:p>
            <a:r>
              <a:rPr lang="en-US" dirty="0"/>
              <a:t>Is dishonest + means staff have to lie.</a:t>
            </a:r>
          </a:p>
          <a:p>
            <a:pPr marL="0" indent="0">
              <a:buNone/>
            </a:pPr>
            <a:r>
              <a:rPr lang="en-US" dirty="0"/>
              <a:t>Not clear that decision complies with best practice e.g. in </a:t>
            </a:r>
            <a:r>
              <a:rPr lang="en-US" dirty="0">
                <a:hlinkClick r:id="rId3"/>
              </a:rPr>
              <a:t>British Psychological Society Guidance</a:t>
            </a:r>
            <a:r>
              <a:rPr lang="en-US" dirty="0"/>
              <a:t> re. alternatives to antipsychotic medication for people with dementia.</a:t>
            </a:r>
          </a:p>
          <a:p>
            <a:pPr marL="0" indent="0">
              <a:buNone/>
            </a:pPr>
            <a:endParaRPr lang="en-US" dirty="0"/>
          </a:p>
          <a:p>
            <a:pPr marL="0" indent="0">
              <a:buNone/>
            </a:pPr>
            <a:endParaRPr lang="en-US" dirty="0"/>
          </a:p>
          <a:p>
            <a:endParaRPr lang="en-US" dirty="0"/>
          </a:p>
        </p:txBody>
      </p:sp>
      <p:pic>
        <p:nvPicPr>
          <p:cNvPr id="4" name="Picture 3">
            <a:extLst>
              <a:ext uri="{FF2B5EF4-FFF2-40B4-BE49-F238E27FC236}">
                <a16:creationId xmlns:a16="http://schemas.microsoft.com/office/drawing/2014/main" id="{F7863B4B-E4FB-6844-A31D-80031A93DFC9}"/>
              </a:ext>
            </a:extLst>
          </p:cNvPr>
          <p:cNvPicPr>
            <a:picLocks noChangeAspect="1"/>
          </p:cNvPicPr>
          <p:nvPr/>
        </p:nvPicPr>
        <p:blipFill rotWithShape="1">
          <a:blip r:embed="rId4"/>
          <a:srcRect l="37251" t="12289" r="18951" b="10977"/>
          <a:stretch/>
        </p:blipFill>
        <p:spPr>
          <a:xfrm>
            <a:off x="300990" y="1337380"/>
            <a:ext cx="4202430" cy="4601544"/>
          </a:xfrm>
          <a:prstGeom prst="rect">
            <a:avLst/>
          </a:prstGeom>
        </p:spPr>
      </p:pic>
      <p:pic>
        <p:nvPicPr>
          <p:cNvPr id="8" name="Picture 7">
            <a:extLst>
              <a:ext uri="{FF2B5EF4-FFF2-40B4-BE49-F238E27FC236}">
                <a16:creationId xmlns:a16="http://schemas.microsoft.com/office/drawing/2014/main" id="{89C3229D-304A-A447-AEBB-9C127CF436E0}"/>
              </a:ext>
            </a:extLst>
          </p:cNvPr>
          <p:cNvPicPr>
            <a:picLocks noChangeAspect="1"/>
          </p:cNvPicPr>
          <p:nvPr/>
        </p:nvPicPr>
        <p:blipFill>
          <a:blip r:embed="rId5"/>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999573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EE4D08-9237-1844-B3EB-E1A6DDE8BEC1}"/>
              </a:ext>
            </a:extLst>
          </p:cNvPr>
          <p:cNvSpPr>
            <a:spLocks noGrp="1"/>
          </p:cNvSpPr>
          <p:nvPr>
            <p:ph type="title"/>
          </p:nvPr>
        </p:nvSpPr>
        <p:spPr>
          <a:xfrm>
            <a:off x="421656" y="227003"/>
            <a:ext cx="10515600" cy="1325563"/>
          </a:xfrm>
        </p:spPr>
        <p:txBody>
          <a:bodyPr/>
          <a:lstStyle/>
          <a:p>
            <a:r>
              <a:rPr lang="en-US" dirty="0"/>
              <a:t>Restraint </a:t>
            </a:r>
          </a:p>
        </p:txBody>
      </p:sp>
      <p:sp>
        <p:nvSpPr>
          <p:cNvPr id="6" name="Content Placeholder 5">
            <a:extLst>
              <a:ext uri="{FF2B5EF4-FFF2-40B4-BE49-F238E27FC236}">
                <a16:creationId xmlns:a16="http://schemas.microsoft.com/office/drawing/2014/main" id="{04E82E1C-6486-314C-8AA3-5547C9EF6990}"/>
              </a:ext>
            </a:extLst>
          </p:cNvPr>
          <p:cNvSpPr>
            <a:spLocks noGrp="1"/>
          </p:cNvSpPr>
          <p:nvPr>
            <p:ph sz="half" idx="1"/>
          </p:nvPr>
        </p:nvSpPr>
        <p:spPr/>
        <p:txBody>
          <a:bodyPr>
            <a:normAutofit/>
          </a:bodyPr>
          <a:lstStyle/>
          <a:p>
            <a:endParaRPr lang="en-US" dirty="0"/>
          </a:p>
        </p:txBody>
      </p:sp>
      <p:sp>
        <p:nvSpPr>
          <p:cNvPr id="7" name="Content Placeholder 6">
            <a:extLst>
              <a:ext uri="{FF2B5EF4-FFF2-40B4-BE49-F238E27FC236}">
                <a16:creationId xmlns:a16="http://schemas.microsoft.com/office/drawing/2014/main" id="{87F3560A-A11C-824F-B0F3-23AA010F0F70}"/>
              </a:ext>
            </a:extLst>
          </p:cNvPr>
          <p:cNvSpPr>
            <a:spLocks noGrp="1"/>
          </p:cNvSpPr>
          <p:nvPr>
            <p:ph sz="half" idx="2"/>
          </p:nvPr>
        </p:nvSpPr>
        <p:spPr>
          <a:xfrm>
            <a:off x="5008405" y="1046162"/>
            <a:ext cx="4997244" cy="5811838"/>
          </a:xfrm>
        </p:spPr>
        <p:txBody>
          <a:bodyPr>
            <a:normAutofit/>
          </a:bodyPr>
          <a:lstStyle/>
          <a:p>
            <a:r>
              <a:rPr lang="en-US" dirty="0"/>
              <a:t>Judicial authorization of restraint to administer dialysis – observed by </a:t>
            </a:r>
            <a:r>
              <a:rPr lang="en-US" dirty="0">
                <a:hlinkClick r:id="rId2"/>
              </a:rPr>
              <a:t>Matthew Timm </a:t>
            </a:r>
            <a:r>
              <a:rPr lang="en-US" dirty="0"/>
              <a:t>(BTC student)</a:t>
            </a:r>
            <a:endParaRPr lang="en-GB" dirty="0"/>
          </a:p>
          <a:p>
            <a:r>
              <a:rPr lang="en-GB" dirty="0"/>
              <a:t>Advance Requests for restraint and medication (with fluctuating capacity) – should they be encouraged? ( </a:t>
            </a:r>
            <a:r>
              <a:rPr lang="en-GB" dirty="0">
                <a:hlinkClick r:id="rId3"/>
              </a:rPr>
              <a:t>Magda Furgalska</a:t>
            </a:r>
            <a:r>
              <a:rPr lang="en-GB" dirty="0"/>
              <a:t>)</a:t>
            </a:r>
          </a:p>
          <a:p>
            <a:r>
              <a:rPr lang="en-US" dirty="0"/>
              <a:t>Is it lawful to include prone restraint in P’s care plan? (Forthcoming)</a:t>
            </a:r>
          </a:p>
        </p:txBody>
      </p:sp>
      <p:pic>
        <p:nvPicPr>
          <p:cNvPr id="4" name="Picture 3">
            <a:extLst>
              <a:ext uri="{FF2B5EF4-FFF2-40B4-BE49-F238E27FC236}">
                <a16:creationId xmlns:a16="http://schemas.microsoft.com/office/drawing/2014/main" id="{91869074-97CD-0448-98ED-9C60420FDC54}"/>
              </a:ext>
            </a:extLst>
          </p:cNvPr>
          <p:cNvPicPr>
            <a:picLocks noChangeAspect="1"/>
          </p:cNvPicPr>
          <p:nvPr/>
        </p:nvPicPr>
        <p:blipFill rotWithShape="1">
          <a:blip r:embed="rId4"/>
          <a:srcRect l="14337" t="13548" r="38083" b="1936"/>
          <a:stretch/>
        </p:blipFill>
        <p:spPr>
          <a:xfrm>
            <a:off x="161100" y="1339058"/>
            <a:ext cx="4586749" cy="5092068"/>
          </a:xfrm>
          <a:prstGeom prst="rect">
            <a:avLst/>
          </a:prstGeom>
        </p:spPr>
      </p:pic>
      <p:pic>
        <p:nvPicPr>
          <p:cNvPr id="9" name="Picture 8">
            <a:extLst>
              <a:ext uri="{FF2B5EF4-FFF2-40B4-BE49-F238E27FC236}">
                <a16:creationId xmlns:a16="http://schemas.microsoft.com/office/drawing/2014/main" id="{27CDA620-0C43-4D47-BC91-5D298B022CAA}"/>
              </a:ext>
            </a:extLst>
          </p:cNvPr>
          <p:cNvPicPr>
            <a:picLocks noChangeAspect="1"/>
          </p:cNvPicPr>
          <p:nvPr/>
        </p:nvPicPr>
        <p:blipFill>
          <a:blip r:embed="rId5"/>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024245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02565-2D3B-6F41-A8A4-734F627C28A7}"/>
              </a:ext>
            </a:extLst>
          </p:cNvPr>
          <p:cNvSpPr>
            <a:spLocks noGrp="1"/>
          </p:cNvSpPr>
          <p:nvPr>
            <p:ph type="title"/>
          </p:nvPr>
        </p:nvSpPr>
        <p:spPr/>
        <p:txBody>
          <a:bodyPr/>
          <a:lstStyle/>
          <a:p>
            <a:r>
              <a:rPr lang="en-US" dirty="0"/>
              <a:t>Supporting P’s use of sex workers</a:t>
            </a:r>
          </a:p>
        </p:txBody>
      </p:sp>
      <p:sp>
        <p:nvSpPr>
          <p:cNvPr id="5" name="Content Placeholder 4">
            <a:extLst>
              <a:ext uri="{FF2B5EF4-FFF2-40B4-BE49-F238E27FC236}">
                <a16:creationId xmlns:a16="http://schemas.microsoft.com/office/drawing/2014/main" id="{568CED54-2AAC-9D4A-AF1D-481A2F5F4112}"/>
              </a:ext>
            </a:extLst>
          </p:cNvPr>
          <p:cNvSpPr>
            <a:spLocks noGrp="1"/>
          </p:cNvSpPr>
          <p:nvPr>
            <p:ph idx="1"/>
          </p:nvPr>
        </p:nvSpPr>
        <p:spPr/>
        <p:txBody>
          <a:bodyPr/>
          <a:lstStyle/>
          <a:p>
            <a:r>
              <a:rPr lang="en-US" dirty="0"/>
              <a:t>RR</a:t>
            </a:r>
          </a:p>
        </p:txBody>
      </p:sp>
      <p:pic>
        <p:nvPicPr>
          <p:cNvPr id="6" name="Picture 5">
            <a:extLst>
              <a:ext uri="{FF2B5EF4-FFF2-40B4-BE49-F238E27FC236}">
                <a16:creationId xmlns:a16="http://schemas.microsoft.com/office/drawing/2014/main" id="{6D358097-C449-0245-B080-ABF3538798E3}"/>
              </a:ext>
            </a:extLst>
          </p:cNvPr>
          <p:cNvPicPr>
            <a:picLocks noChangeAspect="1"/>
          </p:cNvPicPr>
          <p:nvPr/>
        </p:nvPicPr>
        <p:blipFill>
          <a:blip r:embed="rId2"/>
          <a:stretch>
            <a:fillRect/>
          </a:stretch>
        </p:blipFill>
        <p:spPr>
          <a:xfrm>
            <a:off x="433362" y="1349534"/>
            <a:ext cx="5276276" cy="5303520"/>
          </a:xfrm>
          <a:prstGeom prst="rect">
            <a:avLst/>
          </a:prstGeom>
        </p:spPr>
      </p:pic>
      <p:pic>
        <p:nvPicPr>
          <p:cNvPr id="7" name="Picture 6">
            <a:extLst>
              <a:ext uri="{FF2B5EF4-FFF2-40B4-BE49-F238E27FC236}">
                <a16:creationId xmlns:a16="http://schemas.microsoft.com/office/drawing/2014/main" id="{D2B651BD-DDAB-CA46-B7B0-3CED03FBA389}"/>
              </a:ext>
            </a:extLst>
          </p:cNvPr>
          <p:cNvPicPr>
            <a:picLocks noChangeAspect="1"/>
          </p:cNvPicPr>
          <p:nvPr/>
        </p:nvPicPr>
        <p:blipFill>
          <a:blip r:embed="rId3"/>
          <a:stretch>
            <a:fillRect/>
          </a:stretch>
        </p:blipFill>
        <p:spPr>
          <a:xfrm>
            <a:off x="6810731" y="1195202"/>
            <a:ext cx="5239324" cy="1260845"/>
          </a:xfrm>
          <a:prstGeom prst="rect">
            <a:avLst/>
          </a:prstGeom>
        </p:spPr>
      </p:pic>
      <p:pic>
        <p:nvPicPr>
          <p:cNvPr id="8" name="Picture 7">
            <a:extLst>
              <a:ext uri="{FF2B5EF4-FFF2-40B4-BE49-F238E27FC236}">
                <a16:creationId xmlns:a16="http://schemas.microsoft.com/office/drawing/2014/main" id="{00CAF335-A926-FC40-9C83-41AC407B5B40}"/>
              </a:ext>
            </a:extLst>
          </p:cNvPr>
          <p:cNvPicPr>
            <a:picLocks noChangeAspect="1"/>
          </p:cNvPicPr>
          <p:nvPr/>
        </p:nvPicPr>
        <p:blipFill>
          <a:blip r:embed="rId4"/>
          <a:stretch>
            <a:fillRect/>
          </a:stretch>
        </p:blipFill>
        <p:spPr>
          <a:xfrm>
            <a:off x="5890378" y="2747076"/>
            <a:ext cx="6159677" cy="1613491"/>
          </a:xfrm>
          <a:prstGeom prst="rect">
            <a:avLst/>
          </a:prstGeom>
        </p:spPr>
      </p:pic>
      <p:pic>
        <p:nvPicPr>
          <p:cNvPr id="9" name="Picture 8">
            <a:extLst>
              <a:ext uri="{FF2B5EF4-FFF2-40B4-BE49-F238E27FC236}">
                <a16:creationId xmlns:a16="http://schemas.microsoft.com/office/drawing/2014/main" id="{6811E97A-C08B-1848-9D68-1202614147EE}"/>
              </a:ext>
            </a:extLst>
          </p:cNvPr>
          <p:cNvPicPr>
            <a:picLocks noChangeAspect="1"/>
          </p:cNvPicPr>
          <p:nvPr/>
        </p:nvPicPr>
        <p:blipFill>
          <a:blip r:embed="rId5"/>
          <a:stretch>
            <a:fillRect/>
          </a:stretch>
        </p:blipFill>
        <p:spPr>
          <a:xfrm>
            <a:off x="2485031" y="3967440"/>
            <a:ext cx="7114132" cy="1591319"/>
          </a:xfrm>
          <a:prstGeom prst="rect">
            <a:avLst/>
          </a:prstGeom>
        </p:spPr>
      </p:pic>
      <p:pic>
        <p:nvPicPr>
          <p:cNvPr id="10" name="Picture 9">
            <a:extLst>
              <a:ext uri="{FF2B5EF4-FFF2-40B4-BE49-F238E27FC236}">
                <a16:creationId xmlns:a16="http://schemas.microsoft.com/office/drawing/2014/main" id="{6535CC03-389B-EE4F-B272-4175BD979103}"/>
              </a:ext>
            </a:extLst>
          </p:cNvPr>
          <p:cNvPicPr>
            <a:picLocks noChangeAspect="1"/>
          </p:cNvPicPr>
          <p:nvPr/>
        </p:nvPicPr>
        <p:blipFill>
          <a:blip r:embed="rId6"/>
          <a:stretch>
            <a:fillRect/>
          </a:stretch>
        </p:blipFill>
        <p:spPr>
          <a:xfrm>
            <a:off x="946561" y="5282018"/>
            <a:ext cx="5095536" cy="1383666"/>
          </a:xfrm>
          <a:prstGeom prst="rect">
            <a:avLst/>
          </a:prstGeom>
        </p:spPr>
      </p:pic>
      <p:pic>
        <p:nvPicPr>
          <p:cNvPr id="11" name="Picture 10">
            <a:extLst>
              <a:ext uri="{FF2B5EF4-FFF2-40B4-BE49-F238E27FC236}">
                <a16:creationId xmlns:a16="http://schemas.microsoft.com/office/drawing/2014/main" id="{6D90D09C-4454-824B-87B9-54916DA841F3}"/>
              </a:ext>
            </a:extLst>
          </p:cNvPr>
          <p:cNvPicPr>
            <a:picLocks noChangeAspect="1"/>
          </p:cNvPicPr>
          <p:nvPr/>
        </p:nvPicPr>
        <p:blipFill>
          <a:blip r:embed="rId7"/>
          <a:stretch>
            <a:fillRect/>
          </a:stretch>
        </p:blipFill>
        <p:spPr>
          <a:xfrm>
            <a:off x="838200" y="2309580"/>
            <a:ext cx="4570314" cy="1657859"/>
          </a:xfrm>
          <a:prstGeom prst="rect">
            <a:avLst/>
          </a:prstGeom>
        </p:spPr>
      </p:pic>
      <p:pic>
        <p:nvPicPr>
          <p:cNvPr id="14" name="Picture 13">
            <a:extLst>
              <a:ext uri="{FF2B5EF4-FFF2-40B4-BE49-F238E27FC236}">
                <a16:creationId xmlns:a16="http://schemas.microsoft.com/office/drawing/2014/main" id="{3367CB5D-14B9-4542-878F-3ED125054B84}"/>
              </a:ext>
            </a:extLst>
          </p:cNvPr>
          <p:cNvPicPr>
            <a:picLocks noChangeAspect="1"/>
          </p:cNvPicPr>
          <p:nvPr/>
        </p:nvPicPr>
        <p:blipFill>
          <a:blip r:embed="rId8"/>
          <a:stretch>
            <a:fillRect/>
          </a:stretch>
        </p:blipFill>
        <p:spPr>
          <a:xfrm>
            <a:off x="10491537" y="5796492"/>
            <a:ext cx="1484563" cy="845607"/>
          </a:xfrm>
          <a:prstGeom prst="rect">
            <a:avLst/>
          </a:prstGeom>
        </p:spPr>
      </p:pic>
      <p:sp>
        <p:nvSpPr>
          <p:cNvPr id="15" name="TextBox 14">
            <a:extLst>
              <a:ext uri="{FF2B5EF4-FFF2-40B4-BE49-F238E27FC236}">
                <a16:creationId xmlns:a16="http://schemas.microsoft.com/office/drawing/2014/main" id="{060A4C9E-7383-BC43-ADEB-5D045C3F09FB}"/>
              </a:ext>
            </a:extLst>
          </p:cNvPr>
          <p:cNvSpPr txBox="1"/>
          <p:nvPr/>
        </p:nvSpPr>
        <p:spPr>
          <a:xfrm>
            <a:off x="6222837" y="5823673"/>
            <a:ext cx="4268700" cy="584775"/>
          </a:xfrm>
          <a:prstGeom prst="rect">
            <a:avLst/>
          </a:prstGeom>
          <a:noFill/>
        </p:spPr>
        <p:txBody>
          <a:bodyPr wrap="square" rtlCol="0">
            <a:spAutoFit/>
          </a:bodyPr>
          <a:lstStyle/>
          <a:p>
            <a:r>
              <a:rPr lang="en-US" sz="3200" dirty="0"/>
              <a:t>Respectful debate</a:t>
            </a:r>
          </a:p>
        </p:txBody>
      </p:sp>
    </p:spTree>
    <p:extLst>
      <p:ext uri="{BB962C8B-B14F-4D97-AF65-F5344CB8AC3E}">
        <p14:creationId xmlns:p14="http://schemas.microsoft.com/office/powerpoint/2010/main" val="47213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593236-FB73-4543-A54A-C3A8FE5EB459}"/>
              </a:ext>
            </a:extLst>
          </p:cNvPr>
          <p:cNvSpPr>
            <a:spLocks noGrp="1"/>
          </p:cNvSpPr>
          <p:nvPr>
            <p:ph type="title"/>
          </p:nvPr>
        </p:nvSpPr>
        <p:spPr/>
        <p:txBody>
          <a:bodyPr/>
          <a:lstStyle/>
          <a:p>
            <a:r>
              <a:rPr lang="en-US" b="1" dirty="0"/>
              <a:t>Costs and benefits of public observation </a:t>
            </a:r>
          </a:p>
        </p:txBody>
      </p:sp>
      <p:sp>
        <p:nvSpPr>
          <p:cNvPr id="6" name="Text Placeholder 5">
            <a:extLst>
              <a:ext uri="{FF2B5EF4-FFF2-40B4-BE49-F238E27FC236}">
                <a16:creationId xmlns:a16="http://schemas.microsoft.com/office/drawing/2014/main" id="{B845E062-4241-9740-8BAA-9CDCA9E552A7}"/>
              </a:ext>
            </a:extLst>
          </p:cNvPr>
          <p:cNvSpPr>
            <a:spLocks noGrp="1"/>
          </p:cNvSpPr>
          <p:nvPr>
            <p:ph type="body" idx="1"/>
          </p:nvPr>
        </p:nvSpPr>
        <p:spPr/>
        <p:txBody>
          <a:bodyPr/>
          <a:lstStyle/>
          <a:p>
            <a:endParaRPr lang="en-US" dirty="0"/>
          </a:p>
        </p:txBody>
      </p:sp>
      <p:pic>
        <p:nvPicPr>
          <p:cNvPr id="8" name="Picture 7">
            <a:extLst>
              <a:ext uri="{FF2B5EF4-FFF2-40B4-BE49-F238E27FC236}">
                <a16:creationId xmlns:a16="http://schemas.microsoft.com/office/drawing/2014/main" id="{5EC22EDF-FA5B-0A4F-8F44-DEB972D7932B}"/>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843510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872EBA-6505-7B41-84B7-FBBCA36BA6E0}"/>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B065F70A-1A8F-C242-86F6-C35D898F7D17}"/>
              </a:ext>
            </a:extLst>
          </p:cNvPr>
          <p:cNvSpPr>
            <a:spLocks noGrp="1"/>
          </p:cNvSpPr>
          <p:nvPr>
            <p:ph idx="1"/>
          </p:nvPr>
        </p:nvSpPr>
        <p:spPr/>
        <p:txBody>
          <a:bodyPr>
            <a:normAutofit lnSpcReduction="10000"/>
          </a:bodyPr>
          <a:lstStyle/>
          <a:p>
            <a:pPr marL="0" indent="0">
              <a:buNone/>
            </a:pPr>
            <a:r>
              <a:rPr lang="en-US" b="1" dirty="0"/>
              <a:t>Costs:</a:t>
            </a:r>
          </a:p>
          <a:p>
            <a:r>
              <a:rPr lang="en-US" dirty="0"/>
              <a:t> Court staff time</a:t>
            </a:r>
          </a:p>
          <a:p>
            <a:r>
              <a:rPr lang="en-US" dirty="0"/>
              <a:t>Judicial time – both set up (phone) + in court, </a:t>
            </a:r>
          </a:p>
          <a:p>
            <a:r>
              <a:rPr lang="en-US" dirty="0"/>
              <a:t>Risks (so far not materialized) of Transparency Order being breached and confidential information made public</a:t>
            </a:r>
          </a:p>
          <a:p>
            <a:r>
              <a:rPr lang="en-US" dirty="0"/>
              <a:t>Possible discomfort at being scrutinized by the public for P, lay participants, lawyers + judiciary  (and possibility of criticism)</a:t>
            </a:r>
          </a:p>
          <a:p>
            <a:r>
              <a:rPr lang="en-US" dirty="0"/>
              <a:t>Exposing (occasional) bad practice in court (also a benefit) – see Celia Kitzinger’s account of lay participants’ experience of </a:t>
            </a:r>
            <a:r>
              <a:rPr lang="en-GB" b="1" i="1" dirty="0">
                <a:hlinkClick r:id="rId2"/>
              </a:rPr>
              <a:t>A Clinical Commissioning Group v AF &amp; Ors [2020] EWCOP 16</a:t>
            </a:r>
            <a:endParaRPr lang="en-GB" b="1" dirty="0"/>
          </a:p>
          <a:p>
            <a:pPr marL="0" indent="0">
              <a:buNone/>
            </a:pPr>
            <a:endParaRPr lang="en-US" dirty="0"/>
          </a:p>
        </p:txBody>
      </p:sp>
      <p:pic>
        <p:nvPicPr>
          <p:cNvPr id="7" name="Picture 6">
            <a:extLst>
              <a:ext uri="{FF2B5EF4-FFF2-40B4-BE49-F238E27FC236}">
                <a16:creationId xmlns:a16="http://schemas.microsoft.com/office/drawing/2014/main" id="{AB25C990-1CB5-1F43-B322-198F86C5215A}"/>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13871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6F2C-A3FA-4E41-A7F3-F7FD0D67DA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ED36AD-8313-DD4E-ADCC-1EC832C95413}"/>
              </a:ext>
            </a:extLst>
          </p:cNvPr>
          <p:cNvSpPr>
            <a:spLocks noGrp="1"/>
          </p:cNvSpPr>
          <p:nvPr>
            <p:ph idx="1"/>
          </p:nvPr>
        </p:nvSpPr>
        <p:spPr/>
        <p:txBody>
          <a:bodyPr>
            <a:normAutofit/>
          </a:bodyPr>
          <a:lstStyle/>
          <a:p>
            <a:pPr marL="0" indent="0">
              <a:buNone/>
            </a:pPr>
            <a:r>
              <a:rPr lang="en-US" b="1" dirty="0"/>
              <a:t>Benefits:</a:t>
            </a:r>
          </a:p>
          <a:p>
            <a:r>
              <a:rPr lang="en-GB" dirty="0"/>
              <a:t>“Open Justice is a principle at the heart of our system of justice and vital to the rule of law” </a:t>
            </a:r>
          </a:p>
          <a:p>
            <a:r>
              <a:rPr lang="en-GB" dirty="0"/>
              <a:t>Intro summary, clarifying + highlighting key legal principles + “on best behaviour’” (see: “</a:t>
            </a:r>
            <a:r>
              <a:rPr lang="en-GB" dirty="0">
                <a:hlinkClick r:id="rId2"/>
              </a:rPr>
              <a:t>How being watched changes how justice is done</a:t>
            </a:r>
            <a:r>
              <a:rPr lang="en-GB" dirty="0"/>
              <a:t>”</a:t>
            </a:r>
          </a:p>
          <a:p>
            <a:r>
              <a:rPr lang="en-GB" dirty="0"/>
              <a:t>Increases public confidence in the courts – including P’s family + disability rights activists (e.g. 8x approached by P’s family and asked to observe hearings)</a:t>
            </a:r>
          </a:p>
          <a:p>
            <a:r>
              <a:rPr lang="en-GB" dirty="0"/>
              <a:t>Supports development of legal literacy + rule of law in a democracy</a:t>
            </a:r>
          </a:p>
          <a:p>
            <a:pPr marL="0" indent="0">
              <a:buNone/>
            </a:pPr>
            <a:endParaRPr lang="en-US" dirty="0"/>
          </a:p>
          <a:p>
            <a:endParaRPr lang="en-US" dirty="0"/>
          </a:p>
        </p:txBody>
      </p:sp>
      <p:pic>
        <p:nvPicPr>
          <p:cNvPr id="5" name="Picture 4">
            <a:extLst>
              <a:ext uri="{FF2B5EF4-FFF2-40B4-BE49-F238E27FC236}">
                <a16:creationId xmlns:a16="http://schemas.microsoft.com/office/drawing/2014/main" id="{071F5026-9829-0E4B-9C87-6A6571DBB30E}"/>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90497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7FB37-D4F7-494A-BB8F-64B93B44981E}"/>
              </a:ext>
            </a:extLst>
          </p:cNvPr>
          <p:cNvSpPr>
            <a:spLocks noGrp="1"/>
          </p:cNvSpPr>
          <p:nvPr>
            <p:ph type="title"/>
          </p:nvPr>
        </p:nvSpPr>
        <p:spPr/>
        <p:txBody>
          <a:bodyPr/>
          <a:lstStyle/>
          <a:p>
            <a:r>
              <a:rPr lang="en-US" dirty="0"/>
              <a:t>Benefits continued…</a:t>
            </a:r>
          </a:p>
        </p:txBody>
      </p:sp>
      <p:sp>
        <p:nvSpPr>
          <p:cNvPr id="3" name="Content Placeholder 2">
            <a:extLst>
              <a:ext uri="{FF2B5EF4-FFF2-40B4-BE49-F238E27FC236}">
                <a16:creationId xmlns:a16="http://schemas.microsoft.com/office/drawing/2014/main" id="{0A25A663-D0B8-5B40-A9A3-29481E1B6D77}"/>
              </a:ext>
            </a:extLst>
          </p:cNvPr>
          <p:cNvSpPr>
            <a:spLocks noGrp="1"/>
          </p:cNvSpPr>
          <p:nvPr>
            <p:ph idx="1"/>
          </p:nvPr>
        </p:nvSpPr>
        <p:spPr/>
        <p:txBody>
          <a:bodyPr/>
          <a:lstStyle/>
          <a:p>
            <a:pPr marL="0" indent="0">
              <a:buNone/>
            </a:pPr>
            <a:endParaRPr lang="en-US" dirty="0"/>
          </a:p>
          <a:p>
            <a:r>
              <a:rPr lang="en-US" dirty="0"/>
              <a:t>Continuing professional development for health and social care staff (improving implementation of MCA and engagement with the Court)</a:t>
            </a:r>
          </a:p>
          <a:p>
            <a:r>
              <a:rPr lang="en-US" dirty="0"/>
              <a:t>Experience for (aspiring) lawyers</a:t>
            </a:r>
          </a:p>
          <a:p>
            <a:r>
              <a:rPr lang="en-US" dirty="0"/>
              <a:t>Supports development of a more informed public discussion about issues relevant to  law, policy and ethics</a:t>
            </a:r>
          </a:p>
          <a:p>
            <a:r>
              <a:rPr lang="en-US" dirty="0"/>
              <a:t>Puts an end to the myth of the ‘secret’ court! (#</a:t>
            </a:r>
            <a:r>
              <a:rPr lang="en-US" dirty="0" err="1"/>
              <a:t>NotSecretCourt</a:t>
            </a:r>
            <a:r>
              <a:rPr lang="en-US" dirty="0"/>
              <a:t> is our Twitter hashtag)</a:t>
            </a:r>
          </a:p>
          <a:p>
            <a:endParaRPr lang="en-US" dirty="0"/>
          </a:p>
          <a:p>
            <a:endParaRPr lang="en-US" dirty="0"/>
          </a:p>
        </p:txBody>
      </p:sp>
      <p:pic>
        <p:nvPicPr>
          <p:cNvPr id="5" name="Picture 4">
            <a:extLst>
              <a:ext uri="{FF2B5EF4-FFF2-40B4-BE49-F238E27FC236}">
                <a16:creationId xmlns:a16="http://schemas.microsoft.com/office/drawing/2014/main" id="{C620B313-96F8-DC4F-8C27-465C81569AC4}"/>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337717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9513-DF3A-6A4E-980B-9D9A8EFD6C48}"/>
              </a:ext>
            </a:extLst>
          </p:cNvPr>
          <p:cNvSpPr>
            <a:spLocks noGrp="1"/>
          </p:cNvSpPr>
          <p:nvPr>
            <p:ph type="title"/>
          </p:nvPr>
        </p:nvSpPr>
        <p:spPr/>
        <p:txBody>
          <a:bodyPr/>
          <a:lstStyle/>
          <a:p>
            <a:pPr algn="ctr"/>
            <a:r>
              <a:rPr lang="en-US" b="1" dirty="0"/>
              <a:t>Thank you!</a:t>
            </a:r>
          </a:p>
        </p:txBody>
      </p:sp>
      <p:sp>
        <p:nvSpPr>
          <p:cNvPr id="5" name="Content Placeholder 4">
            <a:extLst>
              <a:ext uri="{FF2B5EF4-FFF2-40B4-BE49-F238E27FC236}">
                <a16:creationId xmlns:a16="http://schemas.microsoft.com/office/drawing/2014/main" id="{0FA490BD-F518-774B-9A70-3B6A1A744F23}"/>
              </a:ext>
            </a:extLst>
          </p:cNvPr>
          <p:cNvSpPr>
            <a:spLocks noGrp="1"/>
          </p:cNvSpPr>
          <p:nvPr>
            <p:ph sz="half" idx="2"/>
          </p:nvPr>
        </p:nvSpPr>
        <p:spPr/>
        <p:txBody>
          <a:bodyPr/>
          <a:lstStyle/>
          <a:p>
            <a:r>
              <a:rPr lang="en-US" dirty="0"/>
              <a:t>Celia Kitzinger</a:t>
            </a:r>
          </a:p>
          <a:p>
            <a:endParaRPr lang="en-US" dirty="0"/>
          </a:p>
          <a:p>
            <a:r>
              <a:rPr lang="en-US" dirty="0">
                <a:hlinkClick r:id="rId2"/>
              </a:rPr>
              <a:t>KitzingerC@Cardiff.ac.uk</a:t>
            </a:r>
            <a:endParaRPr lang="en-US" dirty="0"/>
          </a:p>
          <a:p>
            <a:endParaRPr lang="en-US" dirty="0"/>
          </a:p>
          <a:p>
            <a:r>
              <a:rPr lang="en-US" dirty="0"/>
              <a:t>@</a:t>
            </a:r>
            <a:r>
              <a:rPr lang="en-US" dirty="0" err="1"/>
              <a:t>kitzingercelia</a:t>
            </a:r>
            <a:endParaRPr lang="en-US" dirty="0"/>
          </a:p>
        </p:txBody>
      </p:sp>
      <p:pic>
        <p:nvPicPr>
          <p:cNvPr id="6" name="Content Placeholder 5">
            <a:extLst>
              <a:ext uri="{FF2B5EF4-FFF2-40B4-BE49-F238E27FC236}">
                <a16:creationId xmlns:a16="http://schemas.microsoft.com/office/drawing/2014/main" id="{E56E0422-1772-2B4D-BD36-C4458E4A36ED}"/>
              </a:ext>
            </a:extLst>
          </p:cNvPr>
          <p:cNvPicPr>
            <a:picLocks noGrp="1" noChangeAspect="1"/>
          </p:cNvPicPr>
          <p:nvPr>
            <p:ph sz="half" idx="1"/>
          </p:nvPr>
        </p:nvPicPr>
        <p:blipFill>
          <a:blip r:embed="rId3"/>
          <a:stretch>
            <a:fillRect/>
          </a:stretch>
        </p:blipFill>
        <p:spPr>
          <a:xfrm>
            <a:off x="838200" y="2525574"/>
            <a:ext cx="5181600" cy="2951439"/>
          </a:xfrm>
          <a:prstGeom prst="rect">
            <a:avLst/>
          </a:prstGeom>
        </p:spPr>
      </p:pic>
    </p:spTree>
    <p:extLst>
      <p:ext uri="{BB962C8B-B14F-4D97-AF65-F5344CB8AC3E}">
        <p14:creationId xmlns:p14="http://schemas.microsoft.com/office/powerpoint/2010/main" val="362286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1367</TotalTime>
  <Words>2182</Words>
  <Application>Microsoft Office PowerPoint</Application>
  <PresentationFormat>Widescreen</PresentationFormat>
  <Paragraphs>131</Paragraphs>
  <Slides>36</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Office Theme</vt:lpstr>
      <vt:lpstr> Transparency in the Court of Protection from the perspective of public observers</vt:lpstr>
      <vt:lpstr>PowerPoint Presentation</vt:lpstr>
      <vt:lpstr>PowerPoint Presentation</vt:lpstr>
      <vt:lpstr>Today’s ‘Featured Hearing’</vt:lpstr>
      <vt:lpstr>Today’s lead blog post</vt:lpstr>
      <vt:lpstr>PowerPoint Presentation</vt:lpstr>
      <vt:lpstr>PowerPoint Presentation</vt:lpstr>
      <vt:lpstr>Who is observing hearings?</vt:lpstr>
      <vt:lpstr>PowerPoint Presentation</vt:lpstr>
      <vt:lpstr>Health and social care professionals</vt:lpstr>
      <vt:lpstr>PowerPoint Presentation</vt:lpstr>
      <vt:lpstr>PowerPoint Presentation</vt:lpstr>
      <vt:lpstr>(Aspiring) Lawyers</vt:lpstr>
      <vt:lpstr>Family members of ‘vulnerable’ people</vt:lpstr>
      <vt:lpstr>What observers ‘see’</vt:lpstr>
      <vt:lpstr>”Person-centred decision-making”</vt:lpstr>
      <vt:lpstr>PowerPoint Presentation</vt:lpstr>
      <vt:lpstr>Hearing Feedback Form</vt:lpstr>
      <vt:lpstr>PowerPoint Presentation</vt:lpstr>
      <vt:lpstr>Blogs….</vt:lpstr>
      <vt:lpstr>Building legal literacy</vt:lpstr>
      <vt:lpstr>PowerPoint Presentation</vt:lpstr>
      <vt:lpstr>PowerPoint Presentation</vt:lpstr>
      <vt:lpstr>PowerPoint Presentation</vt:lpstr>
      <vt:lpstr>PowerPoint Presentation</vt:lpstr>
      <vt:lpstr>PowerPoint Presentation</vt:lpstr>
      <vt:lpstr>PowerPoint Presentation</vt:lpstr>
      <vt:lpstr>Issue based</vt:lpstr>
      <vt:lpstr>Covert Medication</vt:lpstr>
      <vt:lpstr>Restraint </vt:lpstr>
      <vt:lpstr>Supporting P’s use of sex workers</vt:lpstr>
      <vt:lpstr>Costs and benefits of public observation </vt:lpstr>
      <vt:lpstr>PowerPoint Presentation</vt:lpstr>
      <vt:lpstr>PowerPoint Presentation</vt:lpstr>
      <vt:lpstr>Benefits continued…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Gillian Loomes</cp:lastModifiedBy>
  <cp:revision>323</cp:revision>
  <dcterms:created xsi:type="dcterms:W3CDTF">2020-08-18T15:22:30Z</dcterms:created>
  <dcterms:modified xsi:type="dcterms:W3CDTF">2021-02-08T17:01:45Z</dcterms:modified>
</cp:coreProperties>
</file>