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76" r:id="rId1"/>
  </p:sldMasterIdLst>
  <p:notesMasterIdLst>
    <p:notesMasterId r:id="rId13"/>
  </p:notesMasterIdLst>
  <p:sldIdLst>
    <p:sldId id="256" r:id="rId2"/>
    <p:sldId id="265" r:id="rId3"/>
    <p:sldId id="271" r:id="rId4"/>
    <p:sldId id="272" r:id="rId5"/>
    <p:sldId id="274" r:id="rId6"/>
    <p:sldId id="275" r:id="rId7"/>
    <p:sldId id="268" r:id="rId8"/>
    <p:sldId id="267" r:id="rId9"/>
    <p:sldId id="264" r:id="rId10"/>
    <p:sldId id="270" r:id="rId11"/>
    <p:sldId id="269"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2" d="100"/>
          <a:sy n="62" d="100"/>
        </p:scale>
        <p:origin x="696"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174D00-E393-420A-9898-09602FD70F8C}" type="datetimeFigureOut">
              <a:rPr lang="en-GB" smtClean="0"/>
              <a:t>03/03/2021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CC30D5-F870-4498-8152-1FD1791C4448}" type="slidenum">
              <a:rPr lang="en-GB" smtClean="0"/>
              <a:t>‹#›</a:t>
            </a:fld>
            <a:endParaRPr lang="en-GB"/>
          </a:p>
        </p:txBody>
      </p:sp>
    </p:spTree>
    <p:extLst>
      <p:ext uri="{BB962C8B-B14F-4D97-AF65-F5344CB8AC3E}">
        <p14:creationId xmlns:p14="http://schemas.microsoft.com/office/powerpoint/2010/main" val="2740033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the specialist court with responsibility for issues relating to people who lack the capacity to make specific decisions, the Court of Protection is a key location of legal and political impact for disabled people. In terms of bare numbers, we can see here that the numbers of applications made to the court each year were in the tens of thousands – with 32,029 applications being made in 2018 and 34,445 in 2019. In the most recent quarterly breakdown, we find that between June and September 2020 8937 applications were made to the court. This compares with 9407 in the same quarter of 2019 and 7900 in the same quarter of 2018, so the numbers seem relatively steady despite the impact of the Pandemic. </a:t>
            </a:r>
          </a:p>
        </p:txBody>
      </p:sp>
      <p:sp>
        <p:nvSpPr>
          <p:cNvPr id="4" name="Slide Number Placeholder 3"/>
          <p:cNvSpPr>
            <a:spLocks noGrp="1"/>
          </p:cNvSpPr>
          <p:nvPr>
            <p:ph type="sldNum" sz="quarter" idx="5"/>
          </p:nvPr>
        </p:nvSpPr>
        <p:spPr/>
        <p:txBody>
          <a:bodyPr/>
          <a:lstStyle/>
          <a:p>
            <a:fld id="{CFCC30D5-F870-4498-8152-1FD1791C4448}" type="slidenum">
              <a:rPr lang="en-GB" smtClean="0"/>
              <a:t>2</a:t>
            </a:fld>
            <a:endParaRPr lang="en-GB"/>
          </a:p>
        </p:txBody>
      </p:sp>
    </p:spTree>
    <p:extLst>
      <p:ext uri="{BB962C8B-B14F-4D97-AF65-F5344CB8AC3E}">
        <p14:creationId xmlns:p14="http://schemas.microsoft.com/office/powerpoint/2010/main" val="3395781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terms of the </a:t>
            </a:r>
            <a:r>
              <a:rPr lang="en-GB" i="1" dirty="0"/>
              <a:t>type </a:t>
            </a:r>
            <a:r>
              <a:rPr lang="en-GB" i="0" dirty="0"/>
              <a:t>of work being done by the court, in 2020, 3386 applications were made for property and affairs deputyship (compared with 4249 in 2019); 1790 applications were for one-off property and affairs orders (compared with 1703 in 2019); 266 applications for personal welfare deputyships were made in 2020 (with 314 being made in 2019); 87 applications for one-off personal welfare orders were made in 2020 (compared with 95 in 2019) and 1744 applications were made under the Deprivation of Liberty Safeguards in 2020 (with 1347 </a:t>
            </a:r>
            <a:r>
              <a:rPr lang="en-GB" i="0" dirty="0" err="1"/>
              <a:t>DoLS</a:t>
            </a:r>
            <a:r>
              <a:rPr lang="en-GB" i="0" dirty="0"/>
              <a:t> applications being made in 2019). So the majority of the court’s work across the most recent two years has been concerned with making decisions in the best interests of disabled people concerning their property and affairs – though deprivation of </a:t>
            </a:r>
            <a:r>
              <a:rPr lang="en-GB" i="0" dirty="0" err="1"/>
              <a:t>libe</a:t>
            </a:r>
            <a:r>
              <a:rPr lang="en-GB" i="0" dirty="0"/>
              <a:t> </a:t>
            </a:r>
            <a:r>
              <a:rPr lang="en-GB" i="0" dirty="0" err="1"/>
              <a:t>rty</a:t>
            </a:r>
            <a:r>
              <a:rPr lang="en-GB" i="0" dirty="0"/>
              <a:t> is also a significant area of focus for the court. </a:t>
            </a:r>
            <a:endParaRPr lang="en-GB" dirty="0"/>
          </a:p>
        </p:txBody>
      </p:sp>
      <p:sp>
        <p:nvSpPr>
          <p:cNvPr id="4" name="Slide Number Placeholder 3"/>
          <p:cNvSpPr>
            <a:spLocks noGrp="1"/>
          </p:cNvSpPr>
          <p:nvPr>
            <p:ph type="sldNum" sz="quarter" idx="5"/>
          </p:nvPr>
        </p:nvSpPr>
        <p:spPr/>
        <p:txBody>
          <a:bodyPr/>
          <a:lstStyle/>
          <a:p>
            <a:fld id="{CFCC30D5-F870-4498-8152-1FD1791C4448}" type="slidenum">
              <a:rPr lang="en-GB" smtClean="0"/>
              <a:t>3</a:t>
            </a:fld>
            <a:endParaRPr lang="en-GB"/>
          </a:p>
        </p:txBody>
      </p:sp>
    </p:spTree>
    <p:extLst>
      <p:ext uri="{BB962C8B-B14F-4D97-AF65-F5344CB8AC3E}">
        <p14:creationId xmlns:p14="http://schemas.microsoft.com/office/powerpoint/2010/main" val="24158889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0" dirty="0"/>
              <a:t>So the Court of Protection makes potentially life-changing decisions relating to thousands of people who lack, or may lack the mental capacity to make those decisions for themselves. The breadth of the range of issues dealt with by the Court means that there is very little in life that does not potentially fall within its scope – issues of health, care, privacy and family life, sexuality, personal finance, property – there is virtually nothing in the life of an individual that cannot fall under the Court’s purview if the impact of their impairment means they are deemed to lack capacity. </a:t>
            </a:r>
          </a:p>
          <a:p>
            <a:endParaRPr lang="en-GB" i="0" dirty="0"/>
          </a:p>
          <a:p>
            <a:r>
              <a:rPr lang="en-GB" i="0" dirty="0"/>
              <a:t>But the number of disabled people impacted by the Court of Protection, and the range of decisions with which it deals are, in my view, not the only factors meaning it is an important focus for people concerned with disability rights – The Mental Capacity Act 2005 influences legal and socio-political domains outside of the Court of Protection, with only a fraction of mental capacity assessments or decisions in the best interests of people deemed to lack capacity coming before the Court. The majority of such assessments and decisions take place in hospitals, homes, or offices and are necessarily private. However, in addition to its substantive influence in individual cases, the practice of the Court of Protection is instructive for the legal, health and social care, and other professionals whose work is shaped by mental capacity law. It therefore has considerable potential to impact the lives of disabled people both within its walls and beyond. </a:t>
            </a:r>
          </a:p>
          <a:p>
            <a:endParaRPr lang="en-GB" i="0" dirty="0"/>
          </a:p>
          <a:p>
            <a:r>
              <a:rPr lang="en-GB" i="0" dirty="0"/>
              <a:t>So how can those who want to understand how the Court of Protection implements mental capacity law find out about its work? And how can we scrutinise its impact (and the impact of mental capacity law more generally) on the lives of disabled people?</a:t>
            </a:r>
          </a:p>
          <a:p>
            <a:endParaRPr lang="en-GB" i="0" dirty="0"/>
          </a:p>
          <a:p>
            <a:r>
              <a:rPr lang="en-GB" i="0" dirty="0"/>
              <a:t>The Court of Protection is a busy court, but the number of judgments it publishes is relatively low. 65 judgments from the Court were placed on BAILII in 2020, compared with 60 in 2019 and only 38 in 2018. This, along with the nuance and inflection of court proceedings omitted from judgments that are published, means that for those who wish to understand the work of the court and the way it makes key decisions in the lives of disabled people, relying on published judgments can only be a small part of the strategy. </a:t>
            </a:r>
          </a:p>
          <a:p>
            <a:endParaRPr lang="en-GB" i="0" dirty="0"/>
          </a:p>
        </p:txBody>
      </p:sp>
      <p:sp>
        <p:nvSpPr>
          <p:cNvPr id="4" name="Slide Number Placeholder 3"/>
          <p:cNvSpPr>
            <a:spLocks noGrp="1"/>
          </p:cNvSpPr>
          <p:nvPr>
            <p:ph type="sldNum" sz="quarter" idx="5"/>
          </p:nvPr>
        </p:nvSpPr>
        <p:spPr/>
        <p:txBody>
          <a:bodyPr/>
          <a:lstStyle/>
          <a:p>
            <a:fld id="{CFCC30D5-F870-4498-8152-1FD1791C4448}" type="slidenum">
              <a:rPr lang="en-GB" smtClean="0"/>
              <a:t>4</a:t>
            </a:fld>
            <a:endParaRPr lang="en-GB"/>
          </a:p>
        </p:txBody>
      </p:sp>
    </p:spTree>
    <p:extLst>
      <p:ext uri="{BB962C8B-B14F-4D97-AF65-F5344CB8AC3E}">
        <p14:creationId xmlns:p14="http://schemas.microsoft.com/office/powerpoint/2010/main" val="29466073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we’ve seen that the Court of Protection clearly has a profound impact on the lives of thousands of disabled people, but why does Open Justice matter in this Court? And how can public access to the Court benefit disabled people? In the next two slides, I consider why Open Justice is important, firstly as a general principle, and secondly from a disability rights perspective.</a:t>
            </a:r>
          </a:p>
          <a:p>
            <a:endParaRPr lang="en-GB" dirty="0"/>
          </a:p>
          <a:p>
            <a:r>
              <a:rPr lang="en-GB" dirty="0"/>
              <a:t>So, firstly the principle of Open Justice and its significance have been spelled out in case law [read quotes]</a:t>
            </a:r>
          </a:p>
        </p:txBody>
      </p:sp>
      <p:sp>
        <p:nvSpPr>
          <p:cNvPr id="4" name="Slide Number Placeholder 3"/>
          <p:cNvSpPr>
            <a:spLocks noGrp="1"/>
          </p:cNvSpPr>
          <p:nvPr>
            <p:ph type="sldNum" sz="quarter" idx="5"/>
          </p:nvPr>
        </p:nvSpPr>
        <p:spPr/>
        <p:txBody>
          <a:bodyPr/>
          <a:lstStyle/>
          <a:p>
            <a:fld id="{CFCC30D5-F870-4498-8152-1FD1791C4448}" type="slidenum">
              <a:rPr lang="en-GB" smtClean="0"/>
              <a:t>5</a:t>
            </a:fld>
            <a:endParaRPr lang="en-GB"/>
          </a:p>
        </p:txBody>
      </p:sp>
    </p:spTree>
    <p:extLst>
      <p:ext uri="{BB962C8B-B14F-4D97-AF65-F5344CB8AC3E}">
        <p14:creationId xmlns:p14="http://schemas.microsoft.com/office/powerpoint/2010/main" val="331659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From a perspective of disability rights, I think that one of the key reasons why Open Justice and public scrutiny of the Court of Protection are important comes from the potential of public observation of court proceedings to challenge the epistemic injustice experienced by disabled people by – to return to Lord Justice Toulson – letting in the light on  the treatment of disabled people who deemed to lack decision-making capacity. [Read from slide].</a:t>
            </a:r>
          </a:p>
        </p:txBody>
      </p:sp>
      <p:sp>
        <p:nvSpPr>
          <p:cNvPr id="4" name="Slide Number Placeholder 3"/>
          <p:cNvSpPr>
            <a:spLocks noGrp="1"/>
          </p:cNvSpPr>
          <p:nvPr>
            <p:ph type="sldNum" sz="quarter" idx="5"/>
          </p:nvPr>
        </p:nvSpPr>
        <p:spPr/>
        <p:txBody>
          <a:bodyPr/>
          <a:lstStyle/>
          <a:p>
            <a:fld id="{CFCC30D5-F870-4498-8152-1FD1791C4448}" type="slidenum">
              <a:rPr lang="en-GB" smtClean="0"/>
              <a:t>6</a:t>
            </a:fld>
            <a:endParaRPr lang="en-GB"/>
          </a:p>
        </p:txBody>
      </p:sp>
    </p:spTree>
    <p:extLst>
      <p:ext uri="{BB962C8B-B14F-4D97-AF65-F5344CB8AC3E}">
        <p14:creationId xmlns:p14="http://schemas.microsoft.com/office/powerpoint/2010/main" val="19329972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Returning to the Court of Protection – obviously the Court has a history of concern with ‘transparency’ and with balancing competing interests of Open Justice with the right to privacy of those with whose lives it becomes involved. But the move the ‘remote hearings’ in March 2020 at the start of the first national lockdown in England and Wales triggered a need to revisit this issue. </a:t>
            </a:r>
          </a:p>
          <a:p>
            <a:endParaRPr lang="en-GB" dirty="0"/>
          </a:p>
          <a:p>
            <a:r>
              <a:rPr lang="en-GB" dirty="0"/>
              <a:t>A multi-disciplinary thinktank – the Hive Group – was established by the Vice President of the Court, Mr Justice Hayden, to address the impact of the pandemic on litigants in the Court of Protection. And as to ‘transparency’, he issued guidance reiterating that “Transparency is central to the philosophy of the Court of Protection” and must not “…become a casualty of [the] public health emergency…” </a:t>
            </a:r>
          </a:p>
        </p:txBody>
      </p:sp>
      <p:sp>
        <p:nvSpPr>
          <p:cNvPr id="4" name="Slide Number Placeholder 3"/>
          <p:cNvSpPr>
            <a:spLocks noGrp="1"/>
          </p:cNvSpPr>
          <p:nvPr>
            <p:ph type="sldNum" sz="quarter" idx="5"/>
          </p:nvPr>
        </p:nvSpPr>
        <p:spPr/>
        <p:txBody>
          <a:bodyPr/>
          <a:lstStyle/>
          <a:p>
            <a:fld id="{CFCC30D5-F870-4498-8152-1FD1791C4448}" type="slidenum">
              <a:rPr lang="en-GB" smtClean="0"/>
              <a:t>7</a:t>
            </a:fld>
            <a:endParaRPr lang="en-GB"/>
          </a:p>
        </p:txBody>
      </p:sp>
    </p:spTree>
    <p:extLst>
      <p:ext uri="{BB962C8B-B14F-4D97-AF65-F5344CB8AC3E}">
        <p14:creationId xmlns:p14="http://schemas.microsoft.com/office/powerpoint/2010/main" val="21131700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However, despite express policy concern with Open Justice in the Court as it moved to predominantly remote working, it was far from clear what this would look like in practice. It was against this backdrop on 15</a:t>
            </a:r>
            <a:r>
              <a:rPr lang="en-GB" baseline="30000" dirty="0"/>
              <a:t>th</a:t>
            </a:r>
            <a:r>
              <a:rPr lang="en-GB" dirty="0"/>
              <a:t> June last year that Celia Kitzinger and I co-founded the Open Justice Court of Protection Project. We both separately had prior experience of observing and researching in the Court of Protection, and share a commitment to the principles of Open Justice, and we saw a need to ensure that scrutiny of the Court’s work, and what it revealed about how disabled people lacking capacity are being treated, did not suffer as a result of the impact of the pandemic. </a:t>
            </a:r>
          </a:p>
          <a:p>
            <a:endParaRPr lang="en-GB" dirty="0"/>
          </a:p>
          <a:p>
            <a:r>
              <a:rPr lang="en-GB" dirty="0"/>
              <a:t>Since we launched we have supported hundreds of people (including lawyers, health and social care professionals, students, and family members themselves involved in other Court of Protection proceedings) to observe the Court in action, and to write about what they have observed and the impact their observations have had on them. We have published nearly 100 blogs, our website has had over 70,000 hits, and our most-read blog has been read nearly 5000 times.</a:t>
            </a:r>
          </a:p>
          <a:p>
            <a:endParaRPr lang="en-GB" dirty="0"/>
          </a:p>
          <a:p>
            <a:r>
              <a:rPr lang="en-GB" dirty="0"/>
              <a:t>Specifically, some of the things the Project does include… [read slide].</a:t>
            </a:r>
          </a:p>
        </p:txBody>
      </p:sp>
      <p:sp>
        <p:nvSpPr>
          <p:cNvPr id="4" name="Slide Number Placeholder 3"/>
          <p:cNvSpPr>
            <a:spLocks noGrp="1"/>
          </p:cNvSpPr>
          <p:nvPr>
            <p:ph type="sldNum" sz="quarter" idx="5"/>
          </p:nvPr>
        </p:nvSpPr>
        <p:spPr/>
        <p:txBody>
          <a:bodyPr/>
          <a:lstStyle/>
          <a:p>
            <a:fld id="{CFCC30D5-F870-4498-8152-1FD1791C4448}" type="slidenum">
              <a:rPr lang="en-GB" smtClean="0"/>
              <a:t>8</a:t>
            </a:fld>
            <a:endParaRPr lang="en-GB"/>
          </a:p>
        </p:txBody>
      </p:sp>
    </p:spTree>
    <p:extLst>
      <p:ext uri="{BB962C8B-B14F-4D97-AF65-F5344CB8AC3E}">
        <p14:creationId xmlns:p14="http://schemas.microsoft.com/office/powerpoint/2010/main" val="17316096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Cases we have covered on our blog include decisions concerning the administering of medical procedures against a person’s wishes, the assessment of a disabled person’s capacity to consent to sex and marriage (and the impact of delays in proceedings on their right to family life), and ethical issues around restraint. Many of the observers we have supported – especially health and social care professionals – have told us how their understanding of mental capacity law and its impact on disabled people have increased through watching the Court in action.</a:t>
            </a:r>
          </a:p>
        </p:txBody>
      </p:sp>
      <p:sp>
        <p:nvSpPr>
          <p:cNvPr id="4" name="Slide Number Placeholder 3"/>
          <p:cNvSpPr>
            <a:spLocks noGrp="1"/>
          </p:cNvSpPr>
          <p:nvPr>
            <p:ph type="sldNum" sz="quarter" idx="5"/>
          </p:nvPr>
        </p:nvSpPr>
        <p:spPr/>
        <p:txBody>
          <a:bodyPr/>
          <a:lstStyle/>
          <a:p>
            <a:fld id="{CFCC30D5-F870-4498-8152-1FD1791C4448}" type="slidenum">
              <a:rPr lang="en-GB" smtClean="0"/>
              <a:t>9</a:t>
            </a:fld>
            <a:endParaRPr lang="en-GB"/>
          </a:p>
        </p:txBody>
      </p:sp>
    </p:spTree>
    <p:extLst>
      <p:ext uri="{BB962C8B-B14F-4D97-AF65-F5344CB8AC3E}">
        <p14:creationId xmlns:p14="http://schemas.microsoft.com/office/powerpoint/2010/main" val="5300962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to summarise, Open Justice in the Court of Protection protects and advances disability rights by enabling public scrutiny of the law in action, and challenging epistemic injustice faced by disabled people through increasing public awareness of the impact of mental capacity law on disabled people, and unlike so much for which we as disabled activists are striving – here, we are pushing against an open door. </a:t>
            </a:r>
          </a:p>
        </p:txBody>
      </p:sp>
      <p:sp>
        <p:nvSpPr>
          <p:cNvPr id="4" name="Slide Number Placeholder 3"/>
          <p:cNvSpPr>
            <a:spLocks noGrp="1"/>
          </p:cNvSpPr>
          <p:nvPr>
            <p:ph type="sldNum" sz="quarter" idx="5"/>
          </p:nvPr>
        </p:nvSpPr>
        <p:spPr/>
        <p:txBody>
          <a:bodyPr/>
          <a:lstStyle/>
          <a:p>
            <a:fld id="{CFCC30D5-F870-4498-8152-1FD1791C4448}" type="slidenum">
              <a:rPr lang="en-GB" smtClean="0"/>
              <a:t>10</a:t>
            </a:fld>
            <a:endParaRPr lang="en-GB"/>
          </a:p>
        </p:txBody>
      </p:sp>
    </p:spTree>
    <p:extLst>
      <p:ext uri="{BB962C8B-B14F-4D97-AF65-F5344CB8AC3E}">
        <p14:creationId xmlns:p14="http://schemas.microsoft.com/office/powerpoint/2010/main" val="34897775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Thank you so much for listening, and I now look forward to answering any questions you might have.</a:t>
            </a:r>
          </a:p>
        </p:txBody>
      </p:sp>
      <p:sp>
        <p:nvSpPr>
          <p:cNvPr id="4" name="Slide Number Placeholder 3"/>
          <p:cNvSpPr>
            <a:spLocks noGrp="1"/>
          </p:cNvSpPr>
          <p:nvPr>
            <p:ph type="sldNum" sz="quarter" idx="5"/>
          </p:nvPr>
        </p:nvSpPr>
        <p:spPr/>
        <p:txBody>
          <a:bodyPr/>
          <a:lstStyle/>
          <a:p>
            <a:fld id="{CFCC30D5-F870-4498-8152-1FD1791C4448}" type="slidenum">
              <a:rPr lang="en-GB" smtClean="0"/>
              <a:t>11</a:t>
            </a:fld>
            <a:endParaRPr lang="en-GB"/>
          </a:p>
        </p:txBody>
      </p:sp>
    </p:spTree>
    <p:extLst>
      <p:ext uri="{BB962C8B-B14F-4D97-AF65-F5344CB8AC3E}">
        <p14:creationId xmlns:p14="http://schemas.microsoft.com/office/powerpoint/2010/main" val="37366199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3/3/2021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042146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5586B75A-687E-405C-8A0B-8D00578BA2C3}" type="datetimeFigureOut">
              <a:rPr lang="en-US" smtClean="0"/>
              <a:pPr/>
              <a:t>3/3/2021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7822585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3/3/2021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3629530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586B75A-687E-405C-8A0B-8D00578BA2C3}" type="datetimeFigureOut">
              <a:rPr lang="en-US" smtClean="0"/>
              <a:pPr/>
              <a:t>3/3/2021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0791900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smtClean="0"/>
              <a:pPr/>
              <a:t>3/3/2021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529658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5586B75A-687E-405C-8A0B-8D00578BA2C3}" type="datetimeFigureOut">
              <a:rPr lang="en-US" smtClean="0"/>
              <a:pPr/>
              <a:t>3/3/2021</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554951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5586B75A-687E-405C-8A0B-8D00578BA2C3}" type="datetimeFigureOut">
              <a:rPr lang="en-US" smtClean="0"/>
              <a:pPr/>
              <a:t>3/3/2021</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0691101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5586B75A-687E-405C-8A0B-8D00578BA2C3}" type="datetimeFigureOut">
              <a:rPr lang="en-US" smtClean="0"/>
              <a:pPr/>
              <a:t>3/3/2021</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9467259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86B75A-687E-405C-8A0B-8D00578BA2C3}" type="datetimeFigureOut">
              <a:rPr lang="en-US" smtClean="0"/>
              <a:pPr/>
              <a:t>3/3/2021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9175062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86B75A-687E-405C-8A0B-8D00578BA2C3}" type="datetimeFigureOut">
              <a:rPr lang="en-US" smtClean="0"/>
              <a:pPr/>
              <a:t>3/3/2021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133295829"/>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3/3/2021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4628643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3/3/2021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167647839"/>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3/3/2021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355437269"/>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586B75A-687E-405C-8A0B-8D00578BA2C3}" type="datetimeFigureOut">
              <a:rPr lang="en-US" smtClean="0"/>
              <a:pPr/>
              <a:t>3/3/2021</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772641083"/>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586B75A-687E-405C-8A0B-8D00578BA2C3}" type="datetimeFigureOut">
              <a:rPr lang="en-US" smtClean="0"/>
              <a:pPr/>
              <a:t>3/3/2021</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904637801"/>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3/3/2021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229151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3/3/2021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394838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586B75A-687E-405C-8A0B-8D00578BA2C3}" type="datetimeFigureOut">
              <a:rPr lang="en-US" smtClean="0"/>
              <a:pPr/>
              <a:t>3/3/2021</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178074383"/>
      </p:ext>
    </p:extLst>
  </p:cSld>
  <p:clrMap bg1="dk1" tx1="lt1" bg2="dk2" tx2="lt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 id="2147483888" r:id="rId12"/>
    <p:sldLayoutId id="2147483889" r:id="rId13"/>
    <p:sldLayoutId id="2147483890" r:id="rId14"/>
    <p:sldLayoutId id="2147483891" r:id="rId15"/>
    <p:sldLayoutId id="2147483892" r:id="rId16"/>
    <p:sldLayoutId id="2147483893"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8.png"/><Relationship Id="rId5" Type="http://schemas.openxmlformats.org/officeDocument/2006/relationships/image" Target="../media/image7.jpg"/><Relationship Id="rId4" Type="http://schemas.openxmlformats.org/officeDocument/2006/relationships/image" Target="../media/image6.jpg"/></Relationships>
</file>

<file path=ppt/slides/_rels/slide2.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slideLayout" Target="../slideLayouts/slideLayout8.xml"/><Relationship Id="rId7" Type="http://schemas.openxmlformats.org/officeDocument/2006/relationships/image" Target="../media/image8.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7.jpg"/><Relationship Id="rId5" Type="http://schemas.openxmlformats.org/officeDocument/2006/relationships/hyperlink" Target="https://www.gov.uk/government/statistics/family-court-statistics-quarterly-july-to-september-2020" TargetMode="External"/><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8.xml"/><Relationship Id="rId7" Type="http://schemas.openxmlformats.org/officeDocument/2006/relationships/image" Target="../media/image9.jp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7.jpg"/><Relationship Id="rId5" Type="http://schemas.openxmlformats.org/officeDocument/2006/relationships/hyperlink" Target="https://www.gov.uk/government/statistics/family-court-statistics-quarterly-july-to-september-2020" TargetMode="External"/><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8.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9.jpg"/><Relationship Id="rId5" Type="http://schemas.openxmlformats.org/officeDocument/2006/relationships/image" Target="../media/image7.jp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8" Type="http://schemas.openxmlformats.org/officeDocument/2006/relationships/hyperlink" Target="http://www.bailii.org/ew/cases/EWCA/Civ/2012/420.html" TargetMode="External"/><Relationship Id="rId3" Type="http://schemas.openxmlformats.org/officeDocument/2006/relationships/slideLayout" Target="../slideLayouts/slideLayout8.xml"/><Relationship Id="rId7" Type="http://schemas.openxmlformats.org/officeDocument/2006/relationships/image" Target="../media/image7.jp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1.png"/><Relationship Id="rId5" Type="http://schemas.openxmlformats.org/officeDocument/2006/relationships/image" Target="../media/image10.jpg"/><Relationship Id="rId10" Type="http://schemas.openxmlformats.org/officeDocument/2006/relationships/image" Target="../media/image8.png"/><Relationship Id="rId4" Type="http://schemas.openxmlformats.org/officeDocument/2006/relationships/notesSlide" Target="../notesSlides/notesSlide4.xml"/><Relationship Id="rId9" Type="http://schemas.openxmlformats.org/officeDocument/2006/relationships/hyperlink" Target="https://www.bailii.org/cgi-bin/redirect.cgi?path=/uk/cases/UKHL/1913/2.html"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8.xml"/><Relationship Id="rId7" Type="http://schemas.openxmlformats.org/officeDocument/2006/relationships/image" Target="../media/image7.jp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1.png"/><Relationship Id="rId5" Type="http://schemas.openxmlformats.org/officeDocument/2006/relationships/image" Target="../media/image10.jpg"/><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12.png"/><Relationship Id="rId3" Type="http://schemas.openxmlformats.org/officeDocument/2006/relationships/slideLayout" Target="../slideLayouts/slideLayout8.xml"/><Relationship Id="rId7" Type="http://schemas.openxmlformats.org/officeDocument/2006/relationships/image" Target="../media/image3.png"/><Relationship Id="rId12" Type="http://schemas.openxmlformats.org/officeDocument/2006/relationships/image" Target="../media/image7.jp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2.png"/><Relationship Id="rId11" Type="http://schemas.openxmlformats.org/officeDocument/2006/relationships/image" Target="../media/image11.png"/><Relationship Id="rId5" Type="http://schemas.openxmlformats.org/officeDocument/2006/relationships/image" Target="../media/image1.jpeg"/><Relationship Id="rId15" Type="http://schemas.openxmlformats.org/officeDocument/2006/relationships/image" Target="../media/image8.png"/><Relationship Id="rId10" Type="http://schemas.openxmlformats.org/officeDocument/2006/relationships/image" Target="../media/image10.jpg"/><Relationship Id="rId4" Type="http://schemas.openxmlformats.org/officeDocument/2006/relationships/notesSlide" Target="../notesSlides/notesSlide6.xml"/><Relationship Id="rId9" Type="http://schemas.openxmlformats.org/officeDocument/2006/relationships/image" Target="../media/image5.png"/><Relationship Id="rId14" Type="http://schemas.openxmlformats.org/officeDocument/2006/relationships/hyperlink" Target="https://www.judiciary.uk/wp-content/uploads/2020/04/20200331-Court-of-Protection-Remote-Hearings.pdf"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audio" Target="../media/media8.m4a"/><Relationship Id="rId7" Type="http://schemas.microsoft.com/office/2007/relationships/hdphoto" Target="../media/hdphoto1.wdp"/><Relationship Id="rId2" Type="http://schemas.microsoft.com/office/2007/relationships/media" Target="../media/media8.m4a"/><Relationship Id="rId1" Type="http://schemas.openxmlformats.org/officeDocument/2006/relationships/tags" Target="../tags/tag1.xml"/><Relationship Id="rId6" Type="http://schemas.openxmlformats.org/officeDocument/2006/relationships/image" Target="../media/image13.png"/><Relationship Id="rId5" Type="http://schemas.openxmlformats.org/officeDocument/2006/relationships/notesSlide" Target="../notesSlides/notesSlide7.xml"/><Relationship Id="rId10" Type="http://schemas.openxmlformats.org/officeDocument/2006/relationships/image" Target="../media/image8.png"/><Relationship Id="rId4" Type="http://schemas.openxmlformats.org/officeDocument/2006/relationships/slideLayout" Target="../slideLayouts/slideLayout8.xml"/><Relationship Id="rId9" Type="http://schemas.openxmlformats.org/officeDocument/2006/relationships/image" Target="../media/image7.jpg"/></Relationships>
</file>

<file path=ppt/slides/_rels/slide9.xml.rels><?xml version="1.0" encoding="UTF-8" standalone="yes"?>
<Relationships xmlns="http://schemas.openxmlformats.org/package/2006/relationships"><Relationship Id="rId8" Type="http://schemas.openxmlformats.org/officeDocument/2006/relationships/image" Target="../media/image16.jpg"/><Relationship Id="rId3" Type="http://schemas.openxmlformats.org/officeDocument/2006/relationships/slideLayout" Target="../slideLayouts/slideLayout8.xml"/><Relationship Id="rId7" Type="http://schemas.openxmlformats.org/officeDocument/2006/relationships/image" Target="../media/image15.jp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4.jpg"/><Relationship Id="rId5" Type="http://schemas.openxmlformats.org/officeDocument/2006/relationships/image" Target="../media/image7.jpg"/><Relationship Id="rId4" Type="http://schemas.openxmlformats.org/officeDocument/2006/relationships/notesSlide" Target="../notesSlides/notesSlide8.xml"/><Relationship Id="rId9" Type="http://schemas.openxmlformats.org/officeDocument/2006/relationships/image" Target="../media/image8.png"/></Relationships>
</file>

<file path=ppt/slides/_rels/slide10.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slideLayout" Target="../slideLayouts/slideLayout8.xml"/><Relationship Id="rId7" Type="http://schemas.openxmlformats.org/officeDocument/2006/relationships/image" Target="../media/image17.png"/><Relationship Id="rId12" Type="http://schemas.openxmlformats.org/officeDocument/2006/relationships/image" Target="../media/image8.png"/><Relationship Id="rId2" Type="http://schemas.openxmlformats.org/officeDocument/2006/relationships/audio" Target="../media/media10.m4a"/><Relationship Id="rId1" Type="http://schemas.microsoft.com/office/2007/relationships/media" Target="../media/media10.m4a"/><Relationship Id="rId6" Type="http://schemas.microsoft.com/office/2007/relationships/hdphoto" Target="../media/hdphoto1.wdp"/><Relationship Id="rId11" Type="http://schemas.openxmlformats.org/officeDocument/2006/relationships/image" Target="../media/image19.sv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notesSlide" Target="../notesSlides/notesSlide9.xml"/><Relationship Id="rId9" Type="http://schemas.openxmlformats.org/officeDocument/2006/relationships/image" Target="../media/image7.jpg"/></Relationships>
</file>

<file path=ppt/slides/_rels/slide11.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slideLayout" Target="../slideLayouts/slideLayout8.xml"/><Relationship Id="rId7" Type="http://schemas.openxmlformats.org/officeDocument/2006/relationships/image" Target="../media/image6.jpg"/><Relationship Id="rId2" Type="http://schemas.openxmlformats.org/officeDocument/2006/relationships/audio" Target="../media/media11.m4a"/><Relationship Id="rId1" Type="http://schemas.microsoft.com/office/2007/relationships/media" Target="../media/media11.m4a"/><Relationship Id="rId6" Type="http://schemas.microsoft.com/office/2007/relationships/hdphoto" Target="../media/hdphoto1.wdp"/><Relationship Id="rId11" Type="http://schemas.openxmlformats.org/officeDocument/2006/relationships/image" Target="../media/image8.png"/><Relationship Id="rId5" Type="http://schemas.openxmlformats.org/officeDocument/2006/relationships/image" Target="../media/image13.png"/><Relationship Id="rId10" Type="http://schemas.openxmlformats.org/officeDocument/2006/relationships/image" Target="../media/image21.jpg"/><Relationship Id="rId4" Type="http://schemas.openxmlformats.org/officeDocument/2006/relationships/notesSlide" Target="../notesSlides/notesSlide10.xml"/><Relationship Id="rId9"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sign&#10;&#10;Description automatically generated">
            <a:extLst>
              <a:ext uri="{FF2B5EF4-FFF2-40B4-BE49-F238E27FC236}">
                <a16:creationId xmlns:a16="http://schemas.microsoft.com/office/drawing/2014/main" id="{3EFEC4B3-B7F9-4734-8A82-8FF993F63B9E}"/>
              </a:ext>
            </a:extLst>
          </p:cNvPr>
          <p:cNvPicPr>
            <a:picLocks noChangeAspect="1"/>
          </p:cNvPicPr>
          <p:nvPr/>
        </p:nvPicPr>
        <p:blipFill>
          <a:blip r:embed="rId4">
            <a:alphaModFix amt="20000"/>
          </a:blip>
          <a:stretch>
            <a:fillRect/>
          </a:stretch>
        </p:blipFill>
        <p:spPr>
          <a:xfrm>
            <a:off x="0" y="3354"/>
            <a:ext cx="7110781" cy="6854646"/>
          </a:xfrm>
          <a:prstGeom prst="rect">
            <a:avLst/>
          </a:prstGeom>
        </p:spPr>
      </p:pic>
      <p:sp>
        <p:nvSpPr>
          <p:cNvPr id="2" name="Title 1">
            <a:extLst>
              <a:ext uri="{FF2B5EF4-FFF2-40B4-BE49-F238E27FC236}">
                <a16:creationId xmlns:a16="http://schemas.microsoft.com/office/drawing/2014/main" id="{F0504D87-D457-43A8-85FD-AE01EC2230E5}"/>
              </a:ext>
            </a:extLst>
          </p:cNvPr>
          <p:cNvSpPr>
            <a:spLocks noGrp="1"/>
          </p:cNvSpPr>
          <p:nvPr>
            <p:ph type="ctrTitle"/>
          </p:nvPr>
        </p:nvSpPr>
        <p:spPr>
          <a:xfrm>
            <a:off x="4952009" y="2737191"/>
            <a:ext cx="7110781" cy="1383617"/>
          </a:xfrm>
          <a:solidFill>
            <a:schemeClr val="bg2">
              <a:lumMod val="60000"/>
              <a:lumOff val="40000"/>
            </a:schemeClr>
          </a:solidFill>
        </p:spPr>
        <p:style>
          <a:lnRef idx="2">
            <a:schemeClr val="dk1"/>
          </a:lnRef>
          <a:fillRef idx="1">
            <a:schemeClr val="lt1"/>
          </a:fillRef>
          <a:effectRef idx="0">
            <a:schemeClr val="dk1"/>
          </a:effectRef>
          <a:fontRef idx="minor">
            <a:schemeClr val="dk1"/>
          </a:fontRef>
        </p:style>
        <p:txBody>
          <a:bodyPr>
            <a:noAutofit/>
          </a:bodyPr>
          <a:lstStyle/>
          <a:p>
            <a:r>
              <a:rPr lang="en-GB" sz="2000" b="1" dirty="0">
                <a:solidFill>
                  <a:schemeClr val="bg2">
                    <a:lumMod val="75000"/>
                  </a:schemeClr>
                </a:solidFill>
                <a:latin typeface="Arial" panose="020B0604020202020204" pitchFamily="34" charset="0"/>
                <a:cs typeface="Arial" panose="020B0604020202020204" pitchFamily="34" charset="0"/>
              </a:rPr>
              <a:t>USING SOCIO-LEGAL SCHOLARSHIP TO PROTECT DISABILITY RIGHTS DURING THE PANDEMIC:</a:t>
            </a:r>
            <a:br>
              <a:rPr lang="en-GB" sz="2000" b="1" dirty="0">
                <a:solidFill>
                  <a:schemeClr val="bg2">
                    <a:lumMod val="75000"/>
                  </a:schemeClr>
                </a:solidFill>
                <a:latin typeface="Arial" panose="020B0604020202020204" pitchFamily="34" charset="0"/>
                <a:cs typeface="Arial" panose="020B0604020202020204" pitchFamily="34" charset="0"/>
              </a:rPr>
            </a:br>
            <a:br>
              <a:rPr lang="en-GB" sz="2000" b="1" dirty="0">
                <a:solidFill>
                  <a:schemeClr val="bg2">
                    <a:lumMod val="75000"/>
                  </a:schemeClr>
                </a:solidFill>
                <a:latin typeface="Arial" panose="020B0604020202020204" pitchFamily="34" charset="0"/>
                <a:cs typeface="Arial" panose="020B0604020202020204" pitchFamily="34" charset="0"/>
              </a:rPr>
            </a:br>
            <a:r>
              <a:rPr lang="en-GB" sz="2000" b="1" dirty="0">
                <a:solidFill>
                  <a:schemeClr val="bg2">
                    <a:lumMod val="75000"/>
                  </a:schemeClr>
                </a:solidFill>
                <a:latin typeface="Arial" panose="020B0604020202020204" pitchFamily="34" charset="0"/>
                <a:cs typeface="Arial" panose="020B0604020202020204" pitchFamily="34" charset="0"/>
              </a:rPr>
              <a:t>THE OPEN JUSTICE COURT OF PROTECTION PROJECT</a:t>
            </a:r>
          </a:p>
        </p:txBody>
      </p:sp>
      <p:sp>
        <p:nvSpPr>
          <p:cNvPr id="6" name="Subtitle 5">
            <a:extLst>
              <a:ext uri="{FF2B5EF4-FFF2-40B4-BE49-F238E27FC236}">
                <a16:creationId xmlns:a16="http://schemas.microsoft.com/office/drawing/2014/main" id="{42173036-80B6-4C60-BB6C-1771E2154032}"/>
              </a:ext>
            </a:extLst>
          </p:cNvPr>
          <p:cNvSpPr>
            <a:spLocks noGrp="1"/>
          </p:cNvSpPr>
          <p:nvPr>
            <p:ph type="subTitle" idx="1"/>
          </p:nvPr>
        </p:nvSpPr>
        <p:spPr>
          <a:xfrm>
            <a:off x="7309345" y="4775099"/>
            <a:ext cx="10046445" cy="1304925"/>
          </a:xfrm>
        </p:spPr>
        <p:txBody>
          <a:bodyPr/>
          <a:lstStyle/>
          <a:p>
            <a:r>
              <a:rPr lang="en-GB" dirty="0"/>
              <a:t>Gillian loomes-Quinn </a:t>
            </a:r>
          </a:p>
          <a:p>
            <a:r>
              <a:rPr lang="en-GB" dirty="0"/>
              <a:t>SLSA CONFERENCE – 30</a:t>
            </a:r>
            <a:r>
              <a:rPr lang="en-GB" baseline="30000" dirty="0"/>
              <a:t>TH</a:t>
            </a:r>
            <a:r>
              <a:rPr lang="en-GB" dirty="0"/>
              <a:t> MARCH 2021</a:t>
            </a:r>
          </a:p>
        </p:txBody>
      </p:sp>
      <p:pic>
        <p:nvPicPr>
          <p:cNvPr id="7" name="Content Placeholder 4" descr="A close up of a sign&#10;&#10;Description automatically generated">
            <a:extLst>
              <a:ext uri="{FF2B5EF4-FFF2-40B4-BE49-F238E27FC236}">
                <a16:creationId xmlns:a16="http://schemas.microsoft.com/office/drawing/2014/main" id="{A5ACC94E-9C11-4B13-AC74-0BCDE443E1ED}"/>
              </a:ext>
            </a:extLst>
          </p:cNvPr>
          <p:cNvPicPr>
            <a:picLocks noChangeAspect="1"/>
          </p:cNvPicPr>
          <p:nvPr/>
        </p:nvPicPr>
        <p:blipFill>
          <a:blip r:embed="rId5"/>
          <a:stretch>
            <a:fillRect/>
          </a:stretch>
        </p:blipFill>
        <p:spPr>
          <a:xfrm>
            <a:off x="9895840" y="113766"/>
            <a:ext cx="1719112" cy="1125220"/>
          </a:xfrm>
          <a:prstGeom prst="rect">
            <a:avLst/>
          </a:prstGeom>
        </p:spPr>
      </p:pic>
      <p:pic>
        <p:nvPicPr>
          <p:cNvPr id="14" name="Audio 13">
            <a:hlinkClick r:id="" action="ppaction://media"/>
            <a:extLst>
              <a:ext uri="{FF2B5EF4-FFF2-40B4-BE49-F238E27FC236}">
                <a16:creationId xmlns:a16="http://schemas.microsoft.com/office/drawing/2014/main" id="{054A318A-BA70-4474-BEFF-752297391A3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1663492562"/>
      </p:ext>
    </p:extLst>
  </p:cSld>
  <p:clrMapOvr>
    <a:masterClrMapping/>
  </p:clrMapOvr>
  <mc:AlternateContent xmlns:mc="http://schemas.openxmlformats.org/markup-compatibility/2006">
    <mc:Choice xmlns:p14="http://schemas.microsoft.com/office/powerpoint/2010/main" Requires="p14">
      <p:transition spd="slow" p14:dur="2000" advTm="30195"/>
    </mc:Choice>
    <mc:Fallback>
      <p:transition spd="slow" advTm="301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61017" y="65406"/>
            <a:ext cx="9358104" cy="561340"/>
          </a:xfrm>
        </p:spPr>
        <p:txBody>
          <a:bodyPr/>
          <a:lstStyle/>
          <a:p>
            <a:r>
              <a:rPr lang="en-GB" b="1" dirty="0"/>
              <a:t>Disability Rights in the Court of Protection: Statistical Outline </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232936" y="843915"/>
            <a:ext cx="9358104" cy="5890259"/>
          </a:xfrm>
          <a:solidFill>
            <a:schemeClr val="tx1">
              <a:lumMod val="95000"/>
              <a:alpha val="15000"/>
            </a:schemeClr>
          </a:solidFill>
        </p:spPr>
        <p:txBody>
          <a:bodyPr>
            <a:normAutofit lnSpcReduction="10000"/>
          </a:bodyPr>
          <a:lstStyle/>
          <a:p>
            <a:endParaRPr lang="en-GB" dirty="0"/>
          </a:p>
          <a:p>
            <a:pPr marL="0" indent="0">
              <a:buNone/>
            </a:pPr>
            <a:r>
              <a:rPr lang="en-GB" dirty="0"/>
              <a:t>Total numbers of applications before the Court:</a:t>
            </a:r>
          </a:p>
          <a:p>
            <a:pPr marL="0" indent="0">
              <a:buNone/>
            </a:pPr>
            <a:endParaRPr lang="en-GB" i="1" dirty="0"/>
          </a:p>
          <a:p>
            <a:r>
              <a:rPr lang="en-GB" dirty="0"/>
              <a:t>in 2018: 32.029</a:t>
            </a:r>
          </a:p>
          <a:p>
            <a:r>
              <a:rPr lang="en-GB" dirty="0"/>
              <a:t>in 2019: 34,445</a:t>
            </a:r>
          </a:p>
          <a:p>
            <a:pPr marL="0" indent="0">
              <a:buNone/>
            </a:pPr>
            <a:r>
              <a:rPr lang="en-GB" dirty="0"/>
              <a:t> </a:t>
            </a:r>
          </a:p>
          <a:p>
            <a:r>
              <a:rPr lang="en-GB" dirty="0"/>
              <a:t>in Q3 2020: 8937</a:t>
            </a:r>
          </a:p>
          <a:p>
            <a:r>
              <a:rPr lang="en-GB" dirty="0"/>
              <a:t>in Q2 2020: 5754</a:t>
            </a:r>
          </a:p>
          <a:p>
            <a:r>
              <a:rPr lang="en-GB" dirty="0"/>
              <a:t>in Q1 2020: 8267</a:t>
            </a:r>
          </a:p>
          <a:p>
            <a:endParaRPr lang="en-GB" dirty="0"/>
          </a:p>
          <a:p>
            <a:r>
              <a:rPr lang="en-GB" dirty="0"/>
              <a:t> in Q3 2019: 9407</a:t>
            </a:r>
          </a:p>
          <a:p>
            <a:r>
              <a:rPr lang="en-GB" dirty="0"/>
              <a:t> in Q3 2018: 7900</a:t>
            </a:r>
          </a:p>
          <a:p>
            <a:endParaRPr lang="en-GB" dirty="0"/>
          </a:p>
          <a:p>
            <a:pPr marL="0" indent="0">
              <a:buNone/>
            </a:pPr>
            <a:r>
              <a:rPr lang="en-GB" sz="1400" i="1" dirty="0"/>
              <a:t>Source: Family Courts Quarterly Statistics – </a:t>
            </a:r>
          </a:p>
          <a:p>
            <a:pPr marL="0" indent="0">
              <a:buNone/>
            </a:pPr>
            <a:r>
              <a:rPr lang="en-GB" sz="1400" i="1" dirty="0">
                <a:hlinkClick r:id="rId5"/>
              </a:rPr>
              <a:t>https://www.gov.uk/government/statistics/family-court-statistics-quarterly-july-to-september-2020</a:t>
            </a:r>
            <a:r>
              <a:rPr lang="en-GB" sz="1400" i="1" dirty="0"/>
              <a:t> </a:t>
            </a:r>
          </a:p>
          <a:p>
            <a:endParaRPr lang="en-GB"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6"/>
          <a:stretch>
            <a:fillRect/>
          </a:stretch>
        </p:blipFill>
        <p:spPr>
          <a:xfrm>
            <a:off x="9885680" y="114300"/>
            <a:ext cx="1719112" cy="1125220"/>
          </a:xfrm>
        </p:spPr>
      </p:pic>
      <p:pic>
        <p:nvPicPr>
          <p:cNvPr id="14" name="Audio 13">
            <a:hlinkClick r:id="" action="ppaction://media"/>
            <a:extLst>
              <a:ext uri="{FF2B5EF4-FFF2-40B4-BE49-F238E27FC236}">
                <a16:creationId xmlns:a16="http://schemas.microsoft.com/office/drawing/2014/main" id="{D02A8FC9-AD6A-4D9F-A90E-91ABE052A1E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569700" y="6235700"/>
            <a:ext cx="406400" cy="406400"/>
          </a:xfrm>
          <a:prstGeom prst="rect">
            <a:avLst/>
          </a:prstGeom>
        </p:spPr>
      </p:pic>
      <p:pic>
        <p:nvPicPr>
          <p:cNvPr id="16" name="Picture 15" descr="Sign on the front of First Avenue House - &quot;Central Family Court&quot; at the top, then Coat of Arms, then &quot;The Court of Protection&quot; underneath. Attached at right angles to grey stone wall with row of windows.">
            <a:extLst>
              <a:ext uri="{FF2B5EF4-FFF2-40B4-BE49-F238E27FC236}">
                <a16:creationId xmlns:a16="http://schemas.microsoft.com/office/drawing/2014/main" id="{E8B65207-5BB4-4CF5-886B-E2CF6D22E872}"/>
              </a:ext>
            </a:extLst>
          </p:cNvPr>
          <p:cNvPicPr>
            <a:picLocks noChangeAspect="1"/>
          </p:cNvPicPr>
          <p:nvPr/>
        </p:nvPicPr>
        <p:blipFill>
          <a:blip r:embed="rId8"/>
          <a:stretch>
            <a:fillRect/>
          </a:stretch>
        </p:blipFill>
        <p:spPr>
          <a:xfrm>
            <a:off x="7646819" y="2309759"/>
            <a:ext cx="2933551" cy="2628900"/>
          </a:xfrm>
          <a:prstGeom prst="rect">
            <a:avLst/>
          </a:prstGeom>
        </p:spPr>
      </p:pic>
    </p:spTree>
    <p:extLst>
      <p:ext uri="{BB962C8B-B14F-4D97-AF65-F5344CB8AC3E}">
        <p14:creationId xmlns:p14="http://schemas.microsoft.com/office/powerpoint/2010/main" val="1616290060"/>
      </p:ext>
    </p:extLst>
  </p:cSld>
  <p:clrMapOvr>
    <a:masterClrMapping/>
  </p:clrMapOvr>
  <mc:AlternateContent xmlns:mc="http://schemas.openxmlformats.org/markup-compatibility/2006">
    <mc:Choice xmlns:p14="http://schemas.microsoft.com/office/powerpoint/2010/main" Requires="p14">
      <p:transition spd="slow" p14:dur="2000" advTm="71689"/>
    </mc:Choice>
    <mc:Fallback>
      <p:transition spd="slow" advTm="716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61017" y="65406"/>
            <a:ext cx="9358104" cy="561340"/>
          </a:xfrm>
        </p:spPr>
        <p:txBody>
          <a:bodyPr/>
          <a:lstStyle/>
          <a:p>
            <a:r>
              <a:rPr lang="en-GB" b="1" dirty="0"/>
              <a:t>Disability Rights in the Court of Protection: Statistical Outline </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232936" y="843915"/>
            <a:ext cx="9358104" cy="5890259"/>
          </a:xfrm>
          <a:solidFill>
            <a:schemeClr val="tx1">
              <a:lumMod val="95000"/>
              <a:alpha val="15000"/>
            </a:schemeClr>
          </a:solidFill>
        </p:spPr>
        <p:txBody>
          <a:bodyPr>
            <a:normAutofit/>
          </a:bodyPr>
          <a:lstStyle/>
          <a:p>
            <a:pPr marL="0" indent="0">
              <a:buNone/>
            </a:pPr>
            <a:r>
              <a:rPr lang="en-GB" dirty="0"/>
              <a:t>Types of application before the Court in 2020 (and compared with 2019)</a:t>
            </a:r>
          </a:p>
          <a:p>
            <a:pPr marL="0" indent="0">
              <a:buNone/>
            </a:pPr>
            <a:r>
              <a:rPr lang="en-GB" dirty="0"/>
              <a:t>2020/2019</a:t>
            </a:r>
          </a:p>
          <a:p>
            <a:pPr marL="0" indent="0">
              <a:buNone/>
            </a:pPr>
            <a:endParaRPr lang="en-GB" dirty="0"/>
          </a:p>
          <a:p>
            <a:r>
              <a:rPr lang="en-GB" dirty="0"/>
              <a:t>Property and Affairs deputyship – 3386/4249</a:t>
            </a:r>
          </a:p>
          <a:p>
            <a:r>
              <a:rPr lang="en-GB" dirty="0"/>
              <a:t>One-off Property and Affairs orders – 1790/1703</a:t>
            </a:r>
          </a:p>
          <a:p>
            <a:r>
              <a:rPr lang="en-GB" dirty="0"/>
              <a:t>Personal Welfare deputyship – 266/314</a:t>
            </a:r>
          </a:p>
          <a:p>
            <a:r>
              <a:rPr lang="en-GB" dirty="0"/>
              <a:t>One-off Personal Welfare orders – 87/95</a:t>
            </a:r>
          </a:p>
          <a:p>
            <a:pPr marL="0" indent="0">
              <a:buNone/>
            </a:pPr>
            <a:endParaRPr lang="en-GB" dirty="0"/>
          </a:p>
          <a:p>
            <a:endParaRPr lang="en-GB" dirty="0"/>
          </a:p>
          <a:p>
            <a:pPr marL="0" indent="0">
              <a:buNone/>
            </a:pPr>
            <a:r>
              <a:rPr lang="en-GB" sz="1400" i="1" dirty="0"/>
              <a:t>Source: Family Courts Quarterly Statistics – </a:t>
            </a:r>
          </a:p>
          <a:p>
            <a:pPr marL="0" indent="0">
              <a:buNone/>
            </a:pPr>
            <a:r>
              <a:rPr lang="en-GB" sz="1400" i="1" dirty="0">
                <a:hlinkClick r:id="rId5"/>
              </a:rPr>
              <a:t>https://www.gov.uk/government/statistics/family-court-statistics-quarterly-july-to-september-2020</a:t>
            </a:r>
            <a:r>
              <a:rPr lang="en-GB" sz="1400" i="1" dirty="0"/>
              <a:t> </a:t>
            </a:r>
          </a:p>
          <a:p>
            <a:endParaRPr lang="en-GB"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6"/>
          <a:stretch>
            <a:fillRect/>
          </a:stretch>
        </p:blipFill>
        <p:spPr>
          <a:xfrm>
            <a:off x="9885680" y="114300"/>
            <a:ext cx="1719112" cy="1125220"/>
          </a:xfrm>
        </p:spPr>
      </p:pic>
      <p:pic>
        <p:nvPicPr>
          <p:cNvPr id="9" name="Picture 8" descr="Sign on the front of First Avenue House - &quot;Central Family Court&quot; at the top, then Coat of Arms, then &quot;The Court of Protection&quot; underneath. Attached at right angles to grey stone wall with row of windows.">
            <a:extLst>
              <a:ext uri="{FF2B5EF4-FFF2-40B4-BE49-F238E27FC236}">
                <a16:creationId xmlns:a16="http://schemas.microsoft.com/office/drawing/2014/main" id="{D9D6F236-112C-4394-AEF2-D8B44ADA4023}"/>
              </a:ext>
            </a:extLst>
          </p:cNvPr>
          <p:cNvPicPr>
            <a:picLocks noChangeAspect="1"/>
          </p:cNvPicPr>
          <p:nvPr/>
        </p:nvPicPr>
        <p:blipFill>
          <a:blip r:embed="rId7"/>
          <a:stretch>
            <a:fillRect/>
          </a:stretch>
        </p:blipFill>
        <p:spPr>
          <a:xfrm>
            <a:off x="7646819" y="2309759"/>
            <a:ext cx="2933551" cy="2628900"/>
          </a:xfrm>
          <a:prstGeom prst="rect">
            <a:avLst/>
          </a:prstGeom>
        </p:spPr>
      </p:pic>
      <p:pic>
        <p:nvPicPr>
          <p:cNvPr id="10" name="Audio 9">
            <a:hlinkClick r:id="" action="ppaction://media"/>
            <a:extLst>
              <a:ext uri="{FF2B5EF4-FFF2-40B4-BE49-F238E27FC236}">
                <a16:creationId xmlns:a16="http://schemas.microsoft.com/office/drawing/2014/main" id="{AC0E0C54-B459-4C21-A7EE-20AE1A1B3392}"/>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1951306107"/>
      </p:ext>
    </p:extLst>
  </p:cSld>
  <p:clrMapOvr>
    <a:masterClrMapping/>
  </p:clrMapOvr>
  <mc:AlternateContent xmlns:mc="http://schemas.openxmlformats.org/markup-compatibility/2006">
    <mc:Choice xmlns:p14="http://schemas.microsoft.com/office/powerpoint/2010/main" Requires="p14">
      <p:transition spd="slow" p14:dur="2000" advTm="91578"/>
    </mc:Choice>
    <mc:Fallback>
      <p:transition spd="slow" advTm="915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61017" y="65406"/>
            <a:ext cx="9358104" cy="561340"/>
          </a:xfrm>
        </p:spPr>
        <p:txBody>
          <a:bodyPr/>
          <a:lstStyle/>
          <a:p>
            <a:r>
              <a:rPr lang="en-GB" b="1" dirty="0"/>
              <a:t>Disability Rights in the Court of Protection: Statistical Outline </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232936" y="843915"/>
            <a:ext cx="9358104" cy="5890259"/>
          </a:xfrm>
          <a:solidFill>
            <a:schemeClr val="tx1">
              <a:lumMod val="95000"/>
              <a:alpha val="15000"/>
            </a:schemeClr>
          </a:solidFill>
        </p:spPr>
        <p:txBody>
          <a:bodyPr>
            <a:normAutofit/>
          </a:bodyPr>
          <a:lstStyle/>
          <a:p>
            <a:pPr marL="0" indent="0">
              <a:buNone/>
            </a:pPr>
            <a:r>
              <a:rPr lang="en-GB" dirty="0"/>
              <a:t>Number of judgments published by the Court:</a:t>
            </a:r>
          </a:p>
          <a:p>
            <a:pPr marL="0" indent="0">
              <a:buNone/>
            </a:pPr>
            <a:endParaRPr lang="en-GB" dirty="0"/>
          </a:p>
          <a:p>
            <a:pPr marL="0" indent="0">
              <a:buNone/>
            </a:pPr>
            <a:r>
              <a:rPr lang="en-GB" dirty="0"/>
              <a:t>2020: 65</a:t>
            </a:r>
          </a:p>
          <a:p>
            <a:pPr marL="0" indent="0">
              <a:buNone/>
            </a:pPr>
            <a:endParaRPr lang="en-GB" dirty="0"/>
          </a:p>
          <a:p>
            <a:pPr marL="0" indent="0">
              <a:buNone/>
            </a:pPr>
            <a:r>
              <a:rPr lang="en-GB" dirty="0"/>
              <a:t>2019: 60</a:t>
            </a:r>
          </a:p>
          <a:p>
            <a:pPr marL="0" indent="0">
              <a:buNone/>
            </a:pPr>
            <a:endParaRPr lang="en-GB" dirty="0"/>
          </a:p>
          <a:p>
            <a:pPr marL="0" indent="0">
              <a:buNone/>
            </a:pPr>
            <a:r>
              <a:rPr lang="en-GB" dirty="0"/>
              <a:t>2018: 38</a:t>
            </a:r>
          </a:p>
          <a:p>
            <a:pPr marL="0" indent="0">
              <a:buNone/>
            </a:pPr>
            <a:endParaRPr lang="en-GB" dirty="0"/>
          </a:p>
          <a:p>
            <a:endParaRPr lang="en-GB" dirty="0"/>
          </a:p>
          <a:p>
            <a:pPr marL="0" indent="0">
              <a:buNone/>
            </a:pPr>
            <a:r>
              <a:rPr lang="en-GB" sz="1400" i="1" dirty="0"/>
              <a:t>Source: British and Irish Legal Information Institute (BAILII) – </a:t>
            </a:r>
          </a:p>
          <a:p>
            <a:pPr marL="0" indent="0">
              <a:buNone/>
            </a:pPr>
            <a:r>
              <a:rPr lang="en-GB" sz="1400" i="1" dirty="0"/>
              <a:t>https://www.bailii.org/ew/cases/EWCOP/</a:t>
            </a:r>
          </a:p>
          <a:p>
            <a:endParaRPr lang="en-GB"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5"/>
          <a:stretch>
            <a:fillRect/>
          </a:stretch>
        </p:blipFill>
        <p:spPr>
          <a:xfrm>
            <a:off x="9885680" y="114300"/>
            <a:ext cx="1719112" cy="1125220"/>
          </a:xfrm>
        </p:spPr>
      </p:pic>
      <p:pic>
        <p:nvPicPr>
          <p:cNvPr id="6" name="Picture 5" descr="Sign on the front of First Avenue House - &quot;Central Family Court&quot; at the top, then Coat of Arms, then &quot;The Court of Protection&quot; underneath. Attached at right angles to grey stone wall with row of windows.">
            <a:extLst>
              <a:ext uri="{FF2B5EF4-FFF2-40B4-BE49-F238E27FC236}">
                <a16:creationId xmlns:a16="http://schemas.microsoft.com/office/drawing/2014/main" id="{0C386086-6F56-4134-89AF-A737737EDDC1}"/>
              </a:ext>
            </a:extLst>
          </p:cNvPr>
          <p:cNvPicPr>
            <a:picLocks noChangeAspect="1"/>
          </p:cNvPicPr>
          <p:nvPr/>
        </p:nvPicPr>
        <p:blipFill>
          <a:blip r:embed="rId6"/>
          <a:stretch>
            <a:fillRect/>
          </a:stretch>
        </p:blipFill>
        <p:spPr>
          <a:xfrm>
            <a:off x="7646819" y="2309759"/>
            <a:ext cx="2933551" cy="2628900"/>
          </a:xfrm>
          <a:prstGeom prst="rect">
            <a:avLst/>
          </a:prstGeom>
        </p:spPr>
      </p:pic>
      <p:pic>
        <p:nvPicPr>
          <p:cNvPr id="8" name="Audio 7">
            <a:hlinkClick r:id="" action="ppaction://media"/>
            <a:extLst>
              <a:ext uri="{FF2B5EF4-FFF2-40B4-BE49-F238E27FC236}">
                <a16:creationId xmlns:a16="http://schemas.microsoft.com/office/drawing/2014/main" id="{93301031-9992-4B69-95A7-7C95507A280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302302626"/>
      </p:ext>
    </p:extLst>
  </p:cSld>
  <p:clrMapOvr>
    <a:masterClrMapping/>
  </p:clrMapOvr>
  <mc:AlternateContent xmlns:mc="http://schemas.openxmlformats.org/markup-compatibility/2006">
    <mc:Choice xmlns:p14="http://schemas.microsoft.com/office/powerpoint/2010/main" Requires="p14">
      <p:transition spd="slow" p14:dur="2000" advTm="175181"/>
    </mc:Choice>
    <mc:Fallback>
      <p:transition spd="slow" advTm="1751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3657600" y="45356"/>
            <a:ext cx="6396384" cy="762000"/>
          </a:xfrm>
        </p:spPr>
        <p:txBody>
          <a:bodyPr vert="horz" lIns="91440" tIns="45720" rIns="91440" bIns="45720" rtlCol="0" anchor="t">
            <a:noAutofit/>
          </a:bodyPr>
          <a:lstStyle/>
          <a:p>
            <a:r>
              <a:rPr lang="en-US" sz="3600" b="1" dirty="0"/>
              <a:t>Transparency &amp; COVID-19</a:t>
            </a:r>
            <a:br>
              <a:rPr lang="en-US" sz="3600" b="1" dirty="0"/>
            </a:br>
            <a:endParaRPr lang="en-US" sz="3600" b="1" dirty="0"/>
          </a:p>
        </p:txBody>
      </p:sp>
      <p:pic>
        <p:nvPicPr>
          <p:cNvPr id="6" name="Picture 5" descr="A sign on the side of a building&#10;&#10;Description automatically generated">
            <a:extLst>
              <a:ext uri="{FF2B5EF4-FFF2-40B4-BE49-F238E27FC236}">
                <a16:creationId xmlns:a16="http://schemas.microsoft.com/office/drawing/2014/main" id="{234F7679-582C-44C9-8C3B-EE8102EA6F59}"/>
              </a:ext>
            </a:extLst>
          </p:cNvPr>
          <p:cNvPicPr>
            <a:picLocks noChangeAspect="1"/>
          </p:cNvPicPr>
          <p:nvPr/>
        </p:nvPicPr>
        <p:blipFill rotWithShape="1">
          <a:blip r:embed="rId5"/>
          <a:srcRect t="4369" b="29633"/>
          <a:stretch/>
        </p:blipFill>
        <p:spPr>
          <a:xfrm>
            <a:off x="0" y="-2"/>
            <a:ext cx="2822588" cy="4918781"/>
          </a:xfrm>
          <a:prstGeom prst="rect">
            <a:avLst/>
          </a:prstGeom>
        </p:spPr>
      </p:pic>
      <p:pic>
        <p:nvPicPr>
          <p:cNvPr id="7" name="Content Placeholder 6" descr="A picture containing sitting, food, parked&#10;&#10;Description automatically generated">
            <a:extLst>
              <a:ext uri="{FF2B5EF4-FFF2-40B4-BE49-F238E27FC236}">
                <a16:creationId xmlns:a16="http://schemas.microsoft.com/office/drawing/2014/main" id="{94C82DD8-723A-4558-99DA-9DE4B4053F63}"/>
              </a:ext>
            </a:extLst>
          </p:cNvPr>
          <p:cNvPicPr>
            <a:picLocks noGrp="1" noChangeAspect="1"/>
          </p:cNvPicPr>
          <p:nvPr>
            <p:ph idx="1"/>
          </p:nvPr>
        </p:nvPicPr>
        <p:blipFill rotWithShape="1">
          <a:blip r:embed="rId6"/>
          <a:srcRect t="334" r="-3" b="744"/>
          <a:stretch/>
        </p:blipFill>
        <p:spPr>
          <a:xfrm>
            <a:off x="3223" y="4919241"/>
            <a:ext cx="2781074" cy="1938298"/>
          </a:xfrm>
          <a:prstGeom prst="rect">
            <a:avLst/>
          </a:prstGeom>
        </p:spPr>
      </p:pic>
      <p:sp>
        <p:nvSpPr>
          <p:cNvPr id="4" name="Text Placeholder 3">
            <a:extLst>
              <a:ext uri="{FF2B5EF4-FFF2-40B4-BE49-F238E27FC236}">
                <a16:creationId xmlns:a16="http://schemas.microsoft.com/office/drawing/2014/main" id="{2ABD621C-0671-479A-93A6-7FB6925740D0}"/>
              </a:ext>
            </a:extLst>
          </p:cNvPr>
          <p:cNvSpPr>
            <a:spLocks noGrp="1"/>
          </p:cNvSpPr>
          <p:nvPr>
            <p:ph type="body" sz="half" idx="2"/>
          </p:nvPr>
        </p:nvSpPr>
        <p:spPr>
          <a:xfrm>
            <a:off x="3657600" y="1353820"/>
            <a:ext cx="8531177" cy="5133975"/>
          </a:xfrm>
        </p:spPr>
        <p:txBody>
          <a:bodyPr vert="horz" lIns="91440" tIns="45720" rIns="91440" bIns="45720" rtlCol="0">
            <a:noAutofit/>
          </a:bodyPr>
          <a:lstStyle/>
          <a:p>
            <a:pPr algn="just"/>
            <a:r>
              <a:rPr lang="en-US" sz="2000" dirty="0"/>
              <a:t> </a:t>
            </a:r>
          </a:p>
          <a:p>
            <a:endParaRPr lang="en-US" sz="2000" dirty="0"/>
          </a:p>
          <a:p>
            <a:endParaRPr lang="en-US" sz="2000" dirty="0"/>
          </a:p>
          <a:p>
            <a:endParaRPr lang="en-US" sz="2000" dirty="0"/>
          </a:p>
          <a:p>
            <a:pPr marL="342900" indent="-342900" algn="just">
              <a:buFont typeface="Arial" panose="020B0604020202020204" pitchFamily="34" charset="0"/>
              <a:buChar char="•"/>
            </a:pPr>
            <a:endParaRPr lang="en-US" sz="2000" dirty="0"/>
          </a:p>
          <a:p>
            <a:pPr marL="342900" indent="-342900" algn="just">
              <a:buFont typeface="Arial" panose="020B0604020202020204" pitchFamily="34" charset="0"/>
              <a:buChar char="•"/>
            </a:pPr>
            <a:endParaRPr lang="en-US" sz="2000" dirty="0"/>
          </a:p>
          <a:p>
            <a:pPr marL="342900" indent="-342900" algn="just">
              <a:buFont typeface="Arial" panose="020B0604020202020204" pitchFamily="34" charset="0"/>
              <a:buChar char="•"/>
            </a:pPr>
            <a:endParaRPr lang="en-US" sz="2000"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7"/>
          <a:stretch>
            <a:fillRect/>
          </a:stretch>
        </p:blipFill>
        <p:spPr>
          <a:xfrm>
            <a:off x="9885680" y="114300"/>
            <a:ext cx="1719112" cy="1125220"/>
          </a:xfrm>
        </p:spPr>
      </p:pic>
      <p:sp>
        <p:nvSpPr>
          <p:cNvPr id="15" name="TextBox 14">
            <a:extLst>
              <a:ext uri="{FF2B5EF4-FFF2-40B4-BE49-F238E27FC236}">
                <a16:creationId xmlns:a16="http://schemas.microsoft.com/office/drawing/2014/main" id="{D32665D8-AF37-4BC2-BDD6-FDF097398960}"/>
              </a:ext>
            </a:extLst>
          </p:cNvPr>
          <p:cNvSpPr txBox="1"/>
          <p:nvPr/>
        </p:nvSpPr>
        <p:spPr>
          <a:xfrm>
            <a:off x="2938410" y="1480557"/>
            <a:ext cx="9164548" cy="4401205"/>
          </a:xfrm>
          <a:prstGeom prst="rect">
            <a:avLst/>
          </a:prstGeom>
          <a:noFill/>
        </p:spPr>
        <p:txBody>
          <a:bodyPr wrap="square">
            <a:spAutoFit/>
          </a:bodyPr>
          <a:lstStyle/>
          <a:p>
            <a:r>
              <a:rPr lang="en-GB" sz="2000" dirty="0"/>
              <a:t>Open justice. The words express a principle at the heart of our system of justice and vital to the rule of law. The rule of law is a fine concept, but fine words butter no parsnips. How is the rule of law itself to be policed? …. In a democracy, where power depends on the consent of the people governed, the answer must lie in the transparency of the legal process. Open justice lets in the light and allows the public to scrutinise the workings of the law, for better or for worse. </a:t>
            </a:r>
            <a:r>
              <a:rPr lang="en-US" sz="2000" dirty="0"/>
              <a:t>Lord Justice Toulson </a:t>
            </a:r>
            <a:r>
              <a:rPr lang="en-GB" sz="2000" i="1" dirty="0">
                <a:hlinkClick r:id="rId8"/>
              </a:rPr>
              <a:t>R (Guardian News and Media Ltd) v City of Westminster Magistrates’ Court </a:t>
            </a:r>
            <a:r>
              <a:rPr lang="en-GB" sz="2000" dirty="0">
                <a:hlinkClick r:id="rId8"/>
              </a:rPr>
              <a:t>[2012] QB 618</a:t>
            </a:r>
            <a:r>
              <a:rPr lang="en-US" sz="2000" dirty="0"/>
              <a:t> </a:t>
            </a:r>
          </a:p>
          <a:p>
            <a:endParaRPr lang="en-GB" sz="2000" dirty="0"/>
          </a:p>
          <a:p>
            <a:r>
              <a:rPr lang="en-GB" sz="2000" dirty="0"/>
              <a:t>"Publicity is the very soul of justice. It is the keenest spur to exertion and the surest of all guards against improbity. It keeps the judge himself while trying under trial.” (Jeremy Bentham quoted by Lord Shaw of Dunfermline in </a:t>
            </a:r>
            <a:r>
              <a:rPr lang="en-GB" sz="2000" i="1" dirty="0"/>
              <a:t>Scott v Scott </a:t>
            </a:r>
            <a:r>
              <a:rPr lang="en-GB" sz="2000" dirty="0">
                <a:hlinkClick r:id="rId9" tooltip="Link to BAILII version"/>
              </a:rPr>
              <a:t>[1913] AC 417</a:t>
            </a:r>
            <a:r>
              <a:rPr lang="en-GB" sz="2000" dirty="0"/>
              <a:t>, 477)</a:t>
            </a:r>
          </a:p>
        </p:txBody>
      </p:sp>
      <p:pic>
        <p:nvPicPr>
          <p:cNvPr id="8" name="Audio 7">
            <a:hlinkClick r:id="" action="ppaction://media"/>
            <a:extLst>
              <a:ext uri="{FF2B5EF4-FFF2-40B4-BE49-F238E27FC236}">
                <a16:creationId xmlns:a16="http://schemas.microsoft.com/office/drawing/2014/main" id="{44C3EF84-6FF5-431B-832F-877004AC6DBD}"/>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95491503"/>
      </p:ext>
    </p:extLst>
  </p:cSld>
  <p:clrMapOvr>
    <a:masterClrMapping/>
  </p:clrMapOvr>
  <mc:AlternateContent xmlns:mc="http://schemas.openxmlformats.org/markup-compatibility/2006">
    <mc:Choice xmlns:p14="http://schemas.microsoft.com/office/powerpoint/2010/main" Requires="p14">
      <p:transition spd="slow" p14:dur="2000" advTm="118090"/>
    </mc:Choice>
    <mc:Fallback>
      <p:transition spd="slow" advTm="1180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2" fill="hold" display="0">
                  <p:stCondLst>
                    <p:cond delay="indefinite"/>
                  </p:stCondLst>
                  <p:endCondLst>
                    <p:cond evt="onStopAudio" delay="0">
                      <p:tgtEl>
                        <p:sldTgt/>
                      </p:tgtEl>
                    </p:cond>
                  </p:endCondLst>
                </p:cTn>
                <p:tgtEl>
                  <p:spTgt spid="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3657600" y="45356"/>
            <a:ext cx="6396384" cy="762000"/>
          </a:xfrm>
        </p:spPr>
        <p:txBody>
          <a:bodyPr vert="horz" lIns="91440" tIns="45720" rIns="91440" bIns="45720" rtlCol="0" anchor="t">
            <a:noAutofit/>
          </a:bodyPr>
          <a:lstStyle/>
          <a:p>
            <a:r>
              <a:rPr lang="en-US" sz="3600" b="1" dirty="0"/>
              <a:t>Transparency &amp; COVID-19</a:t>
            </a:r>
            <a:br>
              <a:rPr lang="en-US" sz="3600" b="1" dirty="0"/>
            </a:br>
            <a:endParaRPr lang="en-US" sz="3600" b="1" dirty="0"/>
          </a:p>
        </p:txBody>
      </p:sp>
      <p:pic>
        <p:nvPicPr>
          <p:cNvPr id="6" name="Picture 5" descr="A sign on the side of a building&#10;&#10;Description automatically generated">
            <a:extLst>
              <a:ext uri="{FF2B5EF4-FFF2-40B4-BE49-F238E27FC236}">
                <a16:creationId xmlns:a16="http://schemas.microsoft.com/office/drawing/2014/main" id="{234F7679-582C-44C9-8C3B-EE8102EA6F59}"/>
              </a:ext>
            </a:extLst>
          </p:cNvPr>
          <p:cNvPicPr>
            <a:picLocks noChangeAspect="1"/>
          </p:cNvPicPr>
          <p:nvPr/>
        </p:nvPicPr>
        <p:blipFill rotWithShape="1">
          <a:blip r:embed="rId5"/>
          <a:srcRect t="4369" b="29633"/>
          <a:stretch/>
        </p:blipFill>
        <p:spPr>
          <a:xfrm>
            <a:off x="0" y="-2"/>
            <a:ext cx="2822588" cy="4918781"/>
          </a:xfrm>
          <a:prstGeom prst="rect">
            <a:avLst/>
          </a:prstGeom>
        </p:spPr>
      </p:pic>
      <p:pic>
        <p:nvPicPr>
          <p:cNvPr id="7" name="Content Placeholder 6" descr="A picture containing sitting, food, parked&#10;&#10;Description automatically generated">
            <a:extLst>
              <a:ext uri="{FF2B5EF4-FFF2-40B4-BE49-F238E27FC236}">
                <a16:creationId xmlns:a16="http://schemas.microsoft.com/office/drawing/2014/main" id="{94C82DD8-723A-4558-99DA-9DE4B4053F63}"/>
              </a:ext>
            </a:extLst>
          </p:cNvPr>
          <p:cNvPicPr>
            <a:picLocks noGrp="1" noChangeAspect="1"/>
          </p:cNvPicPr>
          <p:nvPr>
            <p:ph idx="1"/>
          </p:nvPr>
        </p:nvPicPr>
        <p:blipFill rotWithShape="1">
          <a:blip r:embed="rId6"/>
          <a:srcRect t="334" r="-3" b="744"/>
          <a:stretch/>
        </p:blipFill>
        <p:spPr>
          <a:xfrm>
            <a:off x="3223" y="4919241"/>
            <a:ext cx="2781074" cy="1938298"/>
          </a:xfrm>
          <a:prstGeom prst="rect">
            <a:avLst/>
          </a:prstGeom>
        </p:spPr>
      </p:pic>
      <p:sp>
        <p:nvSpPr>
          <p:cNvPr id="4" name="Text Placeholder 3">
            <a:extLst>
              <a:ext uri="{FF2B5EF4-FFF2-40B4-BE49-F238E27FC236}">
                <a16:creationId xmlns:a16="http://schemas.microsoft.com/office/drawing/2014/main" id="{2ABD621C-0671-479A-93A6-7FB6925740D0}"/>
              </a:ext>
            </a:extLst>
          </p:cNvPr>
          <p:cNvSpPr>
            <a:spLocks noGrp="1"/>
          </p:cNvSpPr>
          <p:nvPr>
            <p:ph type="body" sz="half" idx="2"/>
          </p:nvPr>
        </p:nvSpPr>
        <p:spPr>
          <a:xfrm>
            <a:off x="3657600" y="1353820"/>
            <a:ext cx="8531177" cy="5133975"/>
          </a:xfrm>
        </p:spPr>
        <p:txBody>
          <a:bodyPr vert="horz" lIns="91440" tIns="45720" rIns="91440" bIns="45720" rtlCol="0">
            <a:noAutofit/>
          </a:bodyPr>
          <a:lstStyle/>
          <a:p>
            <a:pPr algn="just"/>
            <a:r>
              <a:rPr lang="en-US" sz="2000" dirty="0"/>
              <a:t> </a:t>
            </a:r>
          </a:p>
          <a:p>
            <a:endParaRPr lang="en-US" sz="2000" dirty="0"/>
          </a:p>
          <a:p>
            <a:endParaRPr lang="en-US" sz="2000" dirty="0"/>
          </a:p>
          <a:p>
            <a:endParaRPr lang="en-US" sz="2000" dirty="0"/>
          </a:p>
          <a:p>
            <a:pPr marL="342900" indent="-342900" algn="just">
              <a:buFont typeface="Arial" panose="020B0604020202020204" pitchFamily="34" charset="0"/>
              <a:buChar char="•"/>
            </a:pPr>
            <a:endParaRPr lang="en-US" sz="2000" dirty="0"/>
          </a:p>
          <a:p>
            <a:pPr marL="342900" indent="-342900" algn="just">
              <a:buFont typeface="Arial" panose="020B0604020202020204" pitchFamily="34" charset="0"/>
              <a:buChar char="•"/>
            </a:pPr>
            <a:endParaRPr lang="en-US" sz="2000" dirty="0"/>
          </a:p>
          <a:p>
            <a:pPr marL="342900" indent="-342900" algn="just">
              <a:buFont typeface="Arial" panose="020B0604020202020204" pitchFamily="34" charset="0"/>
              <a:buChar char="•"/>
            </a:pPr>
            <a:endParaRPr lang="en-US" sz="2000"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7"/>
          <a:stretch>
            <a:fillRect/>
          </a:stretch>
        </p:blipFill>
        <p:spPr>
          <a:xfrm>
            <a:off x="9885680" y="114300"/>
            <a:ext cx="1719112" cy="1125220"/>
          </a:xfrm>
        </p:spPr>
      </p:pic>
      <p:sp>
        <p:nvSpPr>
          <p:cNvPr id="15" name="TextBox 14">
            <a:extLst>
              <a:ext uri="{FF2B5EF4-FFF2-40B4-BE49-F238E27FC236}">
                <a16:creationId xmlns:a16="http://schemas.microsoft.com/office/drawing/2014/main" id="{D32665D8-AF37-4BC2-BDD6-FDF097398960}"/>
              </a:ext>
            </a:extLst>
          </p:cNvPr>
          <p:cNvSpPr txBox="1"/>
          <p:nvPr/>
        </p:nvSpPr>
        <p:spPr>
          <a:xfrm>
            <a:off x="2948685" y="1308464"/>
            <a:ext cx="9164548" cy="5324535"/>
          </a:xfrm>
          <a:prstGeom prst="rect">
            <a:avLst/>
          </a:prstGeom>
          <a:noFill/>
        </p:spPr>
        <p:txBody>
          <a:bodyPr wrap="square">
            <a:spAutoFit/>
          </a:bodyPr>
          <a:lstStyle/>
          <a:p>
            <a:r>
              <a:rPr lang="en-GB" sz="2000" b="1" i="1" dirty="0">
                <a:ea typeface="Calibri" panose="020F0502020204030204" pitchFamily="34" charset="0"/>
                <a:cs typeface="Times New Roman" panose="02020603050405020304" pitchFamily="18" charset="0"/>
              </a:rPr>
              <a:t>Epistemic injustice </a:t>
            </a:r>
            <a:r>
              <a:rPr lang="en-GB" sz="2000" dirty="0">
                <a:ea typeface="Calibri" panose="020F0502020204030204" pitchFamily="34" charset="0"/>
                <a:cs typeface="Times New Roman" panose="02020603050405020304" pitchFamily="18" charset="0"/>
              </a:rPr>
              <a:t>refers to the ways in which social power operates to discredit, dismiss, and exclude the testimony (knowledge) of specific groups on the basis that such testimony is systematically unreliable.</a:t>
            </a:r>
          </a:p>
          <a:p>
            <a:endParaRPr lang="en-GB" sz="2000" dirty="0">
              <a:effectLst/>
              <a:ea typeface="Calibri" panose="020F0502020204030204" pitchFamily="34" charset="0"/>
              <a:cs typeface="Times New Roman" panose="02020603050405020304" pitchFamily="18" charset="0"/>
            </a:endParaRPr>
          </a:p>
          <a:p>
            <a:r>
              <a:rPr lang="en-GB" sz="2000" dirty="0">
                <a:ea typeface="Calibri" panose="020F0502020204030204" pitchFamily="34" charset="0"/>
                <a:cs typeface="Times New Roman" panose="02020603050405020304" pitchFamily="18" charset="0"/>
              </a:rPr>
              <a:t>Developed in the context of disability </a:t>
            </a:r>
            <a:r>
              <a:rPr lang="en-GB" sz="2000" dirty="0">
                <a:effectLst/>
                <a:ea typeface="Calibri" panose="020F0502020204030204" pitchFamily="34" charset="0"/>
                <a:cs typeface="Times New Roman" panose="02020603050405020304" pitchFamily="18" charset="0"/>
              </a:rPr>
              <a:t>(e.g. Leach Scully, 2018; Barnes, 2016; </a:t>
            </a:r>
            <a:r>
              <a:rPr lang="en-GB" sz="2000" dirty="0" err="1">
                <a:effectLst/>
                <a:ea typeface="Calibri" panose="020F0502020204030204" pitchFamily="34" charset="0"/>
                <a:cs typeface="Times New Roman" panose="02020603050405020304" pitchFamily="18" charset="0"/>
              </a:rPr>
              <a:t>Carel</a:t>
            </a:r>
            <a:r>
              <a:rPr lang="en-GB" sz="2000" dirty="0">
                <a:effectLst/>
                <a:ea typeface="Calibri" panose="020F0502020204030204" pitchFamily="34" charset="0"/>
                <a:cs typeface="Times New Roman" panose="02020603050405020304" pitchFamily="18" charset="0"/>
              </a:rPr>
              <a:t> and Kidd, 2014; Fricker, 2007; Fricker, 2006) </a:t>
            </a:r>
          </a:p>
          <a:p>
            <a:endParaRPr lang="en-GB" sz="2000" dirty="0">
              <a:ea typeface="Calibri" panose="020F0502020204030204" pitchFamily="34" charset="0"/>
              <a:cs typeface="Times New Roman" panose="02020603050405020304" pitchFamily="18" charset="0"/>
            </a:endParaRPr>
          </a:p>
          <a:p>
            <a:r>
              <a:rPr lang="en-GB" sz="2000" dirty="0">
                <a:effectLst/>
                <a:ea typeface="Calibri" panose="020F0502020204030204" pitchFamily="34" charset="0"/>
                <a:cs typeface="Times New Roman" panose="02020603050405020304" pitchFamily="18" charset="0"/>
              </a:rPr>
              <a:t>Including in relation to </a:t>
            </a:r>
            <a:r>
              <a:rPr lang="en-GB" sz="2000" b="1" i="1" u="sng" dirty="0">
                <a:ea typeface="Calibri" panose="020F0502020204030204" pitchFamily="34" charset="0"/>
                <a:cs typeface="Times New Roman" panose="02020603050405020304" pitchFamily="18" charset="0"/>
              </a:rPr>
              <a:t>austerity </a:t>
            </a:r>
            <a:r>
              <a:rPr lang="en-GB" sz="2000" dirty="0">
                <a:effectLst/>
                <a:ea typeface="Calibri" panose="020F0502020204030204" pitchFamily="34" charset="0"/>
                <a:cs typeface="Times New Roman" panose="02020603050405020304" pitchFamily="18" charset="0"/>
              </a:rPr>
              <a:t>(</a:t>
            </a:r>
            <a:r>
              <a:rPr lang="en-GB" sz="2000" dirty="0" err="1">
                <a:effectLst/>
                <a:ea typeface="Calibri" panose="020F0502020204030204" pitchFamily="34" charset="0"/>
                <a:cs typeface="Times New Roman" panose="02020603050405020304" pitchFamily="18" charset="0"/>
              </a:rPr>
              <a:t>Briant</a:t>
            </a:r>
            <a:r>
              <a:rPr lang="en-GB" sz="2000" dirty="0">
                <a:effectLst/>
                <a:ea typeface="Calibri" panose="020F0502020204030204" pitchFamily="34" charset="0"/>
                <a:cs typeface="Times New Roman" panose="02020603050405020304" pitchFamily="18" charset="0"/>
              </a:rPr>
              <a:t>, Watson, and Philo, 2013; Cross, 2013; Williams-Findlay, 2011)</a:t>
            </a:r>
            <a:r>
              <a:rPr lang="en-GB" sz="2000" b="1" i="1" dirty="0">
                <a:ea typeface="Calibri" panose="020F0502020204030204" pitchFamily="34" charset="0"/>
                <a:cs typeface="Times New Roman" panose="02020603050405020304" pitchFamily="18" charset="0"/>
              </a:rPr>
              <a:t> </a:t>
            </a:r>
            <a:r>
              <a:rPr lang="en-GB" sz="2000" b="1" i="1" u="sng" dirty="0">
                <a:ea typeface="Calibri" panose="020F0502020204030204" pitchFamily="34" charset="0"/>
                <a:cs typeface="Times New Roman" panose="02020603050405020304" pitchFamily="18" charset="0"/>
              </a:rPr>
              <a:t>healthcare and bioethics</a:t>
            </a:r>
            <a:r>
              <a:rPr lang="en-GB" sz="2000" u="sng" dirty="0">
                <a:effectLst/>
                <a:ea typeface="Calibri" panose="020F0502020204030204" pitchFamily="34" charset="0"/>
                <a:cs typeface="Times New Roman" panose="02020603050405020304" pitchFamily="18" charset="0"/>
              </a:rPr>
              <a:t> </a:t>
            </a:r>
            <a:r>
              <a:rPr lang="en-GB" sz="2000" dirty="0">
                <a:effectLst/>
                <a:ea typeface="Calibri" panose="020F0502020204030204" pitchFamily="34" charset="0"/>
                <a:cs typeface="Times New Roman" panose="02020603050405020304" pitchFamily="18" charset="0"/>
              </a:rPr>
              <a:t>(Amundson, 2005; Asch and Wasserman, 2005; </a:t>
            </a:r>
            <a:r>
              <a:rPr lang="en-GB" sz="2000" dirty="0" err="1">
                <a:effectLst/>
                <a:ea typeface="Calibri" panose="020F0502020204030204" pitchFamily="34" charset="0"/>
                <a:cs typeface="Times New Roman" panose="02020603050405020304" pitchFamily="18" charset="0"/>
              </a:rPr>
              <a:t>Carel</a:t>
            </a:r>
            <a:r>
              <a:rPr lang="en-GB" sz="2000" dirty="0">
                <a:effectLst/>
                <a:ea typeface="Calibri" panose="020F0502020204030204" pitchFamily="34" charset="0"/>
                <a:cs typeface="Times New Roman" panose="02020603050405020304" pitchFamily="18" charset="0"/>
              </a:rPr>
              <a:t> and Kidd, 2014; Emery, Middleton and Turner, 2010, Fahmy, 2011; Middleton, </a:t>
            </a:r>
            <a:r>
              <a:rPr lang="en-GB" sz="2000" dirty="0" err="1">
                <a:effectLst/>
                <a:ea typeface="Calibri" panose="020F0502020204030204" pitchFamily="34" charset="0"/>
                <a:cs typeface="Times New Roman" panose="02020603050405020304" pitchFamily="18" charset="0"/>
              </a:rPr>
              <a:t>Hewison</a:t>
            </a:r>
            <a:r>
              <a:rPr lang="en-GB" sz="2000" dirty="0">
                <a:effectLst/>
                <a:ea typeface="Calibri" panose="020F0502020204030204" pitchFamily="34" charset="0"/>
                <a:cs typeface="Times New Roman" panose="02020603050405020304" pitchFamily="18" charset="0"/>
              </a:rPr>
              <a:t>, and Mueller, 1998, 2001)</a:t>
            </a:r>
            <a:r>
              <a:rPr lang="en-GB" sz="2000" b="1" i="1" dirty="0">
                <a:ea typeface="Calibri" panose="020F0502020204030204" pitchFamily="34" charset="0"/>
                <a:cs typeface="Times New Roman" panose="02020603050405020304" pitchFamily="18" charset="0"/>
              </a:rPr>
              <a:t> </a:t>
            </a:r>
            <a:r>
              <a:rPr lang="en-GB" sz="2000" dirty="0">
                <a:ea typeface="Calibri" panose="020F0502020204030204" pitchFamily="34" charset="0"/>
                <a:cs typeface="Times New Roman" panose="02020603050405020304" pitchFamily="18" charset="0"/>
              </a:rPr>
              <a:t>and </a:t>
            </a:r>
            <a:r>
              <a:rPr lang="en-GB" sz="2000" b="1" i="1" u="sng" dirty="0">
                <a:ea typeface="Calibri" panose="020F0502020204030204" pitchFamily="34" charset="0"/>
                <a:cs typeface="Times New Roman" panose="02020603050405020304" pitchFamily="18" charset="0"/>
              </a:rPr>
              <a:t>education</a:t>
            </a:r>
            <a:r>
              <a:rPr lang="en-GB" sz="2000" b="1" i="1" dirty="0">
                <a:ea typeface="Calibri" panose="020F0502020204030204" pitchFamily="34" charset="0"/>
                <a:cs typeface="Times New Roman" panose="02020603050405020304" pitchFamily="18" charset="0"/>
              </a:rPr>
              <a:t> </a:t>
            </a:r>
            <a:r>
              <a:rPr lang="en-GB" sz="2000" dirty="0">
                <a:effectLst/>
                <a:ea typeface="Calibri" panose="020F0502020204030204" pitchFamily="34" charset="0"/>
                <a:cs typeface="Times New Roman" panose="02020603050405020304" pitchFamily="18" charset="0"/>
              </a:rPr>
              <a:t>(Consortium for Research into Deaf Education, 2011; Moore, 2008)</a:t>
            </a:r>
          </a:p>
          <a:p>
            <a:endParaRPr lang="en-GB" sz="2000" dirty="0"/>
          </a:p>
          <a:p>
            <a:endParaRPr lang="en-GB" sz="2000" dirty="0"/>
          </a:p>
          <a:p>
            <a:r>
              <a:rPr lang="en-GB" sz="2000" dirty="0"/>
              <a:t>“…ignorance about disabled lives is not inevitable but something that can and should be challenged.” (Leach Scully, 2019)</a:t>
            </a:r>
          </a:p>
        </p:txBody>
      </p:sp>
      <p:pic>
        <p:nvPicPr>
          <p:cNvPr id="8" name="Audio 7">
            <a:hlinkClick r:id="" action="ppaction://media"/>
            <a:extLst>
              <a:ext uri="{FF2B5EF4-FFF2-40B4-BE49-F238E27FC236}">
                <a16:creationId xmlns:a16="http://schemas.microsoft.com/office/drawing/2014/main" id="{72B9C223-DEE5-4906-B2B6-C55D91F85C49}"/>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3193350414"/>
      </p:ext>
    </p:extLst>
  </p:cSld>
  <p:clrMapOvr>
    <a:masterClrMapping/>
  </p:clrMapOvr>
  <mc:AlternateContent xmlns:mc="http://schemas.openxmlformats.org/markup-compatibility/2006">
    <mc:Choice xmlns:p14="http://schemas.microsoft.com/office/powerpoint/2010/main" Requires="p14">
      <p:transition spd="slow" p14:dur="2000" advTm="122309"/>
    </mc:Choice>
    <mc:Fallback>
      <p:transition spd="slow" advTm="1223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2" fill="hold" display="0">
                  <p:stCondLst>
                    <p:cond delay="indefinite"/>
                  </p:stCondLst>
                  <p:endCondLst>
                    <p:cond evt="onStopAudio" delay="0">
                      <p:tgtEl>
                        <p:sldTgt/>
                      </p:tgtEl>
                    </p:cond>
                  </p:endCondLst>
                </p:cTn>
                <p:tgtEl>
                  <p:spTgt spid="8"/>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5">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4DDC893-E5EF-4CDE-B040-BA5B53AADD7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4" name="Picture 13">
            <a:extLst>
              <a:ext uri="{FF2B5EF4-FFF2-40B4-BE49-F238E27FC236}">
                <a16:creationId xmlns:a16="http://schemas.microsoft.com/office/drawing/2014/main" id="{85F1A06D-D369-4974-8208-56120C5E7A9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a:extLst>
              <a:ext uri="{FF2B5EF4-FFF2-40B4-BE49-F238E27FC236}">
                <a16:creationId xmlns:a16="http://schemas.microsoft.com/office/drawing/2014/main" id="{DAD27A50-88D7-4E2A-8488-F2879768A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8" name="Picture 17">
            <a:extLst>
              <a:ext uri="{FF2B5EF4-FFF2-40B4-BE49-F238E27FC236}">
                <a16:creationId xmlns:a16="http://schemas.microsoft.com/office/drawing/2014/main" id="{A47C6ACD-2325-48C6-B9F3-C21563A05EA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8">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0" name="Picture 19">
            <a:extLst>
              <a:ext uri="{FF2B5EF4-FFF2-40B4-BE49-F238E27FC236}">
                <a16:creationId xmlns:a16="http://schemas.microsoft.com/office/drawing/2014/main" id="{1081DF83-4F35-4560-87E6-0DE8AAAC33D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9">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2" name="Rectangle 21">
            <a:extLst>
              <a:ext uri="{FF2B5EF4-FFF2-40B4-BE49-F238E27FC236}">
                <a16:creationId xmlns:a16="http://schemas.microsoft.com/office/drawing/2014/main" id="{7C704F0F-1CD8-4DC1-AEE9-2259582324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3657600" y="45356"/>
            <a:ext cx="6396384" cy="762000"/>
          </a:xfrm>
        </p:spPr>
        <p:txBody>
          <a:bodyPr vert="horz" lIns="91440" tIns="45720" rIns="91440" bIns="45720" rtlCol="0" anchor="t">
            <a:noAutofit/>
          </a:bodyPr>
          <a:lstStyle/>
          <a:p>
            <a:r>
              <a:rPr lang="en-US" sz="3600" b="1" dirty="0"/>
              <a:t>Transparency &amp; COVID-19</a:t>
            </a:r>
            <a:br>
              <a:rPr lang="en-US" sz="3600" b="1" dirty="0"/>
            </a:br>
            <a:endParaRPr lang="en-US" sz="3600" b="1" dirty="0"/>
          </a:p>
        </p:txBody>
      </p:sp>
      <p:pic>
        <p:nvPicPr>
          <p:cNvPr id="6" name="Picture 5" descr="A sign on the side of a building&#10;&#10;Description automatically generated">
            <a:extLst>
              <a:ext uri="{FF2B5EF4-FFF2-40B4-BE49-F238E27FC236}">
                <a16:creationId xmlns:a16="http://schemas.microsoft.com/office/drawing/2014/main" id="{234F7679-582C-44C9-8C3B-EE8102EA6F59}"/>
              </a:ext>
            </a:extLst>
          </p:cNvPr>
          <p:cNvPicPr>
            <a:picLocks noChangeAspect="1"/>
          </p:cNvPicPr>
          <p:nvPr/>
        </p:nvPicPr>
        <p:blipFill rotWithShape="1">
          <a:blip r:embed="rId10"/>
          <a:srcRect t="4369" b="29633"/>
          <a:stretch/>
        </p:blipFill>
        <p:spPr>
          <a:xfrm>
            <a:off x="0" y="-2"/>
            <a:ext cx="2822588" cy="4918781"/>
          </a:xfrm>
          <a:prstGeom prst="rect">
            <a:avLst/>
          </a:prstGeom>
        </p:spPr>
      </p:pic>
      <p:pic>
        <p:nvPicPr>
          <p:cNvPr id="7" name="Content Placeholder 6" descr="A picture containing sitting, food, parked&#10;&#10;Description automatically generated">
            <a:extLst>
              <a:ext uri="{FF2B5EF4-FFF2-40B4-BE49-F238E27FC236}">
                <a16:creationId xmlns:a16="http://schemas.microsoft.com/office/drawing/2014/main" id="{94C82DD8-723A-4558-99DA-9DE4B4053F63}"/>
              </a:ext>
            </a:extLst>
          </p:cNvPr>
          <p:cNvPicPr>
            <a:picLocks noGrp="1" noChangeAspect="1"/>
          </p:cNvPicPr>
          <p:nvPr>
            <p:ph idx="1"/>
          </p:nvPr>
        </p:nvPicPr>
        <p:blipFill rotWithShape="1">
          <a:blip r:embed="rId11"/>
          <a:srcRect t="334" r="-3" b="744"/>
          <a:stretch/>
        </p:blipFill>
        <p:spPr>
          <a:xfrm>
            <a:off x="3223" y="4919241"/>
            <a:ext cx="2781074" cy="1938298"/>
          </a:xfrm>
          <a:prstGeom prst="rect">
            <a:avLst/>
          </a:prstGeom>
        </p:spPr>
      </p:pic>
      <p:sp>
        <p:nvSpPr>
          <p:cNvPr id="4" name="Text Placeholder 3">
            <a:extLst>
              <a:ext uri="{FF2B5EF4-FFF2-40B4-BE49-F238E27FC236}">
                <a16:creationId xmlns:a16="http://schemas.microsoft.com/office/drawing/2014/main" id="{2ABD621C-0671-479A-93A6-7FB6925740D0}"/>
              </a:ext>
            </a:extLst>
          </p:cNvPr>
          <p:cNvSpPr>
            <a:spLocks noGrp="1"/>
          </p:cNvSpPr>
          <p:nvPr>
            <p:ph type="body" sz="half" idx="2"/>
          </p:nvPr>
        </p:nvSpPr>
        <p:spPr>
          <a:xfrm>
            <a:off x="3657600" y="1353820"/>
            <a:ext cx="8531177" cy="5133975"/>
          </a:xfrm>
        </p:spPr>
        <p:txBody>
          <a:bodyPr vert="horz" lIns="91440" tIns="45720" rIns="91440" bIns="45720" rtlCol="0">
            <a:noAutofit/>
          </a:bodyPr>
          <a:lstStyle/>
          <a:p>
            <a:pPr algn="just"/>
            <a:r>
              <a:rPr lang="en-US" sz="2000" dirty="0"/>
              <a:t> </a:t>
            </a:r>
          </a:p>
          <a:p>
            <a:endParaRPr lang="en-US" sz="2000" dirty="0"/>
          </a:p>
          <a:p>
            <a:endParaRPr lang="en-US" sz="2000" dirty="0"/>
          </a:p>
          <a:p>
            <a:endParaRPr lang="en-US" sz="2000" dirty="0"/>
          </a:p>
          <a:p>
            <a:pPr marL="342900" indent="-342900" algn="just">
              <a:buFont typeface="Arial" panose="020B0604020202020204" pitchFamily="34" charset="0"/>
              <a:buChar char="•"/>
            </a:pPr>
            <a:endParaRPr lang="en-US" sz="2000" dirty="0"/>
          </a:p>
          <a:p>
            <a:pPr marL="342900" indent="-342900" algn="just">
              <a:buFont typeface="Arial" panose="020B0604020202020204" pitchFamily="34" charset="0"/>
              <a:buChar char="•"/>
            </a:pPr>
            <a:endParaRPr lang="en-US" sz="2000" dirty="0"/>
          </a:p>
          <a:p>
            <a:pPr marL="342900" indent="-342900" algn="just">
              <a:buFont typeface="Arial" panose="020B0604020202020204" pitchFamily="34" charset="0"/>
              <a:buChar char="•"/>
            </a:pPr>
            <a:endParaRPr lang="en-US" sz="2000"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12"/>
          <a:stretch>
            <a:fillRect/>
          </a:stretch>
        </p:blipFill>
        <p:spPr>
          <a:xfrm>
            <a:off x="9885680" y="114300"/>
            <a:ext cx="1719112" cy="1125220"/>
          </a:xfrm>
        </p:spPr>
      </p:pic>
      <p:pic>
        <p:nvPicPr>
          <p:cNvPr id="13" name="Picture 12">
            <a:extLst>
              <a:ext uri="{FF2B5EF4-FFF2-40B4-BE49-F238E27FC236}">
                <a16:creationId xmlns:a16="http://schemas.microsoft.com/office/drawing/2014/main" id="{48E10968-B9F7-4F8B-885B-23BE886D75FC}"/>
              </a:ext>
            </a:extLst>
          </p:cNvPr>
          <p:cNvPicPr>
            <a:picLocks noChangeAspect="1"/>
          </p:cNvPicPr>
          <p:nvPr/>
        </p:nvPicPr>
        <p:blipFill rotWithShape="1">
          <a:blip r:embed="rId13"/>
          <a:srcRect l="16134" t="13362" r="23972" b="66899"/>
          <a:stretch/>
        </p:blipFill>
        <p:spPr>
          <a:xfrm>
            <a:off x="2935833" y="1520123"/>
            <a:ext cx="9115753" cy="2160689"/>
          </a:xfrm>
          <a:prstGeom prst="rect">
            <a:avLst/>
          </a:prstGeom>
        </p:spPr>
      </p:pic>
      <p:sp>
        <p:nvSpPr>
          <p:cNvPr id="15" name="TextBox 14">
            <a:extLst>
              <a:ext uri="{FF2B5EF4-FFF2-40B4-BE49-F238E27FC236}">
                <a16:creationId xmlns:a16="http://schemas.microsoft.com/office/drawing/2014/main" id="{D32665D8-AF37-4BC2-BDD6-FDF097398960}"/>
              </a:ext>
            </a:extLst>
          </p:cNvPr>
          <p:cNvSpPr txBox="1"/>
          <p:nvPr/>
        </p:nvSpPr>
        <p:spPr>
          <a:xfrm>
            <a:off x="3695891" y="4227276"/>
            <a:ext cx="6097712" cy="1754326"/>
          </a:xfrm>
          <a:prstGeom prst="rect">
            <a:avLst/>
          </a:prstGeom>
          <a:noFill/>
        </p:spPr>
        <p:txBody>
          <a:bodyPr wrap="square">
            <a:spAutoFit/>
          </a:bodyPr>
          <a:lstStyle/>
          <a:p>
            <a:pPr marL="342900" indent="-342900" algn="just">
              <a:buFont typeface="Arial" panose="020B0604020202020204" pitchFamily="34" charset="0"/>
              <a:buChar char="•"/>
            </a:pPr>
            <a:r>
              <a:rPr lang="en-US" sz="1800" dirty="0">
                <a:hlinkClick r:id="rId14"/>
              </a:rPr>
              <a:t>Guidance from </a:t>
            </a:r>
            <a:r>
              <a:rPr lang="en-US" sz="1800" dirty="0" err="1">
                <a:hlinkClick r:id="rId14"/>
              </a:rPr>
              <a:t>Mr</a:t>
            </a:r>
            <a:r>
              <a:rPr lang="en-US" sz="1800" dirty="0">
                <a:hlinkClick r:id="rId14"/>
              </a:rPr>
              <a:t> Justice Hayden </a:t>
            </a:r>
            <a:r>
              <a:rPr lang="en-US" sz="1800" dirty="0"/>
              <a:t>31 March 2020</a:t>
            </a:r>
          </a:p>
          <a:p>
            <a:pPr algn="just"/>
            <a:endParaRPr lang="en-US" sz="1800" dirty="0"/>
          </a:p>
          <a:p>
            <a:pPr algn="just"/>
            <a:endParaRPr lang="en-US" sz="1800" dirty="0"/>
          </a:p>
          <a:p>
            <a:pPr marL="342900" indent="-342900">
              <a:buFont typeface="Arial" panose="020B0604020202020204" pitchFamily="34" charset="0"/>
              <a:buChar char="•"/>
            </a:pPr>
            <a:r>
              <a:rPr lang="en-US" sz="1800" dirty="0"/>
              <a:t>Created the HIVE Group (a multi-disciplinary thinktank established to address the impact of COVID-19 on litigants in the Court of Protection)</a:t>
            </a:r>
          </a:p>
        </p:txBody>
      </p:sp>
      <p:pic>
        <p:nvPicPr>
          <p:cNvPr id="9" name="Audio 8">
            <a:hlinkClick r:id="" action="ppaction://media"/>
            <a:extLst>
              <a:ext uri="{FF2B5EF4-FFF2-40B4-BE49-F238E27FC236}">
                <a16:creationId xmlns:a16="http://schemas.microsoft.com/office/drawing/2014/main" id="{10B327A6-DE7A-4B7C-99B4-001767093EA4}"/>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776789880"/>
      </p:ext>
    </p:extLst>
  </p:cSld>
  <p:clrMapOvr>
    <a:masterClrMapping/>
  </p:clrMapOvr>
  <mc:AlternateContent xmlns:mc="http://schemas.openxmlformats.org/markup-compatibility/2006">
    <mc:Choice xmlns:p14="http://schemas.microsoft.com/office/powerpoint/2010/main" Requires="p14">
      <p:transition spd="slow" p14:dur="2000" advTm="64004"/>
    </mc:Choice>
    <mc:Fallback>
      <p:transition spd="slow" advTm="640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6">
            <a:duotone>
              <a:schemeClr val="bg2">
                <a:shade val="69000"/>
                <a:hueMod val="108000"/>
                <a:satMod val="164000"/>
                <a:lumMod val="74000"/>
              </a:schemeClr>
              <a:schemeClr val="bg2">
                <a:tint val="96000"/>
                <a:hueMod val="88000"/>
                <a:satMod val="140000"/>
                <a:lumMod val="132000"/>
              </a:schemeClr>
            </a:duotone>
            <a:extLst>
              <a:ext uri="{BEBA8EAE-BF5A-486C-A8C5-ECC9F3942E4B}">
                <a14:imgProps xmlns:a14="http://schemas.microsoft.com/office/drawing/2010/main">
                  <a14:imgLayer r:embed="rId7">
                    <a14:imgEffect>
                      <a14:saturation sat="224000"/>
                    </a14:imgEffect>
                  </a14:imgLayer>
                </a14:imgProps>
              </a:ext>
            </a:extLst>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363458" y="202506"/>
            <a:ext cx="9358104" cy="561340"/>
          </a:xfrm>
        </p:spPr>
        <p:txBody>
          <a:bodyPr/>
          <a:lstStyle/>
          <a:p>
            <a:r>
              <a:rPr lang="en-GB" sz="3200" b="1" dirty="0"/>
              <a:t>The Open Justice Court of Protection Project</a:t>
            </a:r>
          </a:p>
        </p:txBody>
      </p:sp>
      <p:pic>
        <p:nvPicPr>
          <p:cNvPr id="7" name="Content Placeholder 6" descr="A close up of a sign&#10;&#10;Description automatically generated">
            <a:extLst>
              <a:ext uri="{FF2B5EF4-FFF2-40B4-BE49-F238E27FC236}">
                <a16:creationId xmlns:a16="http://schemas.microsoft.com/office/drawing/2014/main" id="{9284D636-C5FD-43D4-B79B-40C80A9EA4FC}"/>
              </a:ext>
            </a:extLst>
          </p:cNvPr>
          <p:cNvPicPr>
            <a:picLocks noGrp="1" noChangeAspect="1"/>
          </p:cNvPicPr>
          <p:nvPr>
            <p:ph idx="1"/>
          </p:nvPr>
        </p:nvPicPr>
        <p:blipFill>
          <a:blip r:embed="rId8"/>
          <a:stretch>
            <a:fillRect/>
          </a:stretch>
        </p:blipFill>
        <p:spPr>
          <a:xfrm>
            <a:off x="363458" y="905521"/>
            <a:ext cx="3022124" cy="3078540"/>
          </a:xfrm>
        </p:spPr>
      </p:pic>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9"/>
          <a:stretch>
            <a:fillRect/>
          </a:stretch>
        </p:blipFill>
        <p:spPr>
          <a:xfrm>
            <a:off x="9885680" y="114300"/>
            <a:ext cx="1719112" cy="1125220"/>
          </a:xfrm>
        </p:spPr>
      </p:pic>
      <p:sp>
        <p:nvSpPr>
          <p:cNvPr id="8" name="TextBox 7">
            <a:extLst>
              <a:ext uri="{FF2B5EF4-FFF2-40B4-BE49-F238E27FC236}">
                <a16:creationId xmlns:a16="http://schemas.microsoft.com/office/drawing/2014/main" id="{A482E1B2-DA18-40C1-B513-CB1E73B176FF}"/>
              </a:ext>
            </a:extLst>
          </p:cNvPr>
          <p:cNvSpPr txBox="1"/>
          <p:nvPr/>
        </p:nvSpPr>
        <p:spPr>
          <a:xfrm>
            <a:off x="0" y="4188543"/>
            <a:ext cx="3749040" cy="400110"/>
          </a:xfrm>
          <a:prstGeom prst="rect">
            <a:avLst/>
          </a:prstGeom>
          <a:noFill/>
        </p:spPr>
        <p:txBody>
          <a:bodyPr wrap="square" rtlCol="0">
            <a:spAutoFit/>
          </a:bodyPr>
          <a:lstStyle/>
          <a:p>
            <a:pPr algn="ctr"/>
            <a:r>
              <a:rPr lang="en-GB" sz="2000" b="1" dirty="0"/>
              <a:t>Launched 15</a:t>
            </a:r>
            <a:r>
              <a:rPr lang="en-GB" sz="2000" b="1" baseline="30000" dirty="0"/>
              <a:t>th</a:t>
            </a:r>
            <a:r>
              <a:rPr lang="en-GB" sz="2000" b="1" dirty="0"/>
              <a:t> June 2020</a:t>
            </a:r>
          </a:p>
        </p:txBody>
      </p:sp>
      <p:sp>
        <p:nvSpPr>
          <p:cNvPr id="9" name="Speech Bubble: Rectangle 8">
            <a:extLst>
              <a:ext uri="{FF2B5EF4-FFF2-40B4-BE49-F238E27FC236}">
                <a16:creationId xmlns:a16="http://schemas.microsoft.com/office/drawing/2014/main" id="{86D677F2-1AD3-4E1E-B744-45C0EC797D6F}"/>
              </a:ext>
            </a:extLst>
          </p:cNvPr>
          <p:cNvSpPr/>
          <p:nvPr/>
        </p:nvSpPr>
        <p:spPr>
          <a:xfrm>
            <a:off x="4259580" y="1954407"/>
            <a:ext cx="3409950" cy="1243489"/>
          </a:xfrm>
          <a:prstGeom prst="wedgeRectCallou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rPr>
              <a:t>Provides information and practical support to Public Observers</a:t>
            </a:r>
          </a:p>
        </p:txBody>
      </p:sp>
      <p:sp>
        <p:nvSpPr>
          <p:cNvPr id="10" name="Speech Bubble: Rectangle 9">
            <a:extLst>
              <a:ext uri="{FF2B5EF4-FFF2-40B4-BE49-F238E27FC236}">
                <a16:creationId xmlns:a16="http://schemas.microsoft.com/office/drawing/2014/main" id="{D999138A-54E9-4D2E-9F9D-5FBC6636C54F}"/>
              </a:ext>
            </a:extLst>
          </p:cNvPr>
          <p:cNvSpPr/>
          <p:nvPr/>
        </p:nvSpPr>
        <p:spPr>
          <a:xfrm>
            <a:off x="4259580" y="3660104"/>
            <a:ext cx="3409950" cy="1243489"/>
          </a:xfrm>
          <a:prstGeom prst="wedgeRectCallou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rPr>
              <a:t>Reports on hearings we’ve observed</a:t>
            </a:r>
          </a:p>
        </p:txBody>
      </p:sp>
      <p:sp>
        <p:nvSpPr>
          <p:cNvPr id="11" name="Speech Bubble: Rectangle 10">
            <a:extLst>
              <a:ext uri="{FF2B5EF4-FFF2-40B4-BE49-F238E27FC236}">
                <a16:creationId xmlns:a16="http://schemas.microsoft.com/office/drawing/2014/main" id="{019E2040-54F4-4187-B5D3-CF1F69A1A522}"/>
              </a:ext>
            </a:extLst>
          </p:cNvPr>
          <p:cNvSpPr/>
          <p:nvPr/>
        </p:nvSpPr>
        <p:spPr>
          <a:xfrm>
            <a:off x="8351679" y="3660104"/>
            <a:ext cx="3409950" cy="1243489"/>
          </a:xfrm>
          <a:prstGeom prst="wedgeRectCallou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rPr>
              <a:t>Shares updates on developments in the CoP</a:t>
            </a:r>
          </a:p>
        </p:txBody>
      </p:sp>
      <p:sp>
        <p:nvSpPr>
          <p:cNvPr id="12" name="Speech Bubble: Rectangle 11">
            <a:extLst>
              <a:ext uri="{FF2B5EF4-FFF2-40B4-BE49-F238E27FC236}">
                <a16:creationId xmlns:a16="http://schemas.microsoft.com/office/drawing/2014/main" id="{3737CBFB-3250-4CB0-8FA3-7E077F201288}"/>
              </a:ext>
            </a:extLst>
          </p:cNvPr>
          <p:cNvSpPr/>
          <p:nvPr/>
        </p:nvSpPr>
        <p:spPr>
          <a:xfrm>
            <a:off x="8351679" y="5412003"/>
            <a:ext cx="3409950" cy="1243489"/>
          </a:xfrm>
          <a:prstGeom prst="wedgeRectCallou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rPr>
              <a:t>Uses our experiences to impact the development of Open Justice in the CoP</a:t>
            </a:r>
          </a:p>
        </p:txBody>
      </p:sp>
      <p:sp>
        <p:nvSpPr>
          <p:cNvPr id="13" name="Speech Bubble: Rectangle 12">
            <a:extLst>
              <a:ext uri="{FF2B5EF4-FFF2-40B4-BE49-F238E27FC236}">
                <a16:creationId xmlns:a16="http://schemas.microsoft.com/office/drawing/2014/main" id="{2D7BD930-A034-4C65-92CD-DC478CD3C195}"/>
              </a:ext>
            </a:extLst>
          </p:cNvPr>
          <p:cNvSpPr/>
          <p:nvPr/>
        </p:nvSpPr>
        <p:spPr>
          <a:xfrm>
            <a:off x="4259580" y="5412004"/>
            <a:ext cx="3409950" cy="1243489"/>
          </a:xfrm>
          <a:prstGeom prst="wedgeRectCallou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rPr>
              <a:t>Provides links to published judgments</a:t>
            </a:r>
          </a:p>
        </p:txBody>
      </p:sp>
      <p:sp>
        <p:nvSpPr>
          <p:cNvPr id="14" name="Speech Bubble: Rectangle 13">
            <a:extLst>
              <a:ext uri="{FF2B5EF4-FFF2-40B4-BE49-F238E27FC236}">
                <a16:creationId xmlns:a16="http://schemas.microsoft.com/office/drawing/2014/main" id="{1D768C32-ED39-471F-9080-197EC7777F61}"/>
              </a:ext>
            </a:extLst>
          </p:cNvPr>
          <p:cNvSpPr/>
          <p:nvPr/>
        </p:nvSpPr>
        <p:spPr>
          <a:xfrm>
            <a:off x="339090" y="5412005"/>
            <a:ext cx="3409950" cy="1243489"/>
          </a:xfrm>
          <a:prstGeom prst="wedgeRectCallou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rPr>
              <a:t>Shares court listings</a:t>
            </a:r>
          </a:p>
        </p:txBody>
      </p:sp>
      <p:pic>
        <p:nvPicPr>
          <p:cNvPr id="6" name="Audio 5">
            <a:hlinkClick r:id="" action="ppaction://media"/>
            <a:extLst>
              <a:ext uri="{FF2B5EF4-FFF2-40B4-BE49-F238E27FC236}">
                <a16:creationId xmlns:a16="http://schemas.microsoft.com/office/drawing/2014/main" id="{67F99BA3-3E80-4449-B21F-0992589F76E3}"/>
              </a:ext>
            </a:extLst>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11569700" y="6235700"/>
            <a:ext cx="406400" cy="406400"/>
          </a:xfrm>
          <a:prstGeom prst="rect">
            <a:avLst/>
          </a:prstGeom>
        </p:spPr>
      </p:pic>
    </p:spTree>
    <p:custDataLst>
      <p:tags r:id="rId1"/>
    </p:custDataLst>
    <p:extLst>
      <p:ext uri="{BB962C8B-B14F-4D97-AF65-F5344CB8AC3E}">
        <p14:creationId xmlns:p14="http://schemas.microsoft.com/office/powerpoint/2010/main" val="2059350637"/>
      </p:ext>
    </p:extLst>
  </p:cSld>
  <p:clrMapOvr>
    <a:masterClrMapping/>
  </p:clrMapOvr>
  <mc:AlternateContent xmlns:mc="http://schemas.openxmlformats.org/markup-compatibility/2006">
    <mc:Choice xmlns:p14="http://schemas.microsoft.com/office/powerpoint/2010/main" Requires="p14">
      <p:transition spd="slow" p14:dur="2000" advTm="141373"/>
    </mc:Choice>
    <mc:Fallback>
      <p:transition spd="slow" advTm="1413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ppt_x"/>
                                          </p:val>
                                        </p:tav>
                                        <p:tav tm="100000">
                                          <p:val>
                                            <p:strVal val="#ppt_x"/>
                                          </p:val>
                                        </p:tav>
                                      </p:tavLst>
                                    </p:anim>
                                    <p:anim calcmode="lin" valueType="num">
                                      <p:cBhvr additive="base">
                                        <p:cTn id="1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8" fill="hold" display="0">
                  <p:stCondLst>
                    <p:cond delay="indefinite"/>
                  </p:stCondLst>
                  <p:endCondLst>
                    <p:cond evt="onStopAudio" delay="0">
                      <p:tgtEl>
                        <p:sldTgt/>
                      </p:tgtEl>
                    </p:cond>
                  </p:endCondLst>
                </p:cTn>
                <p:tgtEl>
                  <p:spTgt spid="6"/>
                </p:tgtEl>
              </p:cMediaNode>
            </p:audio>
          </p:childTnLst>
        </p:cTn>
      </p:par>
    </p:tnLst>
    <p:bldLst>
      <p:bldP spid="8" grpId="0"/>
      <p:bldP spid="9" grpId="0" animBg="1"/>
      <p:bldP spid="10" grpId="0" animBg="1"/>
      <p:bldP spid="11" grpId="0" animBg="1"/>
      <p:bldP spid="12" grpId="0" animBg="1"/>
      <p:bldP spid="13" grpId="0" animBg="1"/>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850900"/>
          </a:xfrm>
        </p:spPr>
        <p:txBody>
          <a:bodyPr/>
          <a:lstStyle/>
          <a:p>
            <a:r>
              <a:rPr lang="en-GB" sz="4200" b="1" dirty="0"/>
              <a:t>Observations of Law in Action </a:t>
            </a:r>
          </a:p>
        </p:txBody>
      </p:sp>
      <p:sp>
        <p:nvSpPr>
          <p:cNvPr id="4" name="Text Placeholder 3">
            <a:extLst>
              <a:ext uri="{FF2B5EF4-FFF2-40B4-BE49-F238E27FC236}">
                <a16:creationId xmlns:a16="http://schemas.microsoft.com/office/drawing/2014/main" id="{2ABD621C-0671-479A-93A6-7FB6925740D0}"/>
              </a:ext>
            </a:extLst>
          </p:cNvPr>
          <p:cNvSpPr>
            <a:spLocks noGrp="1"/>
          </p:cNvSpPr>
          <p:nvPr>
            <p:ph type="body" sz="half" idx="2"/>
          </p:nvPr>
        </p:nvSpPr>
        <p:spPr>
          <a:xfrm>
            <a:off x="121176" y="1524000"/>
            <a:ext cx="11927024" cy="5219699"/>
          </a:xfrm>
        </p:spPr>
        <p:txBody>
          <a:bodyPr/>
          <a:lstStyle/>
          <a:p>
            <a:endParaRPr lang="en-GB"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5"/>
          <a:stretch>
            <a:fillRect/>
          </a:stretch>
        </p:blipFill>
        <p:spPr>
          <a:xfrm>
            <a:off x="9885680" y="114300"/>
            <a:ext cx="1719112" cy="1125220"/>
          </a:xfrm>
        </p:spPr>
      </p:pic>
      <p:pic>
        <p:nvPicPr>
          <p:cNvPr id="20" name="Picture 19" descr="Graphical user interface, website&#10;&#10;Description automatically generated">
            <a:extLst>
              <a:ext uri="{FF2B5EF4-FFF2-40B4-BE49-F238E27FC236}">
                <a16:creationId xmlns:a16="http://schemas.microsoft.com/office/drawing/2014/main" id="{F2DFFA65-B523-44AD-8126-E9BF6ADC2E22}"/>
              </a:ext>
            </a:extLst>
          </p:cNvPr>
          <p:cNvPicPr>
            <a:picLocks noChangeAspect="1"/>
          </p:cNvPicPr>
          <p:nvPr/>
        </p:nvPicPr>
        <p:blipFill>
          <a:blip r:embed="rId6"/>
          <a:stretch>
            <a:fillRect/>
          </a:stretch>
        </p:blipFill>
        <p:spPr>
          <a:xfrm>
            <a:off x="233916" y="1524000"/>
            <a:ext cx="3779290" cy="5103087"/>
          </a:xfrm>
          <a:prstGeom prst="rect">
            <a:avLst/>
          </a:prstGeom>
        </p:spPr>
      </p:pic>
      <p:pic>
        <p:nvPicPr>
          <p:cNvPr id="22" name="Picture 21" descr="Graphical user interface&#10;&#10;Description automatically generated">
            <a:extLst>
              <a:ext uri="{FF2B5EF4-FFF2-40B4-BE49-F238E27FC236}">
                <a16:creationId xmlns:a16="http://schemas.microsoft.com/office/drawing/2014/main" id="{850F9292-4B12-4A72-B821-8BE903B4302A}"/>
              </a:ext>
            </a:extLst>
          </p:cNvPr>
          <p:cNvPicPr>
            <a:picLocks noChangeAspect="1"/>
          </p:cNvPicPr>
          <p:nvPr/>
        </p:nvPicPr>
        <p:blipFill>
          <a:blip r:embed="rId7"/>
          <a:stretch>
            <a:fillRect/>
          </a:stretch>
        </p:blipFill>
        <p:spPr>
          <a:xfrm>
            <a:off x="4202546" y="1523999"/>
            <a:ext cx="3764283" cy="5103087"/>
          </a:xfrm>
          <a:prstGeom prst="rect">
            <a:avLst/>
          </a:prstGeom>
        </p:spPr>
      </p:pic>
      <p:pic>
        <p:nvPicPr>
          <p:cNvPr id="26" name="Picture 25" descr="Text&#10;&#10;Description automatically generated">
            <a:extLst>
              <a:ext uri="{FF2B5EF4-FFF2-40B4-BE49-F238E27FC236}">
                <a16:creationId xmlns:a16="http://schemas.microsoft.com/office/drawing/2014/main" id="{E9FE1AAD-2D27-49BA-949A-243C3BE8B54F}"/>
              </a:ext>
            </a:extLst>
          </p:cNvPr>
          <p:cNvPicPr>
            <a:picLocks noChangeAspect="1"/>
          </p:cNvPicPr>
          <p:nvPr/>
        </p:nvPicPr>
        <p:blipFill>
          <a:blip r:embed="rId8"/>
          <a:stretch>
            <a:fillRect/>
          </a:stretch>
        </p:blipFill>
        <p:spPr>
          <a:xfrm>
            <a:off x="8178794" y="1523999"/>
            <a:ext cx="3779290" cy="5095664"/>
          </a:xfrm>
          <a:prstGeom prst="rect">
            <a:avLst/>
          </a:prstGeom>
        </p:spPr>
      </p:pic>
      <p:pic>
        <p:nvPicPr>
          <p:cNvPr id="28" name="Audio 27">
            <a:hlinkClick r:id="" action="ppaction://media"/>
            <a:extLst>
              <a:ext uri="{FF2B5EF4-FFF2-40B4-BE49-F238E27FC236}">
                <a16:creationId xmlns:a16="http://schemas.microsoft.com/office/drawing/2014/main" id="{AB3CC95F-7C2C-4639-BDAA-EE21CD81C6F9}"/>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394369359"/>
      </p:ext>
    </p:extLst>
  </p:cSld>
  <p:clrMapOvr>
    <a:masterClrMapping/>
  </p:clrMapOvr>
  <mc:AlternateContent xmlns:mc="http://schemas.openxmlformats.org/markup-compatibility/2006">
    <mc:Choice xmlns:p14="http://schemas.microsoft.com/office/powerpoint/2010/main" Requires="p14">
      <p:transition spd="slow" p14:dur="2000" advTm="42911"/>
    </mc:Choice>
    <mc:Fallback>
      <p:transition spd="slow" advTm="429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8"/>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5">
            <a:duotone>
              <a:schemeClr val="bg2">
                <a:shade val="69000"/>
                <a:hueMod val="108000"/>
                <a:satMod val="164000"/>
                <a:lumMod val="74000"/>
              </a:schemeClr>
              <a:schemeClr val="bg2">
                <a:tint val="96000"/>
                <a:hueMod val="88000"/>
                <a:satMod val="140000"/>
                <a:lumMod val="132000"/>
              </a:schemeClr>
            </a:duotone>
            <a:extLst>
              <a:ext uri="{BEBA8EAE-BF5A-486C-A8C5-ECC9F3942E4B}">
                <a14:imgProps xmlns:a14="http://schemas.microsoft.com/office/drawing/2010/main">
                  <a14:imgLayer r:embed="rId6">
                    <a14:imgEffect>
                      <a14:saturation sat="224000"/>
                    </a14:imgEffect>
                  </a14:imgLayer>
                </a14:imgProps>
              </a:ext>
            </a:extLst>
          </a:blip>
          <a:stretch/>
        </a:blipFill>
        <a:effectLst/>
      </p:bgPr>
    </p:bg>
    <p:spTree>
      <p:nvGrpSpPr>
        <p:cNvPr id="1" name=""/>
        <p:cNvGrpSpPr/>
        <p:nvPr/>
      </p:nvGrpSpPr>
      <p:grpSpPr>
        <a:xfrm>
          <a:off x="0" y="0"/>
          <a:ext cx="0" cy="0"/>
          <a:chOff x="0" y="0"/>
          <a:chExt cx="0" cy="0"/>
        </a:xfrm>
      </p:grpSpPr>
      <p:pic>
        <p:nvPicPr>
          <p:cNvPr id="7" name="Picture 6" descr="A close up of a blackboard&#10;&#10;Description automatically generated">
            <a:extLst>
              <a:ext uri="{FF2B5EF4-FFF2-40B4-BE49-F238E27FC236}">
                <a16:creationId xmlns:a16="http://schemas.microsoft.com/office/drawing/2014/main" id="{CFD9FA11-129C-406A-9965-1838467358FD}"/>
              </a:ext>
            </a:extLst>
          </p:cNvPr>
          <p:cNvPicPr>
            <a:picLocks noChangeAspect="1"/>
          </p:cNvPicPr>
          <p:nvPr/>
        </p:nvPicPr>
        <p:blipFill>
          <a:blip r:embed="rId7">
            <a:alphaModFix amt="5000"/>
            <a:extLst>
              <a:ext uri="{BEBA8EAE-BF5A-486C-A8C5-ECC9F3942E4B}">
                <a14:imgProps xmlns:a14="http://schemas.microsoft.com/office/drawing/2010/main">
                  <a14:imgLayer r:embed="rId8">
                    <a14:imgEffect>
                      <a14:sharpenSoften amount="25000"/>
                    </a14:imgEffect>
                  </a14:imgLayer>
                </a14:imgProps>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43800" y="270510"/>
            <a:ext cx="9358104" cy="561340"/>
          </a:xfrm>
        </p:spPr>
        <p:txBody>
          <a:bodyPr/>
          <a:lstStyle/>
          <a:p>
            <a:r>
              <a:rPr lang="en-GB" sz="4200" b="1" dirty="0"/>
              <a:t>Summary</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143800" y="831850"/>
            <a:ext cx="9358104" cy="3524393"/>
          </a:xfrm>
        </p:spPr>
        <p:txBody>
          <a:bodyPr/>
          <a:lstStyle/>
          <a:p>
            <a:r>
              <a:rPr lang="en-GB" dirty="0"/>
              <a:t>Public scrutiny of law in action</a:t>
            </a:r>
          </a:p>
          <a:p>
            <a:endParaRPr lang="en-GB" dirty="0"/>
          </a:p>
          <a:p>
            <a:r>
              <a:rPr lang="en-GB" dirty="0"/>
              <a:t>Challenging epistemic injustices faced by disabled people</a:t>
            </a:r>
          </a:p>
          <a:p>
            <a:endParaRPr lang="en-GB" dirty="0"/>
          </a:p>
          <a:p>
            <a:r>
              <a:rPr lang="en-GB" dirty="0"/>
              <a:t>Pushing against an open door</a:t>
            </a:r>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9"/>
          <a:stretch>
            <a:fillRect/>
          </a:stretch>
        </p:blipFill>
        <p:spPr>
          <a:xfrm>
            <a:off x="9885680" y="114300"/>
            <a:ext cx="1719112" cy="1125220"/>
          </a:xfrm>
        </p:spPr>
      </p:pic>
      <p:pic>
        <p:nvPicPr>
          <p:cNvPr id="10" name="Graphic 9" descr="Door Open outline">
            <a:extLst>
              <a:ext uri="{FF2B5EF4-FFF2-40B4-BE49-F238E27FC236}">
                <a16:creationId xmlns:a16="http://schemas.microsoft.com/office/drawing/2014/main" id="{B4EA7A64-1F27-4E3A-9628-31D44006E44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702211" y="3345807"/>
            <a:ext cx="3782703" cy="3782703"/>
          </a:xfrm>
          <a:prstGeom prst="rect">
            <a:avLst/>
          </a:prstGeom>
        </p:spPr>
      </p:pic>
      <p:pic>
        <p:nvPicPr>
          <p:cNvPr id="13" name="Audio 12">
            <a:hlinkClick r:id="" action="ppaction://media"/>
            <a:extLst>
              <a:ext uri="{FF2B5EF4-FFF2-40B4-BE49-F238E27FC236}">
                <a16:creationId xmlns:a16="http://schemas.microsoft.com/office/drawing/2014/main" id="{5CE2B254-5F41-4349-A3B1-B39C8577966B}"/>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2163480180"/>
      </p:ext>
    </p:extLst>
  </p:cSld>
  <p:clrMapOvr>
    <a:masterClrMapping/>
  </p:clrMapOvr>
  <mc:AlternateContent xmlns:mc="http://schemas.openxmlformats.org/markup-compatibility/2006">
    <mc:Choice xmlns:p14="http://schemas.microsoft.com/office/powerpoint/2010/main" Requires="p14">
      <p:transition spd="slow" p14:dur="2000" advTm="32578"/>
    </mc:Choice>
    <mc:Fallback>
      <p:transition spd="slow" advTm="325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5">
            <a:duotone>
              <a:schemeClr val="bg2">
                <a:shade val="69000"/>
                <a:hueMod val="108000"/>
                <a:satMod val="164000"/>
                <a:lumMod val="74000"/>
              </a:schemeClr>
              <a:schemeClr val="bg2">
                <a:tint val="96000"/>
                <a:hueMod val="88000"/>
                <a:satMod val="140000"/>
                <a:lumMod val="132000"/>
              </a:schemeClr>
            </a:duotone>
            <a:extLst>
              <a:ext uri="{BEBA8EAE-BF5A-486C-A8C5-ECC9F3942E4B}">
                <a14:imgProps xmlns:a14="http://schemas.microsoft.com/office/drawing/2010/main">
                  <a14:imgLayer r:embed="rId6">
                    <a14:imgEffect>
                      <a14:saturation sat="224000"/>
                    </a14:imgEffect>
                  </a14:imgLayer>
                </a14:imgProps>
              </a:ext>
            </a:extLst>
          </a:blip>
          <a:stretch/>
        </a:blipFill>
        <a:effectLst/>
      </p:bgPr>
    </p:bg>
    <p:spTree>
      <p:nvGrpSpPr>
        <p:cNvPr id="1" name=""/>
        <p:cNvGrpSpPr/>
        <p:nvPr/>
      </p:nvGrpSpPr>
      <p:grpSpPr>
        <a:xfrm>
          <a:off x="0" y="0"/>
          <a:ext cx="0" cy="0"/>
          <a:chOff x="0" y="0"/>
          <a:chExt cx="0" cy="0"/>
        </a:xfrm>
      </p:grpSpPr>
      <p:pic>
        <p:nvPicPr>
          <p:cNvPr id="14" name="Picture 13" descr="A close up of a sign&#10;&#10;Description automatically generated">
            <a:extLst>
              <a:ext uri="{FF2B5EF4-FFF2-40B4-BE49-F238E27FC236}">
                <a16:creationId xmlns:a16="http://schemas.microsoft.com/office/drawing/2014/main" id="{B13BB139-ECC4-4165-99EB-AFFD272BB3F2}"/>
              </a:ext>
            </a:extLst>
          </p:cNvPr>
          <p:cNvPicPr>
            <a:picLocks noChangeAspect="1"/>
          </p:cNvPicPr>
          <p:nvPr/>
        </p:nvPicPr>
        <p:blipFill>
          <a:blip r:embed="rId7"/>
          <a:stretch>
            <a:fillRect/>
          </a:stretch>
        </p:blipFill>
        <p:spPr>
          <a:xfrm>
            <a:off x="184632" y="1173890"/>
            <a:ext cx="4916470" cy="4739375"/>
          </a:xfrm>
          <a:prstGeom prst="rect">
            <a:avLst/>
          </a:prstGeom>
          <a:solidFill>
            <a:schemeClr val="tx1"/>
          </a:solidFill>
        </p:spPr>
      </p:pic>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561340"/>
          </a:xfrm>
        </p:spPr>
        <p:txBody>
          <a:bodyPr/>
          <a:lstStyle/>
          <a:p>
            <a:r>
              <a:rPr lang="en-GB" sz="4200" b="1" dirty="0"/>
              <a:t>Further Details and Contact</a:t>
            </a:r>
          </a:p>
        </p:txBody>
      </p:sp>
      <p:pic>
        <p:nvPicPr>
          <p:cNvPr id="9" name="Content Placeholder 8" descr="A person sitting in front of a book shelf&#10;&#10;Description automatically generated">
            <a:extLst>
              <a:ext uri="{FF2B5EF4-FFF2-40B4-BE49-F238E27FC236}">
                <a16:creationId xmlns:a16="http://schemas.microsoft.com/office/drawing/2014/main" id="{73A80BE0-ACEA-4358-9AE3-370C63D1F384}"/>
              </a:ext>
            </a:extLst>
          </p:cNvPr>
          <p:cNvPicPr>
            <a:picLocks noGrp="1" noChangeAspect="1"/>
          </p:cNvPicPr>
          <p:nvPr>
            <p:ph idx="1"/>
          </p:nvPr>
        </p:nvPicPr>
        <p:blipFill>
          <a:blip r:embed="rId8"/>
          <a:stretch>
            <a:fillRect/>
          </a:stretch>
        </p:blipFill>
        <p:spPr>
          <a:xfrm>
            <a:off x="10163898" y="1652451"/>
            <a:ext cx="1162676" cy="1162676"/>
          </a:xfrm>
        </p:spPr>
      </p:pic>
      <p:sp>
        <p:nvSpPr>
          <p:cNvPr id="4" name="Text Placeholder 3">
            <a:extLst>
              <a:ext uri="{FF2B5EF4-FFF2-40B4-BE49-F238E27FC236}">
                <a16:creationId xmlns:a16="http://schemas.microsoft.com/office/drawing/2014/main" id="{2ABD621C-0671-479A-93A6-7FB6925740D0}"/>
              </a:ext>
            </a:extLst>
          </p:cNvPr>
          <p:cNvSpPr>
            <a:spLocks noGrp="1"/>
          </p:cNvSpPr>
          <p:nvPr>
            <p:ph type="body" sz="half" idx="2"/>
          </p:nvPr>
        </p:nvSpPr>
        <p:spPr>
          <a:xfrm>
            <a:off x="211454" y="814388"/>
            <a:ext cx="9267826" cy="5662295"/>
          </a:xfrm>
        </p:spPr>
        <p:txBody>
          <a:bodyPr/>
          <a:lstStyle/>
          <a:p>
            <a:endParaRPr lang="en-GB"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9"/>
          <a:stretch>
            <a:fillRect/>
          </a:stretch>
        </p:blipFill>
        <p:spPr>
          <a:xfrm>
            <a:off x="9885680" y="114300"/>
            <a:ext cx="1719112" cy="1125220"/>
          </a:xfrm>
        </p:spPr>
      </p:pic>
      <p:sp>
        <p:nvSpPr>
          <p:cNvPr id="7" name="TextBox 6">
            <a:extLst>
              <a:ext uri="{FF2B5EF4-FFF2-40B4-BE49-F238E27FC236}">
                <a16:creationId xmlns:a16="http://schemas.microsoft.com/office/drawing/2014/main" id="{44FE05E9-CBCE-41E4-BF80-5D434CECCDEB}"/>
              </a:ext>
            </a:extLst>
          </p:cNvPr>
          <p:cNvSpPr txBox="1"/>
          <p:nvPr/>
        </p:nvSpPr>
        <p:spPr>
          <a:xfrm>
            <a:off x="10519900" y="3302001"/>
            <a:ext cx="1178560" cy="1005840"/>
          </a:xfrm>
          <a:prstGeom prst="rect">
            <a:avLst/>
          </a:prstGeom>
          <a:noFill/>
        </p:spPr>
        <p:txBody>
          <a:bodyPr wrap="square" rtlCol="0">
            <a:spAutoFit/>
          </a:bodyPr>
          <a:lstStyle/>
          <a:p>
            <a:endParaRPr lang="en-GB" dirty="0"/>
          </a:p>
        </p:txBody>
      </p:sp>
      <p:pic>
        <p:nvPicPr>
          <p:cNvPr id="11" name="Picture 10" descr="A person wearing glasses&#10;&#10;Description automatically generated">
            <a:extLst>
              <a:ext uri="{FF2B5EF4-FFF2-40B4-BE49-F238E27FC236}">
                <a16:creationId xmlns:a16="http://schemas.microsoft.com/office/drawing/2014/main" id="{80C626E7-9727-4286-943D-720679BBDE23}"/>
              </a:ext>
            </a:extLst>
          </p:cNvPr>
          <p:cNvPicPr>
            <a:picLocks noChangeAspect="1"/>
          </p:cNvPicPr>
          <p:nvPr/>
        </p:nvPicPr>
        <p:blipFill>
          <a:blip r:embed="rId10"/>
          <a:stretch>
            <a:fillRect/>
          </a:stretch>
        </p:blipFill>
        <p:spPr>
          <a:xfrm>
            <a:off x="10163898" y="3312162"/>
            <a:ext cx="1162677" cy="1162677"/>
          </a:xfrm>
          <a:prstGeom prst="rect">
            <a:avLst/>
          </a:prstGeom>
        </p:spPr>
      </p:pic>
      <p:sp>
        <p:nvSpPr>
          <p:cNvPr id="12" name="TextBox 11">
            <a:extLst>
              <a:ext uri="{FF2B5EF4-FFF2-40B4-BE49-F238E27FC236}">
                <a16:creationId xmlns:a16="http://schemas.microsoft.com/office/drawing/2014/main" id="{2EF11F1A-E236-47FC-A8F4-BAB4CF1FE35A}"/>
              </a:ext>
            </a:extLst>
          </p:cNvPr>
          <p:cNvSpPr txBox="1"/>
          <p:nvPr/>
        </p:nvSpPr>
        <p:spPr>
          <a:xfrm>
            <a:off x="9615902" y="4887770"/>
            <a:ext cx="2539758" cy="1384995"/>
          </a:xfrm>
          <a:prstGeom prst="rect">
            <a:avLst/>
          </a:prstGeom>
          <a:noFill/>
        </p:spPr>
        <p:txBody>
          <a:bodyPr wrap="square" rtlCol="0">
            <a:spAutoFit/>
          </a:bodyPr>
          <a:lstStyle/>
          <a:p>
            <a:pPr algn="just"/>
            <a:r>
              <a:rPr lang="en-GB" sz="1400" dirty="0"/>
              <a:t>The </a:t>
            </a:r>
            <a:r>
              <a:rPr lang="en-GB" sz="1400" i="1" dirty="0"/>
              <a:t>Open Justice Court of Protection Project </a:t>
            </a:r>
            <a:r>
              <a:rPr lang="en-GB" sz="1400" dirty="0"/>
              <a:t>is co-directed by Celia Kitzinger and Gill Loomes-Quinn.</a:t>
            </a:r>
          </a:p>
          <a:p>
            <a:endParaRPr lang="en-GB" sz="1400" dirty="0"/>
          </a:p>
          <a:p>
            <a:pPr algn="just"/>
            <a:endParaRPr lang="en-GB" sz="1400" dirty="0"/>
          </a:p>
        </p:txBody>
      </p:sp>
      <p:sp>
        <p:nvSpPr>
          <p:cNvPr id="18" name="Speech Bubble: Rectangle with Corners Rounded 17">
            <a:extLst>
              <a:ext uri="{FF2B5EF4-FFF2-40B4-BE49-F238E27FC236}">
                <a16:creationId xmlns:a16="http://schemas.microsoft.com/office/drawing/2014/main" id="{B2824989-E696-4BBD-B296-78A183DC80A0}"/>
              </a:ext>
            </a:extLst>
          </p:cNvPr>
          <p:cNvSpPr/>
          <p:nvPr/>
        </p:nvSpPr>
        <p:spPr>
          <a:xfrm>
            <a:off x="5618480" y="814388"/>
            <a:ext cx="3641725" cy="1204363"/>
          </a:xfrm>
          <a:prstGeom prst="wedgeRoundRectCallout">
            <a:avLst/>
          </a:prstGeom>
          <a:solidFill>
            <a:schemeClr val="tx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tx1"/>
                </a:solidFill>
              </a:rPr>
              <a:t>Website: </a:t>
            </a:r>
          </a:p>
          <a:p>
            <a:pPr algn="ctr"/>
            <a:r>
              <a:rPr lang="en-GB" sz="1600" b="1" dirty="0">
                <a:solidFill>
                  <a:schemeClr val="tx1"/>
                </a:solidFill>
              </a:rPr>
              <a:t>openjusticecourtofprotection.org</a:t>
            </a:r>
          </a:p>
        </p:txBody>
      </p:sp>
      <p:sp>
        <p:nvSpPr>
          <p:cNvPr id="20" name="Speech Bubble: Rectangle with Corners Rounded 19">
            <a:extLst>
              <a:ext uri="{FF2B5EF4-FFF2-40B4-BE49-F238E27FC236}">
                <a16:creationId xmlns:a16="http://schemas.microsoft.com/office/drawing/2014/main" id="{F0AB1092-44D5-49E4-867D-AE5ABE30314B}"/>
              </a:ext>
            </a:extLst>
          </p:cNvPr>
          <p:cNvSpPr/>
          <p:nvPr/>
        </p:nvSpPr>
        <p:spPr>
          <a:xfrm>
            <a:off x="5618480" y="2941395"/>
            <a:ext cx="3641725" cy="1204363"/>
          </a:xfrm>
          <a:prstGeom prst="wedgeRoundRectCallout">
            <a:avLst/>
          </a:prstGeom>
          <a:solidFill>
            <a:schemeClr val="tx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tx1"/>
                </a:solidFill>
              </a:rPr>
              <a:t>Twitter:</a:t>
            </a:r>
          </a:p>
          <a:p>
            <a:pPr algn="ctr"/>
            <a:r>
              <a:rPr lang="en-GB" sz="1600" b="1" dirty="0">
                <a:solidFill>
                  <a:schemeClr val="tx1"/>
                </a:solidFill>
              </a:rPr>
              <a:t>@OpenJusticeCoP</a:t>
            </a:r>
          </a:p>
        </p:txBody>
      </p:sp>
      <p:sp>
        <p:nvSpPr>
          <p:cNvPr id="21" name="Speech Bubble: Rectangle with Corners Rounded 20">
            <a:extLst>
              <a:ext uri="{FF2B5EF4-FFF2-40B4-BE49-F238E27FC236}">
                <a16:creationId xmlns:a16="http://schemas.microsoft.com/office/drawing/2014/main" id="{1E4F2431-EE12-4C60-8694-CB37F2050748}"/>
              </a:ext>
            </a:extLst>
          </p:cNvPr>
          <p:cNvSpPr/>
          <p:nvPr/>
        </p:nvSpPr>
        <p:spPr>
          <a:xfrm>
            <a:off x="5618480" y="5068402"/>
            <a:ext cx="3641725" cy="1204363"/>
          </a:xfrm>
          <a:prstGeom prst="wedgeRoundRectCallout">
            <a:avLst/>
          </a:prstGeom>
          <a:solidFill>
            <a:schemeClr val="tx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tx1"/>
                </a:solidFill>
              </a:rPr>
              <a:t>Email:</a:t>
            </a:r>
          </a:p>
          <a:p>
            <a:pPr algn="ctr"/>
            <a:r>
              <a:rPr lang="en-GB" sz="1600" b="1" dirty="0">
                <a:solidFill>
                  <a:schemeClr val="tx1"/>
                </a:solidFill>
              </a:rPr>
              <a:t>OpenJustice@yahoo.com</a:t>
            </a:r>
          </a:p>
        </p:txBody>
      </p:sp>
      <p:pic>
        <p:nvPicPr>
          <p:cNvPr id="10" name="Audio 9">
            <a:hlinkClick r:id="" action="ppaction://media"/>
            <a:extLst>
              <a:ext uri="{FF2B5EF4-FFF2-40B4-BE49-F238E27FC236}">
                <a16:creationId xmlns:a16="http://schemas.microsoft.com/office/drawing/2014/main" id="{16120DD5-584E-4D1A-BE23-AAA09682FA4F}"/>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760040826"/>
      </p:ext>
    </p:extLst>
  </p:cSld>
  <p:clrMapOvr>
    <a:masterClrMapping/>
  </p:clrMapOvr>
  <mc:AlternateContent xmlns:mc="http://schemas.openxmlformats.org/markup-compatibility/2006">
    <mc:Choice xmlns:p14="http://schemas.microsoft.com/office/powerpoint/2010/main" Requires="p14">
      <p:transition spd="slow" p14:dur="2000" advTm="7862"/>
    </mc:Choice>
    <mc:Fallback>
      <p:transition spd="slow" advTm="78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04.1|0.8|0.9|9.3|5.7|3.1|4.4|4.6"/>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5003</TotalTime>
  <Words>2194</Words>
  <Application>Microsoft Office PowerPoint</Application>
  <PresentationFormat>Widescreen</PresentationFormat>
  <Paragraphs>133</Paragraphs>
  <Slides>11</Slides>
  <Notes>10</Notes>
  <HiddenSlides>0</HiddenSlides>
  <MMClips>11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Century Gothic</vt:lpstr>
      <vt:lpstr>Wingdings 3</vt:lpstr>
      <vt:lpstr>Ion</vt:lpstr>
      <vt:lpstr>USING SOCIO-LEGAL SCHOLARSHIP TO PROTECT DISABILITY RIGHTS DURING THE PANDEMIC:  THE OPEN JUSTICE COURT OF PROTECTION PROJECT</vt:lpstr>
      <vt:lpstr>Disability Rights in the Court of Protection: Statistical Outline </vt:lpstr>
      <vt:lpstr>Disability Rights in the Court of Protection: Statistical Outline </vt:lpstr>
      <vt:lpstr>Disability Rights in the Court of Protection: Statistical Outline </vt:lpstr>
      <vt:lpstr>Transparency &amp; COVID-19 </vt:lpstr>
      <vt:lpstr>Transparency &amp; COVID-19 </vt:lpstr>
      <vt:lpstr>Transparency &amp; COVID-19 </vt:lpstr>
      <vt:lpstr>The Open Justice Court of Protection Project</vt:lpstr>
      <vt:lpstr>Observations of Law in Action </vt:lpstr>
      <vt:lpstr>Summary</vt:lpstr>
      <vt:lpstr>Further Details and Contact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Open Justice Court of Protection Project:  An opportunity for Legal Scholars</dc:title>
  <dc:creator>Gillian Loomes</dc:creator>
  <cp:lastModifiedBy>Gillian Loomes</cp:lastModifiedBy>
  <cp:revision>45</cp:revision>
  <dcterms:created xsi:type="dcterms:W3CDTF">2020-07-21T22:43:11Z</dcterms:created>
  <dcterms:modified xsi:type="dcterms:W3CDTF">2021-03-04T22:18:10Z</dcterms:modified>
</cp:coreProperties>
</file>