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327" r:id="rId3"/>
    <p:sldId id="361" r:id="rId4"/>
    <p:sldId id="259" r:id="rId5"/>
    <p:sldId id="360" r:id="rId6"/>
    <p:sldId id="362" r:id="rId7"/>
    <p:sldId id="364" r:id="rId8"/>
    <p:sldId id="277" r:id="rId9"/>
    <p:sldId id="292" r:id="rId10"/>
    <p:sldId id="293" r:id="rId11"/>
    <p:sldId id="342" r:id="rId12"/>
    <p:sldId id="353" r:id="rId13"/>
    <p:sldId id="354" r:id="rId14"/>
    <p:sldId id="357" r:id="rId15"/>
    <p:sldId id="349" r:id="rId16"/>
    <p:sldId id="350" r:id="rId17"/>
    <p:sldId id="351" r:id="rId18"/>
    <p:sldId id="358" r:id="rId19"/>
    <p:sldId id="352" r:id="rId20"/>
    <p:sldId id="359" r:id="rId21"/>
    <p:sldId id="355" r:id="rId22"/>
    <p:sldId id="356" r:id="rId23"/>
    <p:sldId id="301" r:id="rId24"/>
    <p:sldId id="304" r:id="rId25"/>
    <p:sldId id="305" r:id="rId26"/>
    <p:sldId id="363" r:id="rId27"/>
    <p:sldId id="302" r:id="rId28"/>
    <p:sldId id="32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798"/>
    <p:restoredTop sz="86446"/>
  </p:normalViewPr>
  <p:slideViewPr>
    <p:cSldViewPr snapToGrid="0" snapToObjects="1">
      <p:cViewPr varScale="1">
        <p:scale>
          <a:sx n="61" d="100"/>
          <a:sy n="61" d="100"/>
        </p:scale>
        <p:origin x="248" y="1008"/>
      </p:cViewPr>
      <p:guideLst/>
    </p:cSldViewPr>
  </p:slideViewPr>
  <p:outlineViewPr>
    <p:cViewPr>
      <p:scale>
        <a:sx n="33" d="100"/>
        <a:sy n="33" d="100"/>
      </p:scale>
      <p:origin x="0" y="-9608"/>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06.92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2430 10 16383,'-38'0'0,"5"0"0,23 0 0,0 0 0,-13 0 0,10 0 0,-9 0 0,8 0 0,4 0 0,-13 0 0,11 0 0,-6 0 0,-1 0 0,7 0 0,-11 0 0,12 0 0,-13 0 0,11 0 0,-6 0 0,4 0 0,-6 0 0,4 0 0,-3 0 0,0 0 0,8 0 0,-8 0 0,6 0 0,-2 0 0,0 0 0,-2 0 0,6 0 0,-7-4 0,4 3 0,-1-4 0,-3 5 0,8 0 0,-8 0 0,3 0 0,0 0 0,-5 0 0,10 0 0,-10 0 0,4 0 0,1 0 0,-5 0 0,4 0 0,-5 0 0,6 0 0,-5 0 0,4 0 0,-5 0 0,5 0 0,-3 0 0,3 0 0,-5 0 0,5 0 0,-4 0 0,5 0 0,-6 0 0,0 0 0,5 0 0,-4 0 0,5 0 0,-6 0 0,5 0 0,-4 0 0,5 0 0,-1 0 0,-4 0 0,10 0 0,-10 0 0,6 0 0,-7 0 0,6 0 0,-4 0 0,8 0 0,-8 0 0,-1 0 0,3 0 0,-7 0 0,14 0 0,-10 0 0,4 0 0,0 0 0,-3 0 0,3 0 0,-5 0 0,6 0 0,-5 0 0,9 0 0,-8 0 0,3 0 0,1 0 0,-4 0 0,3 0 0,1 0 0,-3 5 0,8-4 0,-9 3 0,4 1 0,0-4 0,-3 3 0,8-4 0,-8 4 0,2-3 0,1 4 0,-3-5 0,8 4 0,-14-3 0,13 4 0,-8-5 0,6 0 0,-2 0 0,0 0 0,-2 4 0,6-3 0,-6 4 0,2-5 0,1 0 0,-4 0 0,4 0 0,-5 0 0,4 0 0,2 0 0,-5 0 0,7 0 0,-12 0 0,13 0 0,-8 0 0,4 0 0,-1 0 0,-2 0 0,2 0 0,1 0 0,-3 0 0,3 0 0,1 0 0,-4 0 0,3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34.04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4487 751 16383,'-11'-37'0,"-1"11"0,6 17 0,-4 3 0,-4-8 0,-6-5 0,4 7 0,-3-1 0,9 8 0,-4-4 0,3-2 0,-3-3 0,4 4 0,1 0 0,-1-4 0,0 3 0,0-3 0,0 0 0,1 4 0,-1-4 0,1 0 0,0 4 0,-1-8 0,1 8 0,4-8 0,-8 7 0,11-6 0,24 10 0,-4-1 0,25 8 0,-26 0 0,13-10 0,-11 8 0,7-8 0,-5 10 0,-5 0 0,1 0 0,3 0 0,-3 0 0,4 0 0,-4 0 0,4-5 0,-5 4 0,1-4 0,3 5 0,-9 0 0,10-5 0,-5 4 0,6-4 0,5 5 0,-5 0 0,5-5 0,-11 3 0,5-3 0,-5 5 0,6-5 0,-5 4 0,3-4 0,-3 5 0,5 0 0,-6 0 0,4-5 0,-3 4 0,5-4 0,0 5 0,0-5 0,-1 4 0,1-4 0,0 5 0,0-5 0,0 4 0,16-4 0,-12 5 0,11 0 0,-15 0 0,0 0 0,6 0 0,-4 0 0,4 0 0,-7 0 0,1 0 0,0 0 0,0 0 0,0 0 0,0 0 0,0 0 0,0 0 0,-1 0 0,1 0 0,0 0 0,6 0 0,-4 0 0,4 0 0,-6 0 0,6 0 0,-5 0 0,5 0 0,10 0 0,-12 0 0,12 0 0,-16 0 0,-1 0 0,1 0 0,0 0 0,0 0 0,6 0 0,-4 0 0,4 0 0,0-5 0,-5 4 0,5-5 0,0 6 0,-5-5 0,12 4 0,-6-4 0,1 0 0,4 4 0,-11-4 0,12 0 0,-5 3 0,5-8 0,1 8 0,0-3 0,0 0 0,-1 3 0,1-8 0,-1 8 0,10-3 0,-7-1 0,2 5 0,-6-4 0,-11 5 0,5 0 0,0 0 0,-4-5 0,10 3 0,-11-2 0,12-2 0,-12 5 0,5-5 0,0 1 0,-4 4 0,10-5 0,-11 1 0,5 4 0,0-4 0,-4 0 0,4 4 0,0-4 0,-5 0 0,11 4 0,-10-4 0,10 0 0,-11 4 0,11-5 0,-10 6 0,4-5 0,3 4 0,-6-4 0,6 5 0,-9 0 0,0 0 0,0 0 0,0 0 0,-1 0 0,-4 0 0,4 0 0,-5 0 0,0 0 0,5 0 0,-5 0 0,1 0 0,4 0 0,-10 0 0,9 0 0,1 0 0,-3 0 0,1 0 0,-3 0 0,-5 0 0,8 0 0,-3 0 0,-1 0 0,-55-5 0,16 4 0,-39-9 0,28 3 0,-24-14 0,16 12 0,-22-11 0,29 19 0,0-4 0,-8 5 0,-1 0 0,-6 0 0,-10 0 0,7 0 0,-14 0 0,5 0 0,-7 0 0,-9 6 0,15 2 0,-23 7 0,30-2 0,-21 2 0,24-2 0,-15 0 0,15 1 0,-7-1 0,9 0 0,7-1 0,-6-4 0,6 3 0,0-10 0,2 5 0,6-1 0,2-3 0,5 3 0,-5-5 0,12 5 0,-6-4 0,1 4 0,5 0 0,-6-4 0,7 4 0,0-5 0,6 0 0,-15 4 0,12-2 0,-7 2 0,5 1 0,4-4 0,-11 4 0,5 0 0,-5-4 0,-1 10 0,6-5 0,-12 0 0,5 4 0,-6-3 0,0 0 0,0 3 0,0-3 0,-7 5 0,5-5 0,-6 4 0,1-4 0,5 5 0,-5-5 0,7 4 0,0-5 0,1 1 0,-2 3 0,7-8 0,-4 8 0,10-8 0,-4 3 0,6 0 0,0-4 0,0 4 0,0-5 0,6 0 0,-5 0 0,10 0 0,-10 0 0,0 0 0,3 0 0,-7 0 0,14 0 0,-10 5 0,4-4 0,-5 4 0,0-5 0,0 0 0,-6 5 0,4-3 0,-4 8 0,0-4 0,4 0 0,-10 5 0,10-10 0,-10 10 0,10-5 0,-4 1 0,6 2 0,6-8 0,-5 9 0,9-9 0,-8 4 0,9 0 0,-9 0 0,4 1 0,0 2 0,1-7 0,0 8 0,4-3 0,-9-1 0,4 4 0,-5-8 0,5 8 0,-5-8 0,10 8 0,-10-8 0,5 8 0,-7-3 0,1 0 0,1 4 0,-1-9 0,0 8 0,-7-7 0,6 7 0,-5-8 0,-1 10 0,6-5 0,-5 0 0,6-1 0,0-5 0,0 5 0,0-4 0,0 4 0,0-5 0,0 0 0,0 0 0,5 0 0,-3 0 0,3 0 0,-5 0 0,0 0 0,6 0 0,-5 0 0,4 0 0,1 0 0,-5 0 0,4 0 0,0 0 0,-8 0 0,13 0 0,-13 0 0,14 0 0,-10 0 0,0 0 0,3 0 0,-7-5 0,14 4 0,-10-9 0,10 9 0,-10-9 0,10 9 0,-10-9 0,10 4 0,-10 0 0,10-3 0,-10 8 0,4-8 0,0 8 0,-3-4 0,8 0 0,-8 4 0,3-8 0,0 8 0,-3-4 0,3 0 0,-5 3 0,0-2 0,5 4 0,-3 0 0,3-5 0,-15 3 0,8-3 0,-8 5 0,10 0 0,0 0 0,0 0 0,-6 0 0,4 0 0,-4 0 0,6 0 0,0 0 0,0-5 0,-6 4 0,5-4 0,-5 5 0,6 0 0,0 0 0,0 0 0,0 0 0,0 0 0,5 0 0,2 0 0,0 0 0,0 0 0,-12 0 0,-1 0 0,-16 0 0,-30 13 0,-7 3 0,-7-2 0,3 4 0,5 0 0,19-11 0,9 5 0,7-11 0,2 5 0,7-6 0,0 0 0,6 0 0,2 0 0,6 0 0,0 0 0,5 0 0,2 0 0,-1 0 0,1 0 0,-2 0 0,-2 0 0,3 0 0,0 0 0,-3 0 0,7 0 0,-7 0 0,3 0 0,-6 0 0,6 0 0,-4 0 0,8 0 0,-9 0 0,0 0 0,-2 0 0,2 0 0,0 0 0,5 0 0,-1 0 0,-4 0 0,5 0 0,-6 0 0,0 0 0,0 0 0,0 0 0,0 0 0,5 0 0,-4 0 0,5 0 0,-1 0 0,-4 0 0,10 0 0,-10 0 0,0 0 0,3 0 0,-7-5 0,14 4 0,-10-4 0,5 5 0,-5 0 0,5 0 0,1 0 0,-1-5 0,0 4 0,0-4 0,-3 5 0,8 0 0,-8-5 0,-2 4 0,4-3 0,-3 4 0,6 0 0,-2 0 0,0 0 0,-9 0 0,12 0 0,-7 0 0,6 0 0,-2 0 0,1 0 0,-10 0 0,13 0 0,-8 0 0,6 0 0,-7 0 0,4 0 0,-3 0 0,6 0 0,-1 0 0,-4 0 0,4 0 0,2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44.91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6137 52 16383,'-77'0'0,"5"0"0,20 0 0,-9-6 0,-2 4 0,13-1 0,-1 0 0,-28 3 0,-14-6 0,38 3 0,2-1 0,-11-3 0,-29 2 0,50-1 0,7 5 0,-1-4 0,2 5 0,5 0 0,2 0 0,-1 0 0,6 0 0,-5 0 0,6 0 0,0 0 0,5 0 0,-4 0 0,5 0 0,-1 0 0,-3 0 0,8 0 0,-13 0 0,13 0 0,-8 0 0,5 0 0,3 0 0,-13 0 0,13 0 0,-8 0 0,5 0 0,3 0 0,-8 0 0,-1 0 0,-2 0 0,-4 0 0,5 0 0,0 0 0,0 4 0,0-2 0,0 2 0,0-4 0,6 5 0,-5-4 0,4 3 0,-4-4 0,4 5 0,-4-4 0,4 3 0,1-4 0,0 5 0,1-4 0,-1 3 0,-5 1 0,5-4 0,1 4 0,-1-5 0,0 4 0,-5-3 0,0 4 0,5-5 0,2 0 0,-35 4 0,-7-3 0,-38 3 0,2-4 0,31 6 0,-1 1 0,-35-4 0,26 7 0,-2 1 0,9-10 0,0 0 0,-6 6 0,-2 1 0,-3-7 0,0 0 0,6 6 0,1 1 0,-2-7 0,2 0 0,14 3 0,1-1 0,-7-3 0,0 0 0,-35 7 0,39-5 0,-2-2 0,-14 4 0,1 0 0,19-1 0,1 0 0,-14-3 0,2 1 0,-10 6 0,-16-7 0,17 6 0,-8-5 0,10 5 0,0 0 0,-1-4 0,1 4 0,8 0 0,-6-5 0,13 5 0,-5-6 0,8 0 0,-1 0 0,2 0 0,-2 6 0,1-4 0,0 3 0,0-5 0,0 0 0,0 0 0,-9 0 0,7 6 0,-30-5 0,34 5 0,-24 0 0,37-5 0,-14 11 0,20-11 0,-11 5 0,18-6 0,-4 5 0,6-4 0,5 4 0,2-5 0,47-39 0,-26 26 0,32-37 0,-38 28 0,0 3 0,-10-22 0,8 26 0,-7-14 0,9 19 0,-12 5 0,-4-8 0,-4 11 0,2-6 0,5 8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47.08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 16383,'0'0'0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50.17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7562 164 16383,'-54'0'0,"0"0"0,-45 0 0,28 0 0,1 0 0,-1 0 0,-19 0 0,38 0 0,-2 0 0,-6 0 0,-5 0 0,-6 0 0,-6 0 0,6 0 0,3 0 0,1 0 0,0 0 0,-5 0 0,8 0 0,11 0 0,4 0 0,-3 0 0,0 0 0,-38-7 0,1-1 0,16 0 0,-6-11 0,9 16 0,8-16 0,1 12 0,8 0 0,2 1 0,6 0 0,2 5 0,13-4 0,2 5 0,6 0 0,6 0 0,1 0 0,42-30 0,-27 22 0,-9-21 0,-45 29 0,4-1 0,-2 2 0,-42 5 0,38-2 0,1 1 0,-29 10 0,-14 0 0,25-1 0,19-6 0,-2 0 0,-40 7 0,34-9 0,-1-2 0,11-1 0,2 1 0,-2-1 0,2 0 0,-32-1 0,11 5 0,10-7 0,10 0 0,5 0 0,3 0 0,7 0 0,6 0 0,2 0 0,11 0 0,2 0 0,1 0 0,-1 0 0,-10 0 0,9 0 0,-9 0 0,14 0 0,-14 0 0,7 0 0,-8 0 0,4 0 0,0 0 0,0 0 0,0 0 0,0 0 0,-6 0 0,-2 0 0,-6 5 0,0-4 0,-7 10 0,5-9 0,-13 9 0,7-9 0,-9 4 0,-7 0 0,6-5 0,-7 11 0,1-10 0,6 9 0,-14-9 0,14 9 0,-7-9 0,-14 9 0,16-9 0,-16 9 0,30-9 0,1 3 0,1-5 0,12 5 0,-10-3 0,11 2 0,0-4 0,2 0 0,6 0 0,5 0 0,-4 0 0,10 0 0,-9 0 0,-2 0 0,-1 0 0,2 0 0,1 0 0,3 0 0,0 0 0,-3 0 0,3 0 0,-5 0 0,0 0 0,0 0 0,0 0 0,0 0 0,0 0 0,0 0 0,0 0 0,0 0 0,-6 0 0,5 0 0,-6 0 0,8 0 0,-8 0 0,6 0 0,-6 0 0,1 0 0,5 0 0,-6 0 0,1 0 0,4 0 0,-10 0 0,10 0 0,-10 0 0,4 0 0,-6 0 0,6 0 0,-4 0 0,4 0 0,-6 0 0,0 0 0,0 0 0,1 0 0,-2 0 0,1 0 0,0 0 0,-15 0 0,11 0 0,-12 0 0,16 0 0,0 0 0,0 0 0,0 0 0,6 0 0,-4 0 0,10 0 0,-10 0 0,10 0 0,-4 0 0,6 0 0,5 0 0,-3 0 0,3 0 0,0 0 0,-3 0 0,9 0 0,-9 0 0,4 0 0,1 0 0,-4 0 0,4 0 0,-1 0 0,-2 0 0,4 0 0,-5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9A5F80-539B-D946-A23D-CC605F86BB07}" type="datetimeFigureOut">
              <a:rPr lang="en-US" smtClean="0"/>
              <a:t>2/15/22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70021-6973-5D4B-87D8-095FC372E6FF}" type="slidenum">
              <a:rPr lang="en-US" smtClean="0"/>
              <a:t>‹#›</a:t>
            </a:fld>
            <a:endParaRPr lang="en-US"/>
          </a:p>
        </p:txBody>
      </p:sp>
    </p:spTree>
    <p:extLst>
      <p:ext uri="{BB962C8B-B14F-4D97-AF65-F5344CB8AC3E}">
        <p14:creationId xmlns:p14="http://schemas.microsoft.com/office/powerpoint/2010/main" val="814365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1</a:t>
            </a:fld>
            <a:endParaRPr lang="en-US"/>
          </a:p>
        </p:txBody>
      </p:sp>
    </p:spTree>
    <p:extLst>
      <p:ext uri="{BB962C8B-B14F-4D97-AF65-F5344CB8AC3E}">
        <p14:creationId xmlns:p14="http://schemas.microsoft.com/office/powerpoint/2010/main" val="272581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2</a:t>
            </a:fld>
            <a:endParaRPr lang="en-US"/>
          </a:p>
        </p:txBody>
      </p:sp>
    </p:spTree>
    <p:extLst>
      <p:ext uri="{BB962C8B-B14F-4D97-AF65-F5344CB8AC3E}">
        <p14:creationId xmlns:p14="http://schemas.microsoft.com/office/powerpoint/2010/main" val="1176247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9</a:t>
            </a:fld>
            <a:endParaRPr lang="en-US"/>
          </a:p>
        </p:txBody>
      </p:sp>
    </p:spTree>
    <p:extLst>
      <p:ext uri="{BB962C8B-B14F-4D97-AF65-F5344CB8AC3E}">
        <p14:creationId xmlns:p14="http://schemas.microsoft.com/office/powerpoint/2010/main" val="1545196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17</a:t>
            </a:fld>
            <a:endParaRPr lang="en-US"/>
          </a:p>
        </p:txBody>
      </p:sp>
    </p:spTree>
    <p:extLst>
      <p:ext uri="{BB962C8B-B14F-4D97-AF65-F5344CB8AC3E}">
        <p14:creationId xmlns:p14="http://schemas.microsoft.com/office/powerpoint/2010/main" val="158687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28</a:t>
            </a:fld>
            <a:endParaRPr lang="en-US"/>
          </a:p>
        </p:txBody>
      </p:sp>
    </p:spTree>
    <p:extLst>
      <p:ext uri="{BB962C8B-B14F-4D97-AF65-F5344CB8AC3E}">
        <p14:creationId xmlns:p14="http://schemas.microsoft.com/office/powerpoint/2010/main" val="249913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2/15/22</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2/15/22</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hyperlink" Target="https://courtofprotectionhandbook.files.wordpress.com/2020/05/letter-from-the-vice-president-of-the-court-of-protection-mr-justice-hayden.04.05.2020.pdf"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openjusticecourtofprotection.files.wordpress.com/2020/09/updated-ojcop-feedback-form.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2.png"/><Relationship Id="rId3" Type="http://schemas.openxmlformats.org/officeDocument/2006/relationships/hyperlink" Target="https://www.gov.uk/government/publications/court-of-protection-daily-hearing-list" TargetMode="External"/><Relationship Id="rId7" Type="http://schemas.openxmlformats.org/officeDocument/2006/relationships/image" Target="../media/image9.png"/><Relationship Id="rId12" Type="http://schemas.openxmlformats.org/officeDocument/2006/relationships/customXml" Target="../ink/ink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1.png"/><Relationship Id="rId5" Type="http://schemas.openxmlformats.org/officeDocument/2006/relationships/image" Target="../media/image8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0.png"/><Relationship Id="rId1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gov.uk/government/collections/royal-courts-of-justice-and-rolls-building-daily-court-lists" TargetMode="Externa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22.png"/><Relationship Id="rId7" Type="http://schemas.openxmlformats.org/officeDocument/2006/relationships/hyperlink" Target="https://openjusticecourtofprotection.org/2021/03/06/visual-monitoring-deprivation-of-liberty-and-human-rights/" TargetMode="Externa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hyperlink" Target="https://openjusticecourtofprotection.org/2020/09/11/covert-medication/" TargetMode="External"/><Relationship Id="rId4" Type="http://schemas.openxmlformats.org/officeDocument/2006/relationships/hyperlink" Target="https://openjusticecourtofprotection.org/2020/09/07/authorising-restraint-an-uneasy-judicial-decision/"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hyperlink" Target="https://openjusticecourtofprotection.org/2020/07/15/a-basic-guide-to-the-court-of-protection/"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openjusticecourtofprotection.org/2020/07/07/whos-who-in-the-court-of-protection/" TargetMode="External"/><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hyperlink" Target="https://openjusticecourtofprotection.org/2020/06/26/bundles-and-bundles-of-documents/" TargetMode="External"/><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25/new-hearing-feedback-for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a:xfrm>
            <a:off x="605789" y="1374800"/>
            <a:ext cx="11192919" cy="2284400"/>
          </a:xfrm>
        </p:spPr>
        <p:txBody>
          <a:bodyPr>
            <a:normAutofit/>
          </a:bodyPr>
          <a:lstStyle/>
          <a:p>
            <a:r>
              <a:rPr lang="en-GB" b="1" dirty="0"/>
              <a:t>Observing the Court of Protection in action</a:t>
            </a:r>
            <a:endParaRPr lang="en-US" sz="4800" b="1" dirty="0"/>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a:xfrm>
            <a:off x="421804" y="3820281"/>
            <a:ext cx="10264140" cy="3050749"/>
          </a:xfrm>
        </p:spPr>
        <p:txBody>
          <a:bodyPr>
            <a:normAutofit/>
          </a:bodyPr>
          <a:lstStyle/>
          <a:p>
            <a:r>
              <a:rPr lang="en-US" sz="4400" dirty="0"/>
              <a:t>Celia Kitzinger</a:t>
            </a:r>
          </a:p>
          <a:p>
            <a:r>
              <a:rPr lang="en-US" sz="2800" dirty="0"/>
              <a:t>Co-Director of the Open Justice Court of Protection Project</a:t>
            </a:r>
          </a:p>
          <a:p>
            <a:r>
              <a:rPr lang="en-GB" dirty="0" err="1"/>
              <a:t>openjustice@yahoo.com</a:t>
            </a:r>
            <a:endParaRPr lang="en-US" sz="2800" dirty="0"/>
          </a:p>
          <a:p>
            <a:r>
              <a:rPr lang="en-US" sz="2800" dirty="0"/>
              <a:t>@</a:t>
            </a:r>
            <a:r>
              <a:rPr lang="en-US" sz="2800" dirty="0" err="1"/>
              <a:t>kitzingercelia</a:t>
            </a:r>
            <a:endParaRPr lang="en-US" sz="2800" dirty="0"/>
          </a:p>
          <a:p>
            <a:r>
              <a:rPr lang="en-US" sz="1600" dirty="0"/>
              <a:t>Queen Mary University of London Law Students</a:t>
            </a:r>
          </a:p>
          <a:p>
            <a:r>
              <a:rPr lang="en-US" sz="1600" dirty="0"/>
              <a:t>15</a:t>
            </a:r>
            <a:r>
              <a:rPr lang="en-US" sz="1600" baseline="30000" dirty="0"/>
              <a:t>th</a:t>
            </a:r>
            <a:r>
              <a:rPr lang="en-US" sz="1600" dirty="0"/>
              <a:t> February 2022</a:t>
            </a:r>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5"/>
          <a:stretch>
            <a:fillRect/>
          </a:stretch>
        </p:blipFill>
        <p:spPr>
          <a:xfrm>
            <a:off x="9421091" y="148051"/>
            <a:ext cx="2555009" cy="1455333"/>
          </a:xfrm>
          <a:prstGeom prst="rect">
            <a:avLst/>
          </a:prstGeom>
        </p:spPr>
      </p:pic>
      <p:pic>
        <p:nvPicPr>
          <p:cNvPr id="7" name="Audio 6">
            <a:hlinkClick r:id="" action="ppaction://media"/>
            <a:extLst>
              <a:ext uri="{FF2B5EF4-FFF2-40B4-BE49-F238E27FC236}">
                <a16:creationId xmlns:a16="http://schemas.microsoft.com/office/drawing/2014/main" id="{1EB4966F-E401-264C-9A90-2FB1C28E3C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504A-A1B3-D541-9A02-420A2BC05413}"/>
              </a:ext>
            </a:extLst>
          </p:cNvPr>
          <p:cNvSpPr>
            <a:spLocks noGrp="1"/>
          </p:cNvSpPr>
          <p:nvPr>
            <p:ph type="title"/>
          </p:nvPr>
        </p:nvSpPr>
        <p:spPr/>
        <p:txBody>
          <a:bodyPr/>
          <a:lstStyle/>
          <a:p>
            <a:r>
              <a:rPr lang="en-US" dirty="0"/>
              <a:t>Celia Kitzinger: ”member of the public”</a:t>
            </a:r>
          </a:p>
        </p:txBody>
      </p:sp>
      <p:sp>
        <p:nvSpPr>
          <p:cNvPr id="3" name="Content Placeholder 2">
            <a:extLst>
              <a:ext uri="{FF2B5EF4-FFF2-40B4-BE49-F238E27FC236}">
                <a16:creationId xmlns:a16="http://schemas.microsoft.com/office/drawing/2014/main" id="{539A038D-3EB9-B64C-837F-0A671888CC8F}"/>
              </a:ext>
            </a:extLst>
          </p:cNvPr>
          <p:cNvSpPr>
            <a:spLocks noGrp="1"/>
          </p:cNvSpPr>
          <p:nvPr>
            <p:ph idx="1"/>
          </p:nvPr>
        </p:nvSpPr>
        <p:spPr/>
        <p:txBody>
          <a:bodyPr>
            <a:normAutofit lnSpcReduction="10000"/>
          </a:bodyPr>
          <a:lstStyle/>
          <a:p>
            <a:r>
              <a:rPr lang="en-US" dirty="0"/>
              <a:t>282 hearings in the Court of Protection since 1 May 2020 (plus c.20+ LST cases before then) – initially because I was very concerned about conduct + outcome of some hearings.</a:t>
            </a:r>
          </a:p>
          <a:p>
            <a:r>
              <a:rPr lang="en-US" dirty="0"/>
              <a:t>All but 2 “remote” or “hybrid” -  i.e. via video-platform or telephone</a:t>
            </a:r>
          </a:p>
          <a:p>
            <a:r>
              <a:rPr lang="en-US" dirty="0"/>
              <a:t>District + Circuit judges in regional hubs across England and Wales + High Court (Tier 3) judges sitting in the Royal Courts of Justice</a:t>
            </a:r>
          </a:p>
          <a:p>
            <a:r>
              <a:rPr lang="en-US" dirty="0"/>
              <a:t>Founded the  </a:t>
            </a:r>
            <a:r>
              <a:rPr lang="en-US" dirty="0">
                <a:hlinkClick r:id="rId3"/>
              </a:rPr>
              <a:t>Open Justice Court of Protection Project </a:t>
            </a:r>
            <a:r>
              <a:rPr lang="en-US" dirty="0"/>
              <a:t>(with Gill </a:t>
            </a:r>
            <a:r>
              <a:rPr lang="en-US" dirty="0" err="1"/>
              <a:t>Loomes</a:t>
            </a:r>
            <a:r>
              <a:rPr lang="en-US" dirty="0"/>
              <a:t>-Quinn), 15 June 2020 to keep an eye on justice</a:t>
            </a:r>
          </a:p>
          <a:p>
            <a:r>
              <a:rPr lang="en-US" dirty="0"/>
              <a:t>We’ve supported 100s of people to observe court hearings – and published more than 200 blog posts.</a:t>
            </a:r>
          </a:p>
          <a:p>
            <a:endParaRPr lang="en-US" dirty="0"/>
          </a:p>
        </p:txBody>
      </p:sp>
      <p:pic>
        <p:nvPicPr>
          <p:cNvPr id="5" name="Picture 4">
            <a:extLst>
              <a:ext uri="{FF2B5EF4-FFF2-40B4-BE49-F238E27FC236}">
                <a16:creationId xmlns:a16="http://schemas.microsoft.com/office/drawing/2014/main" id="{F39BE224-BA12-E546-869B-982C744C5655}"/>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98160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D44A-C121-3A4B-93AF-F944E5783C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C12F8B9-8A6F-434C-BB12-E6A8D402194F}"/>
              </a:ext>
            </a:extLst>
          </p:cNvPr>
          <p:cNvSpPr>
            <a:spLocks noGrp="1"/>
          </p:cNvSpPr>
          <p:nvPr>
            <p:ph idx="1"/>
          </p:nvPr>
        </p:nvSpPr>
        <p:spPr/>
        <p:txBody>
          <a:bodyPr/>
          <a:lstStyle/>
          <a:p>
            <a:pPr marL="0" indent="0">
              <a:buNone/>
            </a:pPr>
            <a:r>
              <a:rPr lang="en-GB" sz="4000" dirty="0"/>
              <a:t>“Publicity is the very soul of justice. It is the keenest spur to exertion and the surest of all guards against improbity. It keeps the judge himself while trying under trial.”</a:t>
            </a:r>
          </a:p>
          <a:p>
            <a:pPr marL="0" indent="0">
              <a:buNone/>
            </a:pPr>
            <a:endParaRPr lang="en-GB" dirty="0"/>
          </a:p>
          <a:p>
            <a:pPr marL="0" indent="0">
              <a:buNone/>
            </a:pPr>
            <a:r>
              <a:rPr lang="en-GB" dirty="0"/>
              <a:t> (Jeremy Bentham: </a:t>
            </a:r>
            <a:r>
              <a:rPr lang="en-GB" sz="1800" dirty="0"/>
              <a:t>DRART FOR THE ORGANIZATION OF JUDICIAL ESTABLISHMENTS, COMPARED WITH THAT OF THE NATIONAL ASSEMBLY, WITH A COMMENTARY ON THE SAME (1790) </a:t>
            </a:r>
            <a:r>
              <a:rPr lang="en-US" sz="1800" dirty="0"/>
              <a:t>)</a:t>
            </a:r>
            <a:endParaRPr lang="en-GB" sz="1800" dirty="0"/>
          </a:p>
        </p:txBody>
      </p:sp>
    </p:spTree>
    <p:extLst>
      <p:ext uri="{BB962C8B-B14F-4D97-AF65-F5344CB8AC3E}">
        <p14:creationId xmlns:p14="http://schemas.microsoft.com/office/powerpoint/2010/main" val="1750556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FD8E2-7F4B-9D46-8CF1-47BDD896DDB4}"/>
              </a:ext>
            </a:extLst>
          </p:cNvPr>
          <p:cNvSpPr>
            <a:spLocks noGrp="1"/>
          </p:cNvSpPr>
          <p:nvPr>
            <p:ph idx="4294967295"/>
          </p:nvPr>
        </p:nvSpPr>
        <p:spPr>
          <a:xfrm>
            <a:off x="728662" y="1300076"/>
            <a:ext cx="10734675" cy="5410200"/>
          </a:xfrm>
        </p:spPr>
        <p:txBody>
          <a:bodyPr>
            <a:normAutofit fontScale="92500" lnSpcReduction="10000"/>
          </a:bodyPr>
          <a:lstStyle/>
          <a:p>
            <a:pPr marL="457200" lvl="1" indent="0">
              <a:buNone/>
            </a:pPr>
            <a:r>
              <a:rPr lang="en-US" sz="2800" dirty="0"/>
              <a:t>“Transparency is central to the philosophy of the Court of Protection  […] </a:t>
            </a:r>
            <a:r>
              <a:rPr lang="en-GB" sz="2800" dirty="0"/>
              <a:t>The Vice President and the Hive group are particularly keen to ensure that the considerable efforts made to achieve a properly transparent Court of Protection are not undermined by the exigencies of the social distancing imperatives. </a:t>
            </a:r>
            <a:r>
              <a:rPr lang="en-GB" dirty="0"/>
              <a:t>(</a:t>
            </a:r>
            <a:r>
              <a:rPr lang="en-GB" dirty="0">
                <a:hlinkClick r:id="rId2"/>
              </a:rPr>
              <a:t>Mr Justice Hayden</a:t>
            </a:r>
            <a:r>
              <a:rPr lang="en-GB" dirty="0"/>
              <a:t>, 4</a:t>
            </a:r>
            <a:r>
              <a:rPr lang="en-GB" baseline="30000" dirty="0"/>
              <a:t>th</a:t>
            </a:r>
            <a:r>
              <a:rPr lang="en-GB" dirty="0"/>
              <a:t> May 2020)</a:t>
            </a:r>
            <a:endParaRPr lang="en-US" dirty="0"/>
          </a:p>
          <a:p>
            <a:pPr marL="0" indent="0">
              <a:buNone/>
            </a:pPr>
            <a:endParaRPr lang="en-US" dirty="0"/>
          </a:p>
          <a:p>
            <a:pPr marL="0" indent="0">
              <a:buNone/>
            </a:pPr>
            <a:r>
              <a:rPr lang="en-US" dirty="0"/>
              <a:t>The </a:t>
            </a:r>
            <a:r>
              <a:rPr lang="en-US" dirty="0">
                <a:hlinkClick r:id="rId3"/>
              </a:rPr>
              <a:t>Open Justice Court of Protection Project </a:t>
            </a:r>
            <a:r>
              <a:rPr lang="en-US" dirty="0"/>
              <a:t>was created to support the judiciary’s commitment to transparency and open justice. </a:t>
            </a:r>
          </a:p>
          <a:p>
            <a:pPr marL="0" indent="0">
              <a:buNone/>
            </a:pPr>
            <a:endParaRPr lang="en-US" dirty="0"/>
          </a:p>
          <a:p>
            <a:pPr marL="0" indent="0">
              <a:buNone/>
            </a:pPr>
            <a:r>
              <a:rPr lang="en-US" dirty="0"/>
              <a:t>Totally independent of the Court of Protection – concerned citizens</a:t>
            </a:r>
          </a:p>
          <a:p>
            <a:r>
              <a:rPr lang="en-US" dirty="0"/>
              <a:t>Health and social care professionals (largest single category)</a:t>
            </a:r>
          </a:p>
          <a:p>
            <a:r>
              <a:rPr lang="en-US" dirty="0"/>
              <a:t>(Aspiring) Lawyers</a:t>
            </a:r>
          </a:p>
          <a:p>
            <a:r>
              <a:rPr lang="en-US" dirty="0"/>
              <a:t>Families of ‘vulnerable’ people – some involved in COP hearings themselves</a:t>
            </a:r>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6E6ABC34-F22A-DE47-9791-5247C5386C92}"/>
              </a:ext>
            </a:extLst>
          </p:cNvPr>
          <p:cNvPicPr>
            <a:picLocks noChangeAspect="1"/>
          </p:cNvPicPr>
          <p:nvPr/>
        </p:nvPicPr>
        <p:blipFill>
          <a:blip r:embed="rId4"/>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99D86B-1DAB-C847-AF46-3AE73390C7F1}"/>
              </a:ext>
            </a:extLst>
          </p:cNvPr>
          <p:cNvPicPr>
            <a:picLocks noChangeAspect="1"/>
          </p:cNvPicPr>
          <p:nvPr/>
        </p:nvPicPr>
        <p:blipFill>
          <a:blip r:embed="rId2"/>
          <a:stretch>
            <a:fillRect/>
          </a:stretch>
        </p:blipFill>
        <p:spPr>
          <a:xfrm>
            <a:off x="2406650" y="355600"/>
            <a:ext cx="7378700" cy="6146800"/>
          </a:xfrm>
          <a:prstGeom prst="rect">
            <a:avLst/>
          </a:prstGeom>
        </p:spPr>
      </p:pic>
    </p:spTree>
    <p:extLst>
      <p:ext uri="{BB962C8B-B14F-4D97-AF65-F5344CB8AC3E}">
        <p14:creationId xmlns:p14="http://schemas.microsoft.com/office/powerpoint/2010/main" val="161338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CF16C-F2DC-444A-8DFE-35768830A9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A68A21B-3383-0747-8E93-D998D6C2C704}"/>
              </a:ext>
            </a:extLst>
          </p:cNvPr>
          <p:cNvSpPr>
            <a:spLocks noGrp="1"/>
          </p:cNvSpPr>
          <p:nvPr>
            <p:ph idx="1"/>
          </p:nvPr>
        </p:nvSpPr>
        <p:spPr/>
        <p:txBody>
          <a:bodyPr/>
          <a:lstStyle/>
          <a:p>
            <a:r>
              <a:rPr lang="en-US" dirty="0"/>
              <a:t>Who has observed a hearing in the Court of Protection?</a:t>
            </a:r>
          </a:p>
          <a:p>
            <a:r>
              <a:rPr lang="en-US" dirty="0"/>
              <a:t>Remote or in a court building (“attended”)</a:t>
            </a:r>
          </a:p>
          <a:p>
            <a:r>
              <a:rPr lang="en-US" dirty="0"/>
              <a:t>What was it like?</a:t>
            </a:r>
          </a:p>
          <a:p>
            <a:endParaRPr lang="en-US" dirty="0"/>
          </a:p>
          <a:p>
            <a:endParaRPr lang="en-US" dirty="0"/>
          </a:p>
          <a:p>
            <a:r>
              <a:rPr lang="en-US" dirty="0"/>
              <a:t>What are the 2 key issues before the COP in every case?</a:t>
            </a:r>
          </a:p>
          <a:p>
            <a:r>
              <a:rPr lang="en-US" dirty="0"/>
              <a:t>What is meant by ‘capacity’?</a:t>
            </a:r>
          </a:p>
          <a:p>
            <a:r>
              <a:rPr lang="en-US" dirty="0"/>
              <a:t>What is meant by ‘best interests’?</a:t>
            </a:r>
          </a:p>
        </p:txBody>
      </p:sp>
    </p:spTree>
    <p:extLst>
      <p:ext uri="{BB962C8B-B14F-4D97-AF65-F5344CB8AC3E}">
        <p14:creationId xmlns:p14="http://schemas.microsoft.com/office/powerpoint/2010/main" val="427896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EF651-168C-8344-98F4-28FE8E0A01B8}"/>
              </a:ext>
            </a:extLst>
          </p:cNvPr>
          <p:cNvSpPr>
            <a:spLocks noGrp="1"/>
          </p:cNvSpPr>
          <p:nvPr>
            <p:ph type="title"/>
          </p:nvPr>
        </p:nvSpPr>
        <p:spPr/>
        <p:txBody>
          <a:bodyPr/>
          <a:lstStyle/>
          <a:p>
            <a:r>
              <a:rPr lang="en-US" dirty="0"/>
              <a:t> Check out our “</a:t>
            </a:r>
            <a:r>
              <a:rPr lang="en-US" dirty="0">
                <a:hlinkClick r:id="rId2"/>
              </a:rPr>
              <a:t>Observer Feedback Form</a:t>
            </a:r>
            <a:r>
              <a:rPr lang="en-US" dirty="0"/>
              <a:t>”</a:t>
            </a:r>
          </a:p>
        </p:txBody>
      </p:sp>
      <p:sp>
        <p:nvSpPr>
          <p:cNvPr id="3" name="Content Placeholder 2">
            <a:extLst>
              <a:ext uri="{FF2B5EF4-FFF2-40B4-BE49-F238E27FC236}">
                <a16:creationId xmlns:a16="http://schemas.microsoft.com/office/drawing/2014/main" id="{2C731CC1-40D3-1440-B745-97BB12E3BF01}"/>
              </a:ext>
            </a:extLst>
          </p:cNvPr>
          <p:cNvSpPr>
            <a:spLocks noGrp="1"/>
          </p:cNvSpPr>
          <p:nvPr>
            <p:ph idx="1"/>
          </p:nvPr>
        </p:nvSpPr>
        <p:spPr/>
        <p:txBody>
          <a:bodyPr/>
          <a:lstStyle/>
          <a:p>
            <a:r>
              <a:rPr lang="en-US" dirty="0"/>
              <a:t>Intro summary</a:t>
            </a:r>
          </a:p>
          <a:p>
            <a:r>
              <a:rPr lang="en-US" dirty="0"/>
              <a:t>Parties (+ advocates)</a:t>
            </a:r>
          </a:p>
          <a:p>
            <a:r>
              <a:rPr lang="en-US" dirty="0"/>
              <a:t>Issues before the court – capacity + </a:t>
            </a:r>
            <a:r>
              <a:rPr lang="en-US"/>
              <a:t>best interests</a:t>
            </a:r>
            <a:endParaRPr lang="en-US" dirty="0"/>
          </a:p>
          <a:p>
            <a:r>
              <a:rPr lang="en-US" dirty="0"/>
              <a:t>Opening statements</a:t>
            </a:r>
          </a:p>
          <a:p>
            <a:r>
              <a:rPr lang="en-US" dirty="0"/>
              <a:t>Evidence + cross examination</a:t>
            </a:r>
          </a:p>
          <a:p>
            <a:r>
              <a:rPr lang="en-US" dirty="0"/>
              <a:t>Closing statements</a:t>
            </a:r>
          </a:p>
          <a:p>
            <a:r>
              <a:rPr lang="en-US" dirty="0"/>
              <a:t>Judgment</a:t>
            </a:r>
          </a:p>
          <a:p>
            <a:r>
              <a:rPr lang="en-US" dirty="0"/>
              <a:t>Involvement of P (+ P’s family)</a:t>
            </a:r>
          </a:p>
          <a:p>
            <a:endParaRPr lang="en-US" dirty="0"/>
          </a:p>
        </p:txBody>
      </p:sp>
    </p:spTree>
    <p:extLst>
      <p:ext uri="{BB962C8B-B14F-4D97-AF65-F5344CB8AC3E}">
        <p14:creationId xmlns:p14="http://schemas.microsoft.com/office/powerpoint/2010/main" val="3509843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r>
              <a:rPr lang="en-US" dirty="0"/>
              <a:t>https://</a:t>
            </a:r>
            <a:r>
              <a:rPr lang="en-US" dirty="0" err="1"/>
              <a:t>openjusticecourtofprotection.org</a:t>
            </a:r>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2"/>
          <a:srcRect l="12670" t="15798" r="17011" b="17421"/>
          <a:stretch/>
        </p:blipFill>
        <p:spPr>
          <a:xfrm>
            <a:off x="1319648" y="1424689"/>
            <a:ext cx="8803819" cy="5225493"/>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08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AE2A-847E-FC4B-ADA3-0550E8C0910B}"/>
              </a:ext>
            </a:extLst>
          </p:cNvPr>
          <p:cNvSpPr>
            <a:spLocks noGrp="1"/>
          </p:cNvSpPr>
          <p:nvPr>
            <p:ph type="title"/>
          </p:nvPr>
        </p:nvSpPr>
        <p:spPr/>
        <p:txBody>
          <a:bodyPr/>
          <a:lstStyle/>
          <a:p>
            <a:endParaRPr lang="en-US" dirty="0"/>
          </a:p>
        </p:txBody>
      </p:sp>
      <p:pic>
        <p:nvPicPr>
          <p:cNvPr id="10" name="Content Placeholder 9">
            <a:extLst>
              <a:ext uri="{FF2B5EF4-FFF2-40B4-BE49-F238E27FC236}">
                <a16:creationId xmlns:a16="http://schemas.microsoft.com/office/drawing/2014/main" id="{34A3CA3D-F017-784E-A4F5-F790AFAA107F}"/>
              </a:ext>
            </a:extLst>
          </p:cNvPr>
          <p:cNvPicPr>
            <a:picLocks noGrp="1" noChangeAspect="1"/>
          </p:cNvPicPr>
          <p:nvPr>
            <p:ph sz="half" idx="1"/>
          </p:nvPr>
        </p:nvPicPr>
        <p:blipFill>
          <a:blip r:embed="rId3"/>
          <a:stretch>
            <a:fillRect/>
          </a:stretch>
        </p:blipFill>
        <p:spPr>
          <a:xfrm>
            <a:off x="726761" y="172516"/>
            <a:ext cx="4943994" cy="6482998"/>
          </a:xfrm>
        </p:spPr>
      </p:pic>
      <p:sp>
        <p:nvSpPr>
          <p:cNvPr id="8" name="TextBox 7">
            <a:extLst>
              <a:ext uri="{FF2B5EF4-FFF2-40B4-BE49-F238E27FC236}">
                <a16:creationId xmlns:a16="http://schemas.microsoft.com/office/drawing/2014/main" id="{3E8FC868-5B50-9442-A12F-933F14810269}"/>
              </a:ext>
            </a:extLst>
          </p:cNvPr>
          <p:cNvSpPr txBox="1"/>
          <p:nvPr/>
        </p:nvSpPr>
        <p:spPr>
          <a:xfrm>
            <a:off x="6521246" y="172516"/>
            <a:ext cx="2498056" cy="461665"/>
          </a:xfrm>
          <a:prstGeom prst="rect">
            <a:avLst/>
          </a:prstGeom>
          <a:noFill/>
        </p:spPr>
        <p:txBody>
          <a:bodyPr wrap="none" rtlCol="0">
            <a:spAutoFit/>
          </a:bodyPr>
          <a:lstStyle/>
          <a:p>
            <a:r>
              <a:rPr lang="en-US" sz="2400" dirty="0"/>
              <a:t>@</a:t>
            </a:r>
            <a:r>
              <a:rPr lang="en-US" sz="2400" dirty="0" err="1"/>
              <a:t>OpenJusticeCOP</a:t>
            </a:r>
            <a:endParaRPr lang="en-US" sz="2400" dirty="0"/>
          </a:p>
        </p:txBody>
      </p:sp>
      <p:pic>
        <p:nvPicPr>
          <p:cNvPr id="12" name="Content Placeholder 11">
            <a:extLst>
              <a:ext uri="{FF2B5EF4-FFF2-40B4-BE49-F238E27FC236}">
                <a16:creationId xmlns:a16="http://schemas.microsoft.com/office/drawing/2014/main" id="{4494356C-99EF-9E49-B6C8-88D56B31376B}"/>
              </a:ext>
            </a:extLst>
          </p:cNvPr>
          <p:cNvPicPr>
            <a:picLocks noGrp="1" noChangeAspect="1"/>
          </p:cNvPicPr>
          <p:nvPr>
            <p:ph sz="half" idx="2"/>
          </p:nvPr>
        </p:nvPicPr>
        <p:blipFill>
          <a:blip r:embed="rId4"/>
          <a:stretch>
            <a:fillRect/>
          </a:stretch>
        </p:blipFill>
        <p:spPr>
          <a:xfrm>
            <a:off x="6096001" y="1300159"/>
            <a:ext cx="4211782" cy="5294193"/>
          </a:xfrm>
        </p:spPr>
      </p:pic>
      <p:pic>
        <p:nvPicPr>
          <p:cNvPr id="14" name="Picture 13">
            <a:extLst>
              <a:ext uri="{FF2B5EF4-FFF2-40B4-BE49-F238E27FC236}">
                <a16:creationId xmlns:a16="http://schemas.microsoft.com/office/drawing/2014/main" id="{0ADEA43F-BDE6-8D45-AD2E-1616E0816504}"/>
              </a:ext>
            </a:extLst>
          </p:cNvPr>
          <p:cNvPicPr>
            <a:picLocks noChangeAspect="1"/>
          </p:cNvPicPr>
          <p:nvPr/>
        </p:nvPicPr>
        <p:blipFill>
          <a:blip r:embed="rId5"/>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1702884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AD7FA6F-3DE1-4A4B-8264-F23545411A59}"/>
              </a:ext>
            </a:extLst>
          </p:cNvPr>
          <p:cNvSpPr>
            <a:spLocks noGrp="1"/>
          </p:cNvSpPr>
          <p:nvPr>
            <p:ph type="title"/>
          </p:nvPr>
        </p:nvSpPr>
        <p:spPr/>
        <p:txBody>
          <a:bodyPr/>
          <a:lstStyle/>
          <a:p>
            <a:endParaRPr lang="en-US"/>
          </a:p>
        </p:txBody>
      </p:sp>
      <p:sp>
        <p:nvSpPr>
          <p:cNvPr id="9" name="Content Placeholder 8">
            <a:extLst>
              <a:ext uri="{FF2B5EF4-FFF2-40B4-BE49-F238E27FC236}">
                <a16:creationId xmlns:a16="http://schemas.microsoft.com/office/drawing/2014/main" id="{1459F530-F8B2-F649-A855-8C09666DFB93}"/>
              </a:ext>
            </a:extLst>
          </p:cNvPr>
          <p:cNvSpPr>
            <a:spLocks noGrp="1"/>
          </p:cNvSpPr>
          <p:nvPr>
            <p:ph sz="half" idx="2"/>
          </p:nvPr>
        </p:nvSpPr>
        <p:spPr>
          <a:xfrm>
            <a:off x="7685514" y="678424"/>
            <a:ext cx="4349170" cy="5524237"/>
          </a:xfrm>
        </p:spPr>
        <p:txBody>
          <a:bodyPr/>
          <a:lstStyle/>
          <a:p>
            <a:pPr marL="0" indent="0">
              <a:buNone/>
            </a:pPr>
            <a:endParaRPr lang="en-US" dirty="0"/>
          </a:p>
          <a:p>
            <a:r>
              <a:rPr lang="en-US" dirty="0"/>
              <a:t>List of ”Featured Hearings” on the home page of our website</a:t>
            </a:r>
          </a:p>
          <a:p>
            <a:r>
              <a:rPr lang="en-US" dirty="0"/>
              <a:t>Provides correct contact info</a:t>
            </a:r>
          </a:p>
          <a:p>
            <a:r>
              <a:rPr lang="en-US" dirty="0"/>
              <a:t>Decodes T/E, BTMM, CMH, </a:t>
            </a:r>
            <a:r>
              <a:rPr lang="en-US" dirty="0" err="1"/>
              <a:t>Dirs</a:t>
            </a:r>
            <a:r>
              <a:rPr lang="en-US" dirty="0"/>
              <a:t>, </a:t>
            </a:r>
            <a:r>
              <a:rPr lang="en-US" dirty="0" err="1"/>
              <a:t>etc</a:t>
            </a:r>
            <a:endParaRPr lang="en-US" dirty="0"/>
          </a:p>
          <a:p>
            <a:r>
              <a:rPr lang="en-US" dirty="0"/>
              <a:t>Omit the word “private”</a:t>
            </a:r>
          </a:p>
          <a:p>
            <a:r>
              <a:rPr lang="en-US" dirty="0"/>
              <a:t>Selects those to which we think access is most likely</a:t>
            </a:r>
          </a:p>
        </p:txBody>
      </p:sp>
      <p:pic>
        <p:nvPicPr>
          <p:cNvPr id="11" name="Picture 10">
            <a:extLst>
              <a:ext uri="{FF2B5EF4-FFF2-40B4-BE49-F238E27FC236}">
                <a16:creationId xmlns:a16="http://schemas.microsoft.com/office/drawing/2014/main" id="{E8A18856-B210-B34B-86DC-201BFA101CE8}"/>
              </a:ext>
            </a:extLst>
          </p:cNvPr>
          <p:cNvPicPr>
            <a:picLocks noChangeAspect="1"/>
          </p:cNvPicPr>
          <p:nvPr/>
        </p:nvPicPr>
        <p:blipFill>
          <a:blip r:embed="rId2"/>
          <a:stretch>
            <a:fillRect/>
          </a:stretch>
        </p:blipFill>
        <p:spPr>
          <a:xfrm>
            <a:off x="10676700" y="5938924"/>
            <a:ext cx="1354200" cy="771352"/>
          </a:xfrm>
          <a:prstGeom prst="rect">
            <a:avLst/>
          </a:prstGeom>
        </p:spPr>
      </p:pic>
      <p:pic>
        <p:nvPicPr>
          <p:cNvPr id="5" name="Content Placeholder 4">
            <a:extLst>
              <a:ext uri="{FF2B5EF4-FFF2-40B4-BE49-F238E27FC236}">
                <a16:creationId xmlns:a16="http://schemas.microsoft.com/office/drawing/2014/main" id="{78B3F418-BCA4-4545-8CB1-4B3121100917}"/>
              </a:ext>
            </a:extLst>
          </p:cNvPr>
          <p:cNvPicPr>
            <a:picLocks noGrp="1" noChangeAspect="1"/>
          </p:cNvPicPr>
          <p:nvPr>
            <p:ph sz="half" idx="1"/>
          </p:nvPr>
        </p:nvPicPr>
        <p:blipFill>
          <a:blip r:embed="rId3"/>
          <a:stretch>
            <a:fillRect/>
          </a:stretch>
        </p:blipFill>
        <p:spPr>
          <a:xfrm>
            <a:off x="441268" y="440385"/>
            <a:ext cx="6084223" cy="6218788"/>
          </a:xfrm>
        </p:spPr>
      </p:pic>
    </p:spTree>
    <p:extLst>
      <p:ext uri="{BB962C8B-B14F-4D97-AF65-F5344CB8AC3E}">
        <p14:creationId xmlns:p14="http://schemas.microsoft.com/office/powerpoint/2010/main" val="160576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1E2A-B6BC-CE40-996A-D9EE04BAADA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2D60117-2A37-154D-96FF-D3FC6F2A153C}"/>
              </a:ext>
            </a:extLst>
          </p:cNvPr>
          <p:cNvPicPr>
            <a:picLocks noGrp="1" noChangeAspect="1"/>
          </p:cNvPicPr>
          <p:nvPr>
            <p:ph idx="1"/>
          </p:nvPr>
        </p:nvPicPr>
        <p:blipFill>
          <a:blip r:embed="rId2"/>
          <a:stretch>
            <a:fillRect/>
          </a:stretch>
        </p:blipFill>
        <p:spPr>
          <a:xfrm>
            <a:off x="1160924" y="365125"/>
            <a:ext cx="10723418" cy="6441875"/>
          </a:xfrm>
        </p:spPr>
      </p:pic>
      <p:sp>
        <p:nvSpPr>
          <p:cNvPr id="6" name="TextBox 5">
            <a:extLst>
              <a:ext uri="{FF2B5EF4-FFF2-40B4-BE49-F238E27FC236}">
                <a16:creationId xmlns:a16="http://schemas.microsoft.com/office/drawing/2014/main" id="{85633FCA-88CA-5743-8C4F-B40E57C47974}"/>
              </a:ext>
            </a:extLst>
          </p:cNvPr>
          <p:cNvSpPr txBox="1"/>
          <p:nvPr/>
        </p:nvSpPr>
        <p:spPr>
          <a:xfrm>
            <a:off x="609601" y="4184598"/>
            <a:ext cx="3255818" cy="1754326"/>
          </a:xfrm>
          <a:prstGeom prst="rect">
            <a:avLst/>
          </a:prstGeom>
          <a:noFill/>
        </p:spPr>
        <p:txBody>
          <a:bodyPr wrap="square" rtlCol="0">
            <a:spAutoFit/>
          </a:bodyPr>
          <a:lstStyle/>
          <a:p>
            <a:r>
              <a:rPr lang="en-US" sz="3600" dirty="0"/>
              <a:t>1. First Avenue House listings click </a:t>
            </a:r>
            <a:r>
              <a:rPr lang="en-US" sz="3600" dirty="0">
                <a:hlinkClick r:id="rId3"/>
              </a:rPr>
              <a:t>here</a:t>
            </a:r>
            <a:endParaRPr lang="en-US" sz="3600" dirty="0"/>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C64B8156-2102-494A-A3BE-F016E612257C}"/>
                  </a:ext>
                </a:extLst>
              </p14:cNvPr>
              <p14:cNvContentPartPr/>
              <p14:nvPr/>
            </p14:nvContentPartPr>
            <p14:xfrm>
              <a:off x="5154633" y="3061931"/>
              <a:ext cx="875160" cy="18000"/>
            </p14:xfrm>
          </p:contentPart>
        </mc:Choice>
        <mc:Fallback xmlns="">
          <p:pic>
            <p:nvPicPr>
              <p:cNvPr id="3" name="Ink 2">
                <a:extLst>
                  <a:ext uri="{FF2B5EF4-FFF2-40B4-BE49-F238E27FC236}">
                    <a16:creationId xmlns:a16="http://schemas.microsoft.com/office/drawing/2014/main" id="{C64B8156-2102-494A-A3BE-F016E612257C}"/>
                  </a:ext>
                </a:extLst>
              </p:cNvPr>
              <p:cNvPicPr/>
              <p:nvPr/>
            </p:nvPicPr>
            <p:blipFill>
              <a:blip r:embed="rId5"/>
              <a:stretch>
                <a:fillRect/>
              </a:stretch>
            </p:blipFill>
            <p:spPr>
              <a:xfrm>
                <a:off x="5100993" y="2953931"/>
                <a:ext cx="9828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5CFE5507-18EB-5349-923C-66EAEDF2953C}"/>
                  </a:ext>
                </a:extLst>
              </p14:cNvPr>
              <p14:cNvContentPartPr/>
              <p14:nvPr/>
            </p14:nvContentPartPr>
            <p14:xfrm>
              <a:off x="5112873" y="3675731"/>
              <a:ext cx="2883240" cy="270360"/>
            </p14:xfrm>
          </p:contentPart>
        </mc:Choice>
        <mc:Fallback xmlns="">
          <p:pic>
            <p:nvPicPr>
              <p:cNvPr id="4" name="Ink 3">
                <a:extLst>
                  <a:ext uri="{FF2B5EF4-FFF2-40B4-BE49-F238E27FC236}">
                    <a16:creationId xmlns:a16="http://schemas.microsoft.com/office/drawing/2014/main" id="{5CFE5507-18EB-5349-923C-66EAEDF2953C}"/>
                  </a:ext>
                </a:extLst>
              </p:cNvPr>
              <p:cNvPicPr/>
              <p:nvPr/>
            </p:nvPicPr>
            <p:blipFill>
              <a:blip r:embed="rId7"/>
              <a:stretch>
                <a:fillRect/>
              </a:stretch>
            </p:blipFill>
            <p:spPr>
              <a:xfrm>
                <a:off x="5059233" y="3568091"/>
                <a:ext cx="2990880" cy="48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CCB66665-C03A-A34B-8BD6-58F037706CC0}"/>
                  </a:ext>
                </a:extLst>
              </p14:cNvPr>
              <p14:cNvContentPartPr/>
              <p14:nvPr/>
            </p14:nvContentPartPr>
            <p14:xfrm>
              <a:off x="5849073" y="5660051"/>
              <a:ext cx="2209680" cy="102600"/>
            </p14:xfrm>
          </p:contentPart>
        </mc:Choice>
        <mc:Fallback xmlns="">
          <p:pic>
            <p:nvPicPr>
              <p:cNvPr id="7" name="Ink 6">
                <a:extLst>
                  <a:ext uri="{FF2B5EF4-FFF2-40B4-BE49-F238E27FC236}">
                    <a16:creationId xmlns:a16="http://schemas.microsoft.com/office/drawing/2014/main" id="{CCB66665-C03A-A34B-8BD6-58F037706CC0}"/>
                  </a:ext>
                </a:extLst>
              </p:cNvPr>
              <p:cNvPicPr/>
              <p:nvPr/>
            </p:nvPicPr>
            <p:blipFill>
              <a:blip r:embed="rId9"/>
              <a:stretch>
                <a:fillRect/>
              </a:stretch>
            </p:blipFill>
            <p:spPr>
              <a:xfrm>
                <a:off x="5795433" y="5552411"/>
                <a:ext cx="231732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FE23E9BC-0661-4F4F-97C3-E379DF6D69FA}"/>
                  </a:ext>
                </a:extLst>
              </p14:cNvPr>
              <p14:cNvContentPartPr/>
              <p14:nvPr/>
            </p14:nvContentPartPr>
            <p14:xfrm>
              <a:off x="7883433" y="6445211"/>
              <a:ext cx="360" cy="360"/>
            </p14:xfrm>
          </p:contentPart>
        </mc:Choice>
        <mc:Fallback xmlns="">
          <p:pic>
            <p:nvPicPr>
              <p:cNvPr id="8" name="Ink 7">
                <a:extLst>
                  <a:ext uri="{FF2B5EF4-FFF2-40B4-BE49-F238E27FC236}">
                    <a16:creationId xmlns:a16="http://schemas.microsoft.com/office/drawing/2014/main" id="{FE23E9BC-0661-4F4F-97C3-E379DF6D69FA}"/>
                  </a:ext>
                </a:extLst>
              </p:cNvPr>
              <p:cNvPicPr/>
              <p:nvPr/>
            </p:nvPicPr>
            <p:blipFill>
              <a:blip r:embed="rId11"/>
              <a:stretch>
                <a:fillRect/>
              </a:stretch>
            </p:blipFill>
            <p:spPr>
              <a:xfrm>
                <a:off x="7829793" y="63375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55530485-3DC5-964F-A2B0-4587C38A2570}"/>
                  </a:ext>
                </a:extLst>
              </p14:cNvPr>
              <p14:cNvContentPartPr/>
              <p14:nvPr/>
            </p14:nvContentPartPr>
            <p14:xfrm>
              <a:off x="5161473" y="6386531"/>
              <a:ext cx="2722320" cy="90360"/>
            </p14:xfrm>
          </p:contentPart>
        </mc:Choice>
        <mc:Fallback xmlns="">
          <p:pic>
            <p:nvPicPr>
              <p:cNvPr id="9" name="Ink 8">
                <a:extLst>
                  <a:ext uri="{FF2B5EF4-FFF2-40B4-BE49-F238E27FC236}">
                    <a16:creationId xmlns:a16="http://schemas.microsoft.com/office/drawing/2014/main" id="{55530485-3DC5-964F-A2B0-4587C38A2570}"/>
                  </a:ext>
                </a:extLst>
              </p:cNvPr>
              <p:cNvPicPr/>
              <p:nvPr/>
            </p:nvPicPr>
            <p:blipFill>
              <a:blip r:embed="rId13"/>
              <a:stretch>
                <a:fillRect/>
              </a:stretch>
            </p:blipFill>
            <p:spPr>
              <a:xfrm>
                <a:off x="5107833" y="6278531"/>
                <a:ext cx="2829960" cy="306000"/>
              </a:xfrm>
              <a:prstGeom prst="rect">
                <a:avLst/>
              </a:prstGeom>
            </p:spPr>
          </p:pic>
        </mc:Fallback>
      </mc:AlternateContent>
      <p:pic>
        <p:nvPicPr>
          <p:cNvPr id="11" name="Picture 10">
            <a:extLst>
              <a:ext uri="{FF2B5EF4-FFF2-40B4-BE49-F238E27FC236}">
                <a16:creationId xmlns:a16="http://schemas.microsoft.com/office/drawing/2014/main" id="{FBBE604C-185B-264B-95A9-B6CDA92ADA94}"/>
              </a:ext>
            </a:extLst>
          </p:cNvPr>
          <p:cNvPicPr>
            <a:picLocks noChangeAspect="1"/>
          </p:cNvPicPr>
          <p:nvPr/>
        </p:nvPicPr>
        <p:blipFill>
          <a:blip r:embed="rId1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72633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21804-B42B-4B48-A67A-5EEEFE339A0D}"/>
              </a:ext>
            </a:extLst>
          </p:cNvPr>
          <p:cNvSpPr>
            <a:spLocks noGrp="1"/>
          </p:cNvSpPr>
          <p:nvPr>
            <p:ph type="title"/>
          </p:nvPr>
        </p:nvSpPr>
        <p:spPr/>
        <p:txBody>
          <a:bodyPr/>
          <a:lstStyle/>
          <a:p>
            <a:r>
              <a:rPr lang="en-US" dirty="0"/>
              <a:t>2. </a:t>
            </a:r>
            <a:r>
              <a:rPr lang="en-US" dirty="0" err="1"/>
              <a:t>CourtServe</a:t>
            </a:r>
            <a:r>
              <a:rPr lang="en-US" dirty="0"/>
              <a:t> (free but registration required)</a:t>
            </a:r>
          </a:p>
        </p:txBody>
      </p:sp>
      <p:pic>
        <p:nvPicPr>
          <p:cNvPr id="5" name="Content Placeholder 4">
            <a:extLst>
              <a:ext uri="{FF2B5EF4-FFF2-40B4-BE49-F238E27FC236}">
                <a16:creationId xmlns:a16="http://schemas.microsoft.com/office/drawing/2014/main" id="{5CBFD487-8560-9D4C-A0B3-EE38D751B1E8}"/>
              </a:ext>
            </a:extLst>
          </p:cNvPr>
          <p:cNvPicPr>
            <a:picLocks noGrp="1" noChangeAspect="1"/>
          </p:cNvPicPr>
          <p:nvPr>
            <p:ph sz="half" idx="1"/>
          </p:nvPr>
        </p:nvPicPr>
        <p:blipFill>
          <a:blip r:embed="rId2"/>
          <a:stretch>
            <a:fillRect/>
          </a:stretch>
        </p:blipFill>
        <p:spPr>
          <a:xfrm>
            <a:off x="159202" y="2092036"/>
            <a:ext cx="5860599" cy="3471707"/>
          </a:xfrm>
        </p:spPr>
      </p:pic>
      <p:pic>
        <p:nvPicPr>
          <p:cNvPr id="8" name="Content Placeholder 7">
            <a:extLst>
              <a:ext uri="{FF2B5EF4-FFF2-40B4-BE49-F238E27FC236}">
                <a16:creationId xmlns:a16="http://schemas.microsoft.com/office/drawing/2014/main" id="{395228A1-D20D-C44B-B141-5D1CFCEA0831}"/>
              </a:ext>
            </a:extLst>
          </p:cNvPr>
          <p:cNvPicPr>
            <a:picLocks noGrp="1" noChangeAspect="1"/>
          </p:cNvPicPr>
          <p:nvPr>
            <p:ph sz="half" idx="2"/>
          </p:nvPr>
        </p:nvPicPr>
        <p:blipFill>
          <a:blip r:embed="rId3"/>
          <a:stretch>
            <a:fillRect/>
          </a:stretch>
        </p:blipFill>
        <p:spPr>
          <a:xfrm>
            <a:off x="6172200" y="1867694"/>
            <a:ext cx="5181600" cy="4267200"/>
          </a:xfrm>
        </p:spPr>
      </p:pic>
      <p:pic>
        <p:nvPicPr>
          <p:cNvPr id="10" name="Picture 9">
            <a:extLst>
              <a:ext uri="{FF2B5EF4-FFF2-40B4-BE49-F238E27FC236}">
                <a16:creationId xmlns:a16="http://schemas.microsoft.com/office/drawing/2014/main" id="{0E393CD6-BE80-F649-9376-17967946AA8E}"/>
              </a:ext>
            </a:extLst>
          </p:cNvPr>
          <p:cNvPicPr>
            <a:picLocks noChangeAspect="1"/>
          </p:cNvPicPr>
          <p:nvPr/>
        </p:nvPicPr>
        <p:blipFill>
          <a:blip r:embed="rId4"/>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2924844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CB27-2A22-5D47-8D3A-CD0EBE53C54B}"/>
              </a:ext>
            </a:extLst>
          </p:cNvPr>
          <p:cNvSpPr>
            <a:spLocks noGrp="1"/>
          </p:cNvSpPr>
          <p:nvPr>
            <p:ph type="title"/>
          </p:nvPr>
        </p:nvSpPr>
        <p:spPr/>
        <p:txBody>
          <a:bodyPr/>
          <a:lstStyle/>
          <a:p>
            <a:r>
              <a:rPr lang="en-US" dirty="0" err="1"/>
              <a:t>CourtServe</a:t>
            </a:r>
            <a:endParaRPr lang="en-US" dirty="0"/>
          </a:p>
        </p:txBody>
      </p:sp>
      <p:pic>
        <p:nvPicPr>
          <p:cNvPr id="6" name="Content Placeholder 5">
            <a:extLst>
              <a:ext uri="{FF2B5EF4-FFF2-40B4-BE49-F238E27FC236}">
                <a16:creationId xmlns:a16="http://schemas.microsoft.com/office/drawing/2014/main" id="{5452BFA1-38A5-184C-BA9B-70D2281C5911}"/>
              </a:ext>
            </a:extLst>
          </p:cNvPr>
          <p:cNvPicPr>
            <a:picLocks noGrp="1" noChangeAspect="1"/>
          </p:cNvPicPr>
          <p:nvPr>
            <p:ph sz="half" idx="1"/>
          </p:nvPr>
        </p:nvPicPr>
        <p:blipFill>
          <a:blip r:embed="rId2"/>
          <a:stretch>
            <a:fillRect/>
          </a:stretch>
        </p:blipFill>
        <p:spPr>
          <a:xfrm>
            <a:off x="412897" y="2180333"/>
            <a:ext cx="5181600" cy="3556861"/>
          </a:xfrm>
        </p:spPr>
      </p:pic>
      <p:pic>
        <p:nvPicPr>
          <p:cNvPr id="8" name="Content Placeholder 7">
            <a:extLst>
              <a:ext uri="{FF2B5EF4-FFF2-40B4-BE49-F238E27FC236}">
                <a16:creationId xmlns:a16="http://schemas.microsoft.com/office/drawing/2014/main" id="{266C5342-9FB3-7E43-A6DA-920EAA5750EB}"/>
              </a:ext>
            </a:extLst>
          </p:cNvPr>
          <p:cNvPicPr>
            <a:picLocks noGrp="1" noChangeAspect="1"/>
          </p:cNvPicPr>
          <p:nvPr>
            <p:ph sz="half" idx="2"/>
          </p:nvPr>
        </p:nvPicPr>
        <p:blipFill>
          <a:blip r:embed="rId3"/>
          <a:stretch>
            <a:fillRect/>
          </a:stretch>
        </p:blipFill>
        <p:spPr>
          <a:xfrm>
            <a:off x="5783350" y="336908"/>
            <a:ext cx="4657821" cy="2996046"/>
          </a:xfrm>
        </p:spPr>
      </p:pic>
      <p:pic>
        <p:nvPicPr>
          <p:cNvPr id="10" name="Picture 9">
            <a:extLst>
              <a:ext uri="{FF2B5EF4-FFF2-40B4-BE49-F238E27FC236}">
                <a16:creationId xmlns:a16="http://schemas.microsoft.com/office/drawing/2014/main" id="{F53D2360-8243-E846-A1C6-DD740B6F0C57}"/>
              </a:ext>
            </a:extLst>
          </p:cNvPr>
          <p:cNvPicPr>
            <a:picLocks noChangeAspect="1"/>
          </p:cNvPicPr>
          <p:nvPr/>
        </p:nvPicPr>
        <p:blipFill>
          <a:blip r:embed="rId4"/>
          <a:stretch>
            <a:fillRect/>
          </a:stretch>
        </p:blipFill>
        <p:spPr>
          <a:xfrm>
            <a:off x="5957800" y="3525047"/>
            <a:ext cx="4308919" cy="2996045"/>
          </a:xfrm>
          <a:prstGeom prst="rect">
            <a:avLst/>
          </a:prstGeom>
        </p:spPr>
      </p:pic>
      <p:pic>
        <p:nvPicPr>
          <p:cNvPr id="12" name="Picture 11">
            <a:extLst>
              <a:ext uri="{FF2B5EF4-FFF2-40B4-BE49-F238E27FC236}">
                <a16:creationId xmlns:a16="http://schemas.microsoft.com/office/drawing/2014/main" id="{8CACF184-AB20-CE4C-B5FD-9B7EBA2B8FB6}"/>
              </a:ext>
            </a:extLst>
          </p:cNvPr>
          <p:cNvPicPr>
            <a:picLocks noChangeAspect="1"/>
          </p:cNvPicPr>
          <p:nvPr/>
        </p:nvPicPr>
        <p:blipFill>
          <a:blip r:embed="rId5"/>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1497811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9F591-0163-B644-A7A3-5B9D1D6C4F81}"/>
              </a:ext>
            </a:extLst>
          </p:cNvPr>
          <p:cNvSpPr>
            <a:spLocks noGrp="1"/>
          </p:cNvSpPr>
          <p:nvPr>
            <p:ph type="title"/>
          </p:nvPr>
        </p:nvSpPr>
        <p:spPr/>
        <p:txBody>
          <a:bodyPr/>
          <a:lstStyle/>
          <a:p>
            <a:r>
              <a:rPr lang="en-US" dirty="0">
                <a:hlinkClick r:id="rId2"/>
              </a:rPr>
              <a:t>3. Royal Courts of Justice</a:t>
            </a:r>
            <a:endParaRPr lang="en-US" dirty="0"/>
          </a:p>
        </p:txBody>
      </p:sp>
      <p:pic>
        <p:nvPicPr>
          <p:cNvPr id="6" name="Content Placeholder 5">
            <a:extLst>
              <a:ext uri="{FF2B5EF4-FFF2-40B4-BE49-F238E27FC236}">
                <a16:creationId xmlns:a16="http://schemas.microsoft.com/office/drawing/2014/main" id="{97AA254F-DD0A-BC43-AB8D-95D89D138044}"/>
              </a:ext>
            </a:extLst>
          </p:cNvPr>
          <p:cNvPicPr>
            <a:picLocks noGrp="1" noChangeAspect="1"/>
          </p:cNvPicPr>
          <p:nvPr>
            <p:ph sz="half" idx="1"/>
          </p:nvPr>
        </p:nvPicPr>
        <p:blipFill>
          <a:blip r:embed="rId3"/>
          <a:stretch>
            <a:fillRect/>
          </a:stretch>
        </p:blipFill>
        <p:spPr>
          <a:xfrm>
            <a:off x="1143765" y="1825625"/>
            <a:ext cx="4570470" cy="4351338"/>
          </a:xfrm>
        </p:spPr>
      </p:pic>
      <p:pic>
        <p:nvPicPr>
          <p:cNvPr id="8" name="Content Placeholder 7">
            <a:extLst>
              <a:ext uri="{FF2B5EF4-FFF2-40B4-BE49-F238E27FC236}">
                <a16:creationId xmlns:a16="http://schemas.microsoft.com/office/drawing/2014/main" id="{7E8222D2-25C8-324B-BE4A-A7B374A16F01}"/>
              </a:ext>
            </a:extLst>
          </p:cNvPr>
          <p:cNvPicPr>
            <a:picLocks noGrp="1" noChangeAspect="1"/>
          </p:cNvPicPr>
          <p:nvPr>
            <p:ph sz="half" idx="2"/>
          </p:nvPr>
        </p:nvPicPr>
        <p:blipFill>
          <a:blip r:embed="rId4"/>
          <a:stretch>
            <a:fillRect/>
          </a:stretch>
        </p:blipFill>
        <p:spPr>
          <a:xfrm>
            <a:off x="6477764" y="1027906"/>
            <a:ext cx="4876035" cy="5256976"/>
          </a:xfrm>
        </p:spPr>
      </p:pic>
    </p:spTree>
    <p:extLst>
      <p:ext uri="{BB962C8B-B14F-4D97-AF65-F5344CB8AC3E}">
        <p14:creationId xmlns:p14="http://schemas.microsoft.com/office/powerpoint/2010/main" val="3544077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9810-234C-384A-9ABF-38BAFD62770B}"/>
              </a:ext>
            </a:extLst>
          </p:cNvPr>
          <p:cNvSpPr>
            <a:spLocks noGrp="1"/>
          </p:cNvSpPr>
          <p:nvPr>
            <p:ph type="title"/>
          </p:nvPr>
        </p:nvSpPr>
        <p:spPr/>
        <p:txBody>
          <a:bodyPr/>
          <a:lstStyle/>
          <a:p>
            <a:r>
              <a:rPr lang="en-US" dirty="0"/>
              <a:t>Observing hearings</a:t>
            </a:r>
          </a:p>
        </p:txBody>
      </p:sp>
      <p:sp>
        <p:nvSpPr>
          <p:cNvPr id="3" name="Content Placeholder 2">
            <a:extLst>
              <a:ext uri="{FF2B5EF4-FFF2-40B4-BE49-F238E27FC236}">
                <a16:creationId xmlns:a16="http://schemas.microsoft.com/office/drawing/2014/main" id="{2E8C8D67-936E-9B4A-9833-D2A47F4D342D}"/>
              </a:ext>
            </a:extLst>
          </p:cNvPr>
          <p:cNvSpPr>
            <a:spLocks noGrp="1"/>
          </p:cNvSpPr>
          <p:nvPr>
            <p:ph idx="1"/>
          </p:nvPr>
        </p:nvSpPr>
        <p:spPr/>
        <p:txBody>
          <a:bodyPr>
            <a:normAutofit fontScale="92500" lnSpcReduction="20000"/>
          </a:bodyPr>
          <a:lstStyle/>
          <a:p>
            <a:r>
              <a:rPr lang="en-US" dirty="0"/>
              <a:t>Almost all are open to the public (not “Dispute Resolution Hearings” DRH)</a:t>
            </a:r>
          </a:p>
          <a:p>
            <a:r>
              <a:rPr lang="en-US" dirty="0"/>
              <a:t>You send an email (with your phone no. if it doesn’t say hearing will be video platform) asking to observe. (Template letter on our home page)</a:t>
            </a:r>
          </a:p>
          <a:p>
            <a:r>
              <a:rPr lang="en-US" dirty="0"/>
              <a:t>For video-hearings you should receive email with MS Teams or Cloud Video Platform (CVP) link.</a:t>
            </a:r>
          </a:p>
          <a:p>
            <a:r>
              <a:rPr lang="en-US" dirty="0"/>
              <a:t>For phone hearings you are (mostly) phoned by the judge – sometimes you are asked to call in to a conference line</a:t>
            </a:r>
          </a:p>
          <a:p>
            <a:r>
              <a:rPr lang="en-US" dirty="0"/>
              <a:t>You must be in a quiet place where you cannot be overheard + you may not record the hearing</a:t>
            </a:r>
          </a:p>
          <a:p>
            <a:r>
              <a:rPr lang="en-US" dirty="0"/>
              <a:t>You must comply with the Transparency Order (Reporting Restrictions Order)</a:t>
            </a:r>
          </a:p>
          <a:p>
            <a:r>
              <a:rPr lang="en-US" dirty="0"/>
              <a:t>Hearing should begin with a summary of the case</a:t>
            </a:r>
          </a:p>
          <a:p>
            <a:endParaRPr lang="en-US" dirty="0"/>
          </a:p>
        </p:txBody>
      </p:sp>
      <p:pic>
        <p:nvPicPr>
          <p:cNvPr id="5" name="Picture 4">
            <a:extLst>
              <a:ext uri="{FF2B5EF4-FFF2-40B4-BE49-F238E27FC236}">
                <a16:creationId xmlns:a16="http://schemas.microsoft.com/office/drawing/2014/main" id="{A2182273-0151-9A4C-8F56-1D34791DC730}"/>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20097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5E12-72B4-B64A-948A-EA8BCD94DAFA}"/>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1C9E8092-2E90-4648-879A-2D69CDA2B77C}"/>
              </a:ext>
            </a:extLst>
          </p:cNvPr>
          <p:cNvSpPr>
            <a:spLocks noGrp="1"/>
          </p:cNvSpPr>
          <p:nvPr>
            <p:ph idx="1"/>
          </p:nvPr>
        </p:nvSpPr>
        <p:spPr/>
        <p:txBody>
          <a:bodyPr>
            <a:normAutofit fontScale="92500" lnSpcReduction="10000"/>
          </a:bodyPr>
          <a:lstStyle/>
          <a:p>
            <a:r>
              <a:rPr lang="en-US" dirty="0"/>
              <a:t>Watching justice in action – supporting fundamental principle of ‘open justice’</a:t>
            </a:r>
          </a:p>
          <a:p>
            <a:r>
              <a:rPr lang="en-US" dirty="0"/>
              <a:t>Understanding Mental Capacity Act 2005 in practice</a:t>
            </a:r>
          </a:p>
          <a:p>
            <a:r>
              <a:rPr lang="en-US" dirty="0"/>
              <a:t>Watching advocates make submissions, question expert witnesses incl. cross-questioning, engage with litigants in person</a:t>
            </a:r>
          </a:p>
          <a:p>
            <a:r>
              <a:rPr lang="en-US" dirty="0"/>
              <a:t>Observing how P and P’s family engage with court</a:t>
            </a:r>
          </a:p>
          <a:p>
            <a:r>
              <a:rPr lang="en-US" dirty="0"/>
              <a:t>Understanding how a judgment emerges from facts + law (including ‘dead ends’ and rejected arguments). Very different from seeing final judgment</a:t>
            </a:r>
          </a:p>
          <a:p>
            <a:r>
              <a:rPr lang="en-US" dirty="0"/>
              <a:t>Frustrations – inadequate advance info about issues in listings, many are adjourned + vacated,  failure to respond to emails, forgetting to do introductory summary, we don’t get position statements!</a:t>
            </a:r>
          </a:p>
        </p:txBody>
      </p:sp>
      <p:pic>
        <p:nvPicPr>
          <p:cNvPr id="5" name="Picture 4">
            <a:extLst>
              <a:ext uri="{FF2B5EF4-FFF2-40B4-BE49-F238E27FC236}">
                <a16:creationId xmlns:a16="http://schemas.microsoft.com/office/drawing/2014/main" id="{9CB7778E-7411-5948-AE31-3D2770F0BA55}"/>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24570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3"/>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34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E8CFD-FF7A-7541-88AD-DBA0C0F028EA}"/>
              </a:ext>
            </a:extLst>
          </p:cNvPr>
          <p:cNvSpPr>
            <a:spLocks noGrp="1"/>
          </p:cNvSpPr>
          <p:nvPr>
            <p:ph type="title"/>
          </p:nvPr>
        </p:nvSpPr>
        <p:spPr>
          <a:xfrm>
            <a:off x="838199" y="212725"/>
            <a:ext cx="10515600" cy="1325563"/>
          </a:xfrm>
        </p:spPr>
        <p:txBody>
          <a:bodyPr/>
          <a:lstStyle/>
          <a:p>
            <a:r>
              <a:rPr lang="en-US" dirty="0"/>
              <a:t>Blog index</a:t>
            </a:r>
          </a:p>
        </p:txBody>
      </p:sp>
      <p:pic>
        <p:nvPicPr>
          <p:cNvPr id="5" name="Content Placeholder 4">
            <a:extLst>
              <a:ext uri="{FF2B5EF4-FFF2-40B4-BE49-F238E27FC236}">
                <a16:creationId xmlns:a16="http://schemas.microsoft.com/office/drawing/2014/main" id="{82AD0750-9CB0-2741-A62E-345697BAAF0F}"/>
              </a:ext>
            </a:extLst>
          </p:cNvPr>
          <p:cNvPicPr>
            <a:picLocks noGrp="1" noChangeAspect="1"/>
          </p:cNvPicPr>
          <p:nvPr>
            <p:ph idx="1"/>
          </p:nvPr>
        </p:nvPicPr>
        <p:blipFill>
          <a:blip r:embed="rId2"/>
          <a:stretch>
            <a:fillRect/>
          </a:stretch>
        </p:blipFill>
        <p:spPr>
          <a:xfrm>
            <a:off x="2694963" y="1316936"/>
            <a:ext cx="7141764" cy="5328339"/>
          </a:xfrm>
        </p:spPr>
      </p:pic>
    </p:spTree>
    <p:extLst>
      <p:ext uri="{BB962C8B-B14F-4D97-AF65-F5344CB8AC3E}">
        <p14:creationId xmlns:p14="http://schemas.microsoft.com/office/powerpoint/2010/main" val="2312820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8D77B6-9E05-5D41-9CD1-064F918A614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11807F3-8048-F545-A33C-0C4F3AD99AE2}"/>
              </a:ext>
            </a:extLst>
          </p:cNvPr>
          <p:cNvPicPr>
            <a:picLocks noGrp="1" noChangeAspect="1"/>
          </p:cNvPicPr>
          <p:nvPr>
            <p:ph sz="half" idx="1"/>
          </p:nvPr>
        </p:nvPicPr>
        <p:blipFill rotWithShape="1">
          <a:blip r:embed="rId2"/>
          <a:srcRect l="4385" t="1094" r="14005"/>
          <a:stretch/>
        </p:blipFill>
        <p:spPr>
          <a:xfrm>
            <a:off x="3825666" y="1393713"/>
            <a:ext cx="3922624" cy="3613197"/>
          </a:xfrm>
        </p:spPr>
      </p:pic>
      <p:pic>
        <p:nvPicPr>
          <p:cNvPr id="11" name="Content Placeholder 10">
            <a:extLst>
              <a:ext uri="{FF2B5EF4-FFF2-40B4-BE49-F238E27FC236}">
                <a16:creationId xmlns:a16="http://schemas.microsoft.com/office/drawing/2014/main" id="{50DDA547-B8A8-304D-800E-A91790D51DD0}"/>
              </a:ext>
            </a:extLst>
          </p:cNvPr>
          <p:cNvPicPr>
            <a:picLocks noGrp="1" noChangeAspect="1"/>
          </p:cNvPicPr>
          <p:nvPr>
            <p:ph sz="half" idx="2"/>
          </p:nvPr>
        </p:nvPicPr>
        <p:blipFill rotWithShape="1">
          <a:blip r:embed="rId3"/>
          <a:srcRect l="4993" r="12621" b="321"/>
          <a:stretch/>
        </p:blipFill>
        <p:spPr>
          <a:xfrm>
            <a:off x="480514" y="211447"/>
            <a:ext cx="3720511" cy="3217553"/>
          </a:xfrm>
        </p:spPr>
      </p:pic>
      <p:sp>
        <p:nvSpPr>
          <p:cNvPr id="12" name="TextBox 11">
            <a:extLst>
              <a:ext uri="{FF2B5EF4-FFF2-40B4-BE49-F238E27FC236}">
                <a16:creationId xmlns:a16="http://schemas.microsoft.com/office/drawing/2014/main" id="{0078B48D-F573-7045-8426-E4ED76259C9E}"/>
              </a:ext>
            </a:extLst>
          </p:cNvPr>
          <p:cNvSpPr txBox="1"/>
          <p:nvPr/>
        </p:nvSpPr>
        <p:spPr>
          <a:xfrm>
            <a:off x="411939" y="3537783"/>
            <a:ext cx="3444661" cy="338554"/>
          </a:xfrm>
          <a:prstGeom prst="rect">
            <a:avLst/>
          </a:prstGeom>
          <a:noFill/>
        </p:spPr>
        <p:txBody>
          <a:bodyPr wrap="none" rtlCol="0">
            <a:spAutoFit/>
          </a:bodyPr>
          <a:lstStyle/>
          <a:p>
            <a:r>
              <a:rPr lang="en-US" sz="1600" dirty="0"/>
              <a:t>Click </a:t>
            </a:r>
            <a:r>
              <a:rPr lang="en-US" sz="1600" dirty="0">
                <a:hlinkClick r:id="rId4"/>
              </a:rPr>
              <a:t>here </a:t>
            </a:r>
            <a:r>
              <a:rPr lang="en-US" sz="1600" dirty="0"/>
              <a:t>for </a:t>
            </a:r>
            <a:r>
              <a:rPr lang="en-US" sz="1600" dirty="0" err="1"/>
              <a:t>Authorising</a:t>
            </a:r>
            <a:r>
              <a:rPr lang="en-US" sz="1600" dirty="0"/>
              <a:t> restraint blog</a:t>
            </a:r>
          </a:p>
        </p:txBody>
      </p:sp>
      <p:sp>
        <p:nvSpPr>
          <p:cNvPr id="13" name="TextBox 12">
            <a:extLst>
              <a:ext uri="{FF2B5EF4-FFF2-40B4-BE49-F238E27FC236}">
                <a16:creationId xmlns:a16="http://schemas.microsoft.com/office/drawing/2014/main" id="{C6FD437F-1CD1-A947-AF96-5DD33B647BCC}"/>
              </a:ext>
            </a:extLst>
          </p:cNvPr>
          <p:cNvSpPr txBox="1"/>
          <p:nvPr/>
        </p:nvSpPr>
        <p:spPr>
          <a:xfrm>
            <a:off x="3856600" y="5030515"/>
            <a:ext cx="3626827" cy="369332"/>
          </a:xfrm>
          <a:prstGeom prst="rect">
            <a:avLst/>
          </a:prstGeom>
          <a:noFill/>
        </p:spPr>
        <p:txBody>
          <a:bodyPr wrap="none" rtlCol="0">
            <a:spAutoFit/>
          </a:bodyPr>
          <a:lstStyle/>
          <a:p>
            <a:r>
              <a:rPr lang="en-US" dirty="0"/>
              <a:t>Click</a:t>
            </a:r>
            <a:r>
              <a:rPr lang="en-US" dirty="0">
                <a:hlinkClick r:id="rId5"/>
              </a:rPr>
              <a:t> here </a:t>
            </a:r>
            <a:r>
              <a:rPr lang="en-US" dirty="0"/>
              <a:t>for covert medication blog</a:t>
            </a:r>
          </a:p>
        </p:txBody>
      </p:sp>
      <p:pic>
        <p:nvPicPr>
          <p:cNvPr id="15" name="Picture 14">
            <a:extLst>
              <a:ext uri="{FF2B5EF4-FFF2-40B4-BE49-F238E27FC236}">
                <a16:creationId xmlns:a16="http://schemas.microsoft.com/office/drawing/2014/main" id="{15D719AC-8B14-6848-AEAE-245066F85260}"/>
              </a:ext>
            </a:extLst>
          </p:cNvPr>
          <p:cNvPicPr>
            <a:picLocks noChangeAspect="1"/>
          </p:cNvPicPr>
          <p:nvPr/>
        </p:nvPicPr>
        <p:blipFill>
          <a:blip r:embed="rId6"/>
          <a:stretch>
            <a:fillRect/>
          </a:stretch>
        </p:blipFill>
        <p:spPr>
          <a:xfrm>
            <a:off x="7724851" y="2345268"/>
            <a:ext cx="3574446" cy="3969580"/>
          </a:xfrm>
          <a:prstGeom prst="rect">
            <a:avLst/>
          </a:prstGeom>
        </p:spPr>
      </p:pic>
      <p:sp>
        <p:nvSpPr>
          <p:cNvPr id="16" name="TextBox 15">
            <a:extLst>
              <a:ext uri="{FF2B5EF4-FFF2-40B4-BE49-F238E27FC236}">
                <a16:creationId xmlns:a16="http://schemas.microsoft.com/office/drawing/2014/main" id="{A188C4A9-1F03-7443-90DE-2A4777F5F917}"/>
              </a:ext>
            </a:extLst>
          </p:cNvPr>
          <p:cNvSpPr txBox="1"/>
          <p:nvPr/>
        </p:nvSpPr>
        <p:spPr>
          <a:xfrm>
            <a:off x="7748290" y="6314848"/>
            <a:ext cx="3654655" cy="646331"/>
          </a:xfrm>
          <a:prstGeom prst="rect">
            <a:avLst/>
          </a:prstGeom>
          <a:noFill/>
        </p:spPr>
        <p:txBody>
          <a:bodyPr wrap="none" rtlCol="0">
            <a:spAutoFit/>
          </a:bodyPr>
          <a:lstStyle/>
          <a:p>
            <a:r>
              <a:rPr lang="en-US" dirty="0"/>
              <a:t>Click </a:t>
            </a:r>
            <a:r>
              <a:rPr lang="en-US" dirty="0">
                <a:hlinkClick r:id="rId7"/>
              </a:rPr>
              <a:t>here </a:t>
            </a:r>
            <a:r>
              <a:rPr lang="en-US" dirty="0"/>
              <a:t>for Visual monitoring blog</a:t>
            </a:r>
          </a:p>
          <a:p>
            <a:endParaRPr lang="en-US" dirty="0"/>
          </a:p>
        </p:txBody>
      </p:sp>
      <p:sp>
        <p:nvSpPr>
          <p:cNvPr id="17" name="TextBox 16">
            <a:extLst>
              <a:ext uri="{FF2B5EF4-FFF2-40B4-BE49-F238E27FC236}">
                <a16:creationId xmlns:a16="http://schemas.microsoft.com/office/drawing/2014/main" id="{6744B683-40F8-1947-8F23-44C8D12B91D6}"/>
              </a:ext>
            </a:extLst>
          </p:cNvPr>
          <p:cNvSpPr txBox="1"/>
          <p:nvPr/>
        </p:nvSpPr>
        <p:spPr>
          <a:xfrm>
            <a:off x="1801504" y="5895833"/>
            <a:ext cx="1914948" cy="646331"/>
          </a:xfrm>
          <a:prstGeom prst="rect">
            <a:avLst/>
          </a:prstGeom>
          <a:noFill/>
        </p:spPr>
        <p:txBody>
          <a:bodyPr wrap="none" rtlCol="0">
            <a:spAutoFit/>
          </a:bodyPr>
          <a:lstStyle/>
          <a:p>
            <a:r>
              <a:rPr lang="en-US" b="1" dirty="0"/>
              <a:t>Sample blog posts</a:t>
            </a:r>
          </a:p>
          <a:p>
            <a:endParaRPr lang="en-US" b="1" dirty="0"/>
          </a:p>
        </p:txBody>
      </p:sp>
      <p:sp>
        <p:nvSpPr>
          <p:cNvPr id="18" name="TextBox 17">
            <a:extLst>
              <a:ext uri="{FF2B5EF4-FFF2-40B4-BE49-F238E27FC236}">
                <a16:creationId xmlns:a16="http://schemas.microsoft.com/office/drawing/2014/main" id="{1239B6DC-D3DD-B14E-8FD9-9FA29D538F82}"/>
              </a:ext>
            </a:extLst>
          </p:cNvPr>
          <p:cNvSpPr txBox="1"/>
          <p:nvPr/>
        </p:nvSpPr>
        <p:spPr>
          <a:xfrm>
            <a:off x="11791666" y="300251"/>
            <a:ext cx="184731" cy="369332"/>
          </a:xfrm>
          <a:prstGeom prst="rect">
            <a:avLst/>
          </a:prstGeom>
          <a:noFill/>
        </p:spPr>
        <p:txBody>
          <a:bodyPr wrap="none" rtlCol="0">
            <a:spAutoFit/>
          </a:bodyPr>
          <a:lstStyle/>
          <a:p>
            <a:endParaRPr lang="en-US" dirty="0"/>
          </a:p>
        </p:txBody>
      </p:sp>
      <p:pic>
        <p:nvPicPr>
          <p:cNvPr id="19" name="Picture 18">
            <a:extLst>
              <a:ext uri="{FF2B5EF4-FFF2-40B4-BE49-F238E27FC236}">
                <a16:creationId xmlns:a16="http://schemas.microsoft.com/office/drawing/2014/main" id="{4567C279-F03E-5544-AFF3-43A459EE84DE}"/>
              </a:ext>
            </a:extLst>
          </p:cNvPr>
          <p:cNvPicPr>
            <a:picLocks noChangeAspect="1"/>
          </p:cNvPicPr>
          <p:nvPr/>
        </p:nvPicPr>
        <p:blipFill>
          <a:blip r:embed="rId8"/>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2113156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F0CEF-03E0-FA44-A8C1-C60EC194EB1A}"/>
              </a:ext>
            </a:extLst>
          </p:cNvPr>
          <p:cNvSpPr>
            <a:spLocks noGrp="1"/>
          </p:cNvSpPr>
          <p:nvPr>
            <p:ph type="title"/>
          </p:nvPr>
        </p:nvSpPr>
        <p:spPr/>
        <p:txBody>
          <a:bodyPr/>
          <a:lstStyle/>
          <a:p>
            <a:r>
              <a:rPr lang="en-US" dirty="0"/>
              <a:t>Section 21A</a:t>
            </a:r>
          </a:p>
        </p:txBody>
      </p:sp>
      <p:pic>
        <p:nvPicPr>
          <p:cNvPr id="6" name="Content Placeholder 5">
            <a:extLst>
              <a:ext uri="{FF2B5EF4-FFF2-40B4-BE49-F238E27FC236}">
                <a16:creationId xmlns:a16="http://schemas.microsoft.com/office/drawing/2014/main" id="{8654ABE4-D51D-3B41-921E-BC228E1F79AD}"/>
              </a:ext>
            </a:extLst>
          </p:cNvPr>
          <p:cNvPicPr>
            <a:picLocks noGrp="1" noChangeAspect="1"/>
          </p:cNvPicPr>
          <p:nvPr>
            <p:ph sz="half" idx="1"/>
          </p:nvPr>
        </p:nvPicPr>
        <p:blipFill>
          <a:blip r:embed="rId2"/>
          <a:stretch>
            <a:fillRect/>
          </a:stretch>
        </p:blipFill>
        <p:spPr>
          <a:xfrm>
            <a:off x="1583733" y="1825625"/>
            <a:ext cx="3690533" cy="4351338"/>
          </a:xfrm>
        </p:spPr>
      </p:pic>
      <p:pic>
        <p:nvPicPr>
          <p:cNvPr id="8" name="Content Placeholder 7">
            <a:extLst>
              <a:ext uri="{FF2B5EF4-FFF2-40B4-BE49-F238E27FC236}">
                <a16:creationId xmlns:a16="http://schemas.microsoft.com/office/drawing/2014/main" id="{CBE173C4-2E40-954D-AFDD-E8A113F67669}"/>
              </a:ext>
            </a:extLst>
          </p:cNvPr>
          <p:cNvPicPr>
            <a:picLocks noGrp="1" noChangeAspect="1"/>
          </p:cNvPicPr>
          <p:nvPr>
            <p:ph sz="half" idx="2"/>
          </p:nvPr>
        </p:nvPicPr>
        <p:blipFill>
          <a:blip r:embed="rId3"/>
          <a:stretch>
            <a:fillRect/>
          </a:stretch>
        </p:blipFill>
        <p:spPr>
          <a:xfrm>
            <a:off x="6466892" y="1825625"/>
            <a:ext cx="4592215" cy="4351338"/>
          </a:xfrm>
        </p:spPr>
      </p:pic>
    </p:spTree>
    <p:extLst>
      <p:ext uri="{BB962C8B-B14F-4D97-AF65-F5344CB8AC3E}">
        <p14:creationId xmlns:p14="http://schemas.microsoft.com/office/powerpoint/2010/main" val="2059742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AB0B6-43B4-EE42-BC0A-589DA8FF8E77}"/>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8F20412D-ECDF-E346-84EB-B5DCBCB14175}"/>
              </a:ext>
            </a:extLst>
          </p:cNvPr>
          <p:cNvPicPr>
            <a:picLocks noGrp="1" noChangeAspect="1"/>
          </p:cNvPicPr>
          <p:nvPr>
            <p:ph sz="half" idx="1"/>
          </p:nvPr>
        </p:nvPicPr>
        <p:blipFill>
          <a:blip r:embed="rId2"/>
          <a:stretch>
            <a:fillRect/>
          </a:stretch>
        </p:blipFill>
        <p:spPr>
          <a:xfrm>
            <a:off x="529600" y="528453"/>
            <a:ext cx="3970000" cy="4351338"/>
          </a:xfrm>
        </p:spPr>
      </p:pic>
      <p:pic>
        <p:nvPicPr>
          <p:cNvPr id="8" name="Content Placeholder 7">
            <a:extLst>
              <a:ext uri="{FF2B5EF4-FFF2-40B4-BE49-F238E27FC236}">
                <a16:creationId xmlns:a16="http://schemas.microsoft.com/office/drawing/2014/main" id="{826818E0-4BD4-5E43-8F07-CCF957B34A30}"/>
              </a:ext>
            </a:extLst>
          </p:cNvPr>
          <p:cNvPicPr>
            <a:picLocks noGrp="1" noChangeAspect="1"/>
          </p:cNvPicPr>
          <p:nvPr>
            <p:ph sz="half" idx="2"/>
          </p:nvPr>
        </p:nvPicPr>
        <p:blipFill>
          <a:blip r:embed="rId3"/>
          <a:stretch>
            <a:fillRect/>
          </a:stretch>
        </p:blipFill>
        <p:spPr>
          <a:xfrm>
            <a:off x="3885843" y="2041450"/>
            <a:ext cx="4211899" cy="4000575"/>
          </a:xfrm>
        </p:spPr>
      </p:pic>
      <p:pic>
        <p:nvPicPr>
          <p:cNvPr id="10" name="Picture 9">
            <a:extLst>
              <a:ext uri="{FF2B5EF4-FFF2-40B4-BE49-F238E27FC236}">
                <a16:creationId xmlns:a16="http://schemas.microsoft.com/office/drawing/2014/main" id="{711E3D7C-C43D-A64C-8B84-F9E95BA88C2B}"/>
              </a:ext>
            </a:extLst>
          </p:cNvPr>
          <p:cNvPicPr>
            <a:picLocks noChangeAspect="1"/>
          </p:cNvPicPr>
          <p:nvPr/>
        </p:nvPicPr>
        <p:blipFill>
          <a:blip r:embed="rId4"/>
          <a:stretch>
            <a:fillRect/>
          </a:stretch>
        </p:blipFill>
        <p:spPr>
          <a:xfrm>
            <a:off x="7771494" y="2315276"/>
            <a:ext cx="4270210" cy="4351337"/>
          </a:xfrm>
          <a:prstGeom prst="rect">
            <a:avLst/>
          </a:prstGeom>
        </p:spPr>
      </p:pic>
      <p:sp>
        <p:nvSpPr>
          <p:cNvPr id="11" name="TextBox 10">
            <a:extLst>
              <a:ext uri="{FF2B5EF4-FFF2-40B4-BE49-F238E27FC236}">
                <a16:creationId xmlns:a16="http://schemas.microsoft.com/office/drawing/2014/main" id="{6115A8D0-1841-3D42-A679-3FFFEE487466}"/>
              </a:ext>
            </a:extLst>
          </p:cNvPr>
          <p:cNvSpPr txBox="1"/>
          <p:nvPr/>
        </p:nvSpPr>
        <p:spPr>
          <a:xfrm>
            <a:off x="7692402" y="555573"/>
            <a:ext cx="2669962" cy="646331"/>
          </a:xfrm>
          <a:prstGeom prst="rect">
            <a:avLst/>
          </a:prstGeom>
          <a:noFill/>
        </p:spPr>
        <p:txBody>
          <a:bodyPr wrap="none" rtlCol="0">
            <a:spAutoFit/>
          </a:bodyPr>
          <a:lstStyle/>
          <a:p>
            <a:r>
              <a:rPr lang="en-US" sz="3600" dirty="0"/>
              <a:t>January 2022</a:t>
            </a:r>
          </a:p>
        </p:txBody>
      </p:sp>
      <p:sp>
        <p:nvSpPr>
          <p:cNvPr id="3" name="TextBox 2">
            <a:extLst>
              <a:ext uri="{FF2B5EF4-FFF2-40B4-BE49-F238E27FC236}">
                <a16:creationId xmlns:a16="http://schemas.microsoft.com/office/drawing/2014/main" id="{B50C6A64-28BF-2F46-8E40-E6ECEBBBF59E}"/>
              </a:ext>
            </a:extLst>
          </p:cNvPr>
          <p:cNvSpPr txBox="1"/>
          <p:nvPr/>
        </p:nvSpPr>
        <p:spPr>
          <a:xfrm>
            <a:off x="8462614" y="1511804"/>
            <a:ext cx="2696829" cy="646331"/>
          </a:xfrm>
          <a:prstGeom prst="rect">
            <a:avLst/>
          </a:prstGeom>
          <a:noFill/>
        </p:spPr>
        <p:txBody>
          <a:bodyPr wrap="none" rtlCol="0">
            <a:spAutoFit/>
          </a:bodyPr>
          <a:lstStyle/>
          <a:p>
            <a:r>
              <a:rPr lang="en-US" sz="3600" dirty="0"/>
              <a:t>Covid-related</a:t>
            </a:r>
          </a:p>
        </p:txBody>
      </p:sp>
    </p:spTree>
    <p:extLst>
      <p:ext uri="{BB962C8B-B14F-4D97-AF65-F5344CB8AC3E}">
        <p14:creationId xmlns:p14="http://schemas.microsoft.com/office/powerpoint/2010/main" val="791410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9037D-1983-3047-98B3-592DC5EFD376}"/>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3DBF4ACC-91B3-9841-AAD9-985D37EE2DA0}"/>
              </a:ext>
            </a:extLst>
          </p:cNvPr>
          <p:cNvPicPr>
            <a:picLocks noGrp="1" noChangeAspect="1"/>
          </p:cNvPicPr>
          <p:nvPr>
            <p:ph sz="half" idx="1"/>
          </p:nvPr>
        </p:nvPicPr>
        <p:blipFill>
          <a:blip r:embed="rId2"/>
          <a:stretch>
            <a:fillRect/>
          </a:stretch>
        </p:blipFill>
        <p:spPr>
          <a:xfrm>
            <a:off x="596622" y="365125"/>
            <a:ext cx="4473910" cy="4351338"/>
          </a:xfrm>
        </p:spPr>
      </p:pic>
      <p:pic>
        <p:nvPicPr>
          <p:cNvPr id="8" name="Content Placeholder 7">
            <a:extLst>
              <a:ext uri="{FF2B5EF4-FFF2-40B4-BE49-F238E27FC236}">
                <a16:creationId xmlns:a16="http://schemas.microsoft.com/office/drawing/2014/main" id="{4E395735-4C3E-7749-903E-9CFCE1F51C02}"/>
              </a:ext>
            </a:extLst>
          </p:cNvPr>
          <p:cNvPicPr>
            <a:picLocks noGrp="1" noChangeAspect="1"/>
          </p:cNvPicPr>
          <p:nvPr>
            <p:ph sz="half" idx="2"/>
          </p:nvPr>
        </p:nvPicPr>
        <p:blipFill>
          <a:blip r:embed="rId3"/>
          <a:stretch>
            <a:fillRect/>
          </a:stretch>
        </p:blipFill>
        <p:spPr>
          <a:xfrm>
            <a:off x="1956892" y="1565712"/>
            <a:ext cx="4139108" cy="3947746"/>
          </a:xfrm>
        </p:spPr>
      </p:pic>
      <p:pic>
        <p:nvPicPr>
          <p:cNvPr id="10" name="Picture 9">
            <a:extLst>
              <a:ext uri="{FF2B5EF4-FFF2-40B4-BE49-F238E27FC236}">
                <a16:creationId xmlns:a16="http://schemas.microsoft.com/office/drawing/2014/main" id="{74FED3F0-98D0-364A-9412-020E0B6482A6}"/>
              </a:ext>
            </a:extLst>
          </p:cNvPr>
          <p:cNvPicPr>
            <a:picLocks noChangeAspect="1"/>
          </p:cNvPicPr>
          <p:nvPr/>
        </p:nvPicPr>
        <p:blipFill>
          <a:blip r:embed="rId4"/>
          <a:stretch>
            <a:fillRect/>
          </a:stretch>
        </p:blipFill>
        <p:spPr>
          <a:xfrm>
            <a:off x="5070532" y="2443673"/>
            <a:ext cx="4240907" cy="3878436"/>
          </a:xfrm>
          <a:prstGeom prst="rect">
            <a:avLst/>
          </a:prstGeom>
        </p:spPr>
      </p:pic>
      <p:sp>
        <p:nvSpPr>
          <p:cNvPr id="11" name="TextBox 10">
            <a:extLst>
              <a:ext uri="{FF2B5EF4-FFF2-40B4-BE49-F238E27FC236}">
                <a16:creationId xmlns:a16="http://schemas.microsoft.com/office/drawing/2014/main" id="{8689745E-2417-C54C-B8E2-CE68C010D5AF}"/>
              </a:ext>
            </a:extLst>
          </p:cNvPr>
          <p:cNvSpPr txBox="1"/>
          <p:nvPr/>
        </p:nvSpPr>
        <p:spPr>
          <a:xfrm>
            <a:off x="8038214" y="704740"/>
            <a:ext cx="2774157" cy="646331"/>
          </a:xfrm>
          <a:prstGeom prst="rect">
            <a:avLst/>
          </a:prstGeom>
          <a:noFill/>
        </p:spPr>
        <p:txBody>
          <a:bodyPr wrap="none" rtlCol="0">
            <a:spAutoFit/>
          </a:bodyPr>
          <a:lstStyle/>
          <a:p>
            <a:r>
              <a:rPr lang="en-US" sz="3600" dirty="0"/>
              <a:t>January 2022 </a:t>
            </a:r>
          </a:p>
        </p:txBody>
      </p:sp>
      <p:pic>
        <p:nvPicPr>
          <p:cNvPr id="5" name="Picture 4">
            <a:extLst>
              <a:ext uri="{FF2B5EF4-FFF2-40B4-BE49-F238E27FC236}">
                <a16:creationId xmlns:a16="http://schemas.microsoft.com/office/drawing/2014/main" id="{A3897768-B64C-ED4C-AF12-79131135640F}"/>
              </a:ext>
            </a:extLst>
          </p:cNvPr>
          <p:cNvPicPr>
            <a:picLocks noChangeAspect="1"/>
          </p:cNvPicPr>
          <p:nvPr/>
        </p:nvPicPr>
        <p:blipFill>
          <a:blip r:embed="rId5"/>
          <a:stretch>
            <a:fillRect/>
          </a:stretch>
        </p:blipFill>
        <p:spPr>
          <a:xfrm>
            <a:off x="8285018" y="3305613"/>
            <a:ext cx="3417451" cy="3330714"/>
          </a:xfrm>
          <a:prstGeom prst="rect">
            <a:avLst/>
          </a:prstGeom>
        </p:spPr>
      </p:pic>
    </p:spTree>
    <p:extLst>
      <p:ext uri="{BB962C8B-B14F-4D97-AF65-F5344CB8AC3E}">
        <p14:creationId xmlns:p14="http://schemas.microsoft.com/office/powerpoint/2010/main" val="353957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11A6D9-6409-C340-A634-5C6827774624}"/>
              </a:ext>
            </a:extLst>
          </p:cNvPr>
          <p:cNvPicPr>
            <a:picLocks noChangeAspect="1"/>
          </p:cNvPicPr>
          <p:nvPr/>
        </p:nvPicPr>
        <p:blipFill rotWithShape="1">
          <a:blip r:embed="rId2"/>
          <a:srcRect l="28180" t="17634" r="9723" b="5324"/>
          <a:stretch/>
        </p:blipFill>
        <p:spPr>
          <a:xfrm>
            <a:off x="439994" y="318364"/>
            <a:ext cx="8023124" cy="6221272"/>
          </a:xfrm>
          <a:prstGeom prst="rect">
            <a:avLst/>
          </a:prstGeom>
        </p:spPr>
      </p:pic>
      <p:pic>
        <p:nvPicPr>
          <p:cNvPr id="6" name="Picture 5">
            <a:extLst>
              <a:ext uri="{FF2B5EF4-FFF2-40B4-BE49-F238E27FC236}">
                <a16:creationId xmlns:a16="http://schemas.microsoft.com/office/drawing/2014/main" id="{17A6F573-1BCE-6C4A-BC1B-E12A93FBA8E6}"/>
              </a:ext>
            </a:extLst>
          </p:cNvPr>
          <p:cNvPicPr>
            <a:picLocks noChangeAspect="1"/>
          </p:cNvPicPr>
          <p:nvPr/>
        </p:nvPicPr>
        <p:blipFill>
          <a:blip r:embed="rId3"/>
          <a:stretch>
            <a:fillRect/>
          </a:stretch>
        </p:blipFill>
        <p:spPr>
          <a:xfrm>
            <a:off x="10676700" y="5938924"/>
            <a:ext cx="1354200" cy="771352"/>
          </a:xfrm>
          <a:prstGeom prst="rect">
            <a:avLst/>
          </a:prstGeom>
        </p:spPr>
      </p:pic>
      <p:sp>
        <p:nvSpPr>
          <p:cNvPr id="7" name="TextBox 6">
            <a:extLst>
              <a:ext uri="{FF2B5EF4-FFF2-40B4-BE49-F238E27FC236}">
                <a16:creationId xmlns:a16="http://schemas.microsoft.com/office/drawing/2014/main" id="{4D42336E-A01A-CA44-8648-BD98054EB2CE}"/>
              </a:ext>
            </a:extLst>
          </p:cNvPr>
          <p:cNvSpPr txBox="1"/>
          <p:nvPr/>
        </p:nvSpPr>
        <p:spPr>
          <a:xfrm>
            <a:off x="8624262" y="2454810"/>
            <a:ext cx="3406638" cy="584775"/>
          </a:xfrm>
          <a:prstGeom prst="rect">
            <a:avLst/>
          </a:prstGeom>
          <a:noFill/>
        </p:spPr>
        <p:txBody>
          <a:bodyPr wrap="none" rtlCol="0">
            <a:spAutoFit/>
          </a:bodyPr>
          <a:lstStyle/>
          <a:p>
            <a:r>
              <a:rPr lang="en-US" sz="3200" dirty="0"/>
              <a:t>By </a:t>
            </a:r>
            <a:r>
              <a:rPr lang="en-US" sz="3200" dirty="0">
                <a:hlinkClick r:id="rId4"/>
              </a:rPr>
              <a:t>Alex Ruck Keene</a:t>
            </a:r>
            <a:endParaRPr lang="en-US" sz="3200" dirty="0"/>
          </a:p>
        </p:txBody>
      </p:sp>
      <p:sp>
        <p:nvSpPr>
          <p:cNvPr id="8" name="TextBox 7">
            <a:extLst>
              <a:ext uri="{FF2B5EF4-FFF2-40B4-BE49-F238E27FC236}">
                <a16:creationId xmlns:a16="http://schemas.microsoft.com/office/drawing/2014/main" id="{7D3E9662-05BC-544E-844D-A5F20400B06C}"/>
              </a:ext>
            </a:extLst>
          </p:cNvPr>
          <p:cNvSpPr txBox="1"/>
          <p:nvPr/>
        </p:nvSpPr>
        <p:spPr>
          <a:xfrm>
            <a:off x="9678670" y="2934929"/>
            <a:ext cx="1996059" cy="369332"/>
          </a:xfrm>
          <a:prstGeom prst="rect">
            <a:avLst/>
          </a:prstGeom>
          <a:noFill/>
        </p:spPr>
        <p:txBody>
          <a:bodyPr wrap="none" rtlCol="0">
            <a:spAutoFit/>
          </a:bodyPr>
          <a:lstStyle/>
          <a:p>
            <a:r>
              <a:rPr lang="en-GB" i="1" dirty="0"/>
              <a:t>39 Essex Chambers</a:t>
            </a:r>
            <a:endParaRPr lang="en-US" dirty="0"/>
          </a:p>
        </p:txBody>
      </p:sp>
      <p:sp>
        <p:nvSpPr>
          <p:cNvPr id="2" name="TextBox 1">
            <a:extLst>
              <a:ext uri="{FF2B5EF4-FFF2-40B4-BE49-F238E27FC236}">
                <a16:creationId xmlns:a16="http://schemas.microsoft.com/office/drawing/2014/main" id="{4A1863D2-E17E-594F-BB45-10BB98F95ADD}"/>
              </a:ext>
            </a:extLst>
          </p:cNvPr>
          <p:cNvSpPr txBox="1"/>
          <p:nvPr/>
        </p:nvSpPr>
        <p:spPr>
          <a:xfrm>
            <a:off x="9213273" y="858982"/>
            <a:ext cx="1628972" cy="646331"/>
          </a:xfrm>
          <a:prstGeom prst="rect">
            <a:avLst/>
          </a:prstGeom>
          <a:noFill/>
        </p:spPr>
        <p:txBody>
          <a:bodyPr wrap="none" rtlCol="0">
            <a:spAutoFit/>
          </a:bodyPr>
          <a:lstStyle/>
          <a:p>
            <a:r>
              <a:rPr lang="en-US" b="1" dirty="0"/>
              <a:t>Explainer blogs</a:t>
            </a:r>
          </a:p>
          <a:p>
            <a:endParaRPr lang="en-US" dirty="0"/>
          </a:p>
        </p:txBody>
      </p:sp>
    </p:spTree>
    <p:extLst>
      <p:ext uri="{BB962C8B-B14F-4D97-AF65-F5344CB8AC3E}">
        <p14:creationId xmlns:p14="http://schemas.microsoft.com/office/powerpoint/2010/main" val="29465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CA1A5E-7C0C-B948-9231-2910CDA47581}"/>
              </a:ext>
            </a:extLst>
          </p:cNvPr>
          <p:cNvPicPr>
            <a:picLocks noChangeAspect="1"/>
          </p:cNvPicPr>
          <p:nvPr/>
        </p:nvPicPr>
        <p:blipFill rotWithShape="1">
          <a:blip r:embed="rId2"/>
          <a:srcRect l="26434" t="14623" r="12813"/>
          <a:stretch/>
        </p:blipFill>
        <p:spPr>
          <a:xfrm>
            <a:off x="575187" y="317090"/>
            <a:ext cx="7086062" cy="6223820"/>
          </a:xfrm>
          <a:prstGeom prst="rect">
            <a:avLst/>
          </a:prstGeom>
        </p:spPr>
      </p:pic>
      <p:sp>
        <p:nvSpPr>
          <p:cNvPr id="3" name="TextBox 2">
            <a:extLst>
              <a:ext uri="{FF2B5EF4-FFF2-40B4-BE49-F238E27FC236}">
                <a16:creationId xmlns:a16="http://schemas.microsoft.com/office/drawing/2014/main" id="{2DB82B3C-7DFD-A142-B4D1-FD40BA4C4FEB}"/>
              </a:ext>
            </a:extLst>
          </p:cNvPr>
          <p:cNvSpPr txBox="1"/>
          <p:nvPr/>
        </p:nvSpPr>
        <p:spPr>
          <a:xfrm>
            <a:off x="7661249" y="2227007"/>
            <a:ext cx="4493474" cy="584775"/>
          </a:xfrm>
          <a:prstGeom prst="rect">
            <a:avLst/>
          </a:prstGeom>
          <a:noFill/>
        </p:spPr>
        <p:txBody>
          <a:bodyPr wrap="none" rtlCol="0">
            <a:spAutoFit/>
          </a:bodyPr>
          <a:lstStyle/>
          <a:p>
            <a:r>
              <a:rPr lang="en-US" sz="3200" dirty="0"/>
              <a:t>By </a:t>
            </a:r>
            <a:r>
              <a:rPr lang="en-US" sz="3200" dirty="0">
                <a:hlinkClick r:id="rId3"/>
              </a:rPr>
              <a:t>Victoria Butler Cole QC</a:t>
            </a:r>
            <a:endParaRPr lang="en-US" sz="3200" dirty="0"/>
          </a:p>
        </p:txBody>
      </p:sp>
      <p:pic>
        <p:nvPicPr>
          <p:cNvPr id="5" name="Picture 4">
            <a:extLst>
              <a:ext uri="{FF2B5EF4-FFF2-40B4-BE49-F238E27FC236}">
                <a16:creationId xmlns:a16="http://schemas.microsoft.com/office/drawing/2014/main" id="{118C0D06-E722-8242-BFCA-93A0EC824815}"/>
              </a:ext>
            </a:extLst>
          </p:cNvPr>
          <p:cNvPicPr>
            <a:picLocks noChangeAspect="1"/>
          </p:cNvPicPr>
          <p:nvPr/>
        </p:nvPicPr>
        <p:blipFill>
          <a:blip r:embed="rId4"/>
          <a:stretch>
            <a:fillRect/>
          </a:stretch>
        </p:blipFill>
        <p:spPr>
          <a:xfrm>
            <a:off x="10676700" y="5938924"/>
            <a:ext cx="1354200" cy="771352"/>
          </a:xfrm>
          <a:prstGeom prst="rect">
            <a:avLst/>
          </a:prstGeom>
        </p:spPr>
      </p:pic>
      <p:sp>
        <p:nvSpPr>
          <p:cNvPr id="6" name="TextBox 5">
            <a:extLst>
              <a:ext uri="{FF2B5EF4-FFF2-40B4-BE49-F238E27FC236}">
                <a16:creationId xmlns:a16="http://schemas.microsoft.com/office/drawing/2014/main" id="{CBFA3DB3-426E-994C-B9D6-01C8D2CE43BF}"/>
              </a:ext>
            </a:extLst>
          </p:cNvPr>
          <p:cNvSpPr txBox="1"/>
          <p:nvPr/>
        </p:nvSpPr>
        <p:spPr>
          <a:xfrm>
            <a:off x="8952271"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535023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26724-E729-A849-8FC0-18E6107595A0}"/>
              </a:ext>
            </a:extLst>
          </p:cNvPr>
          <p:cNvPicPr>
            <a:picLocks noChangeAspect="1"/>
          </p:cNvPicPr>
          <p:nvPr/>
        </p:nvPicPr>
        <p:blipFill rotWithShape="1">
          <a:blip r:embed="rId2"/>
          <a:srcRect l="18772" t="14408" r="21013" b="9032"/>
          <a:stretch/>
        </p:blipFill>
        <p:spPr>
          <a:xfrm>
            <a:off x="324464" y="309715"/>
            <a:ext cx="7850783" cy="6238569"/>
          </a:xfrm>
          <a:prstGeom prst="rect">
            <a:avLst/>
          </a:prstGeom>
        </p:spPr>
      </p:pic>
      <p:sp>
        <p:nvSpPr>
          <p:cNvPr id="4" name="TextBox 3">
            <a:extLst>
              <a:ext uri="{FF2B5EF4-FFF2-40B4-BE49-F238E27FC236}">
                <a16:creationId xmlns:a16="http://schemas.microsoft.com/office/drawing/2014/main" id="{CD4EB5E6-8AFE-EE4C-A647-851ACC45CB3B}"/>
              </a:ext>
            </a:extLst>
          </p:cNvPr>
          <p:cNvSpPr txBox="1"/>
          <p:nvPr/>
        </p:nvSpPr>
        <p:spPr>
          <a:xfrm>
            <a:off x="8657302" y="2389239"/>
            <a:ext cx="2605970" cy="584775"/>
          </a:xfrm>
          <a:prstGeom prst="rect">
            <a:avLst/>
          </a:prstGeom>
          <a:noFill/>
        </p:spPr>
        <p:txBody>
          <a:bodyPr wrap="none" rtlCol="0">
            <a:spAutoFit/>
          </a:bodyPr>
          <a:lstStyle/>
          <a:p>
            <a:r>
              <a:rPr lang="en-US" sz="3200" dirty="0"/>
              <a:t>By </a:t>
            </a:r>
            <a:r>
              <a:rPr lang="en-US" sz="3200" dirty="0">
                <a:hlinkClick r:id="rId3"/>
              </a:rPr>
              <a:t>Kyle Squire </a:t>
            </a:r>
            <a:endParaRPr lang="en-US" sz="3200" dirty="0"/>
          </a:p>
        </p:txBody>
      </p:sp>
      <p:sp>
        <p:nvSpPr>
          <p:cNvPr id="5" name="TextBox 4">
            <a:extLst>
              <a:ext uri="{FF2B5EF4-FFF2-40B4-BE49-F238E27FC236}">
                <a16:creationId xmlns:a16="http://schemas.microsoft.com/office/drawing/2014/main" id="{FA13E739-554D-B646-97D8-EE1320C7CE0F}"/>
              </a:ext>
            </a:extLst>
          </p:cNvPr>
          <p:cNvSpPr txBox="1"/>
          <p:nvPr/>
        </p:nvSpPr>
        <p:spPr>
          <a:xfrm>
            <a:off x="9055510" y="3059667"/>
            <a:ext cx="2450543" cy="369332"/>
          </a:xfrm>
          <a:prstGeom prst="rect">
            <a:avLst/>
          </a:prstGeom>
          <a:noFill/>
        </p:spPr>
        <p:txBody>
          <a:bodyPr wrap="none" rtlCol="0">
            <a:spAutoFit/>
          </a:bodyPr>
          <a:lstStyle/>
          <a:p>
            <a:r>
              <a:rPr lang="en-GB" i="1" dirty="0"/>
              <a:t>5 Pump Court Chambers</a:t>
            </a:r>
            <a:endParaRPr lang="en-US" dirty="0"/>
          </a:p>
        </p:txBody>
      </p:sp>
      <p:pic>
        <p:nvPicPr>
          <p:cNvPr id="7" name="Picture 6">
            <a:extLst>
              <a:ext uri="{FF2B5EF4-FFF2-40B4-BE49-F238E27FC236}">
                <a16:creationId xmlns:a16="http://schemas.microsoft.com/office/drawing/2014/main" id="{1643760D-66EB-E441-B817-A00426E5F6D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8888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92A70B-6746-7744-BABA-A9D19CEF2120}"/>
              </a:ext>
            </a:extLst>
          </p:cNvPr>
          <p:cNvPicPr>
            <a:picLocks noChangeAspect="1"/>
          </p:cNvPicPr>
          <p:nvPr/>
        </p:nvPicPr>
        <p:blipFill>
          <a:blip r:embed="rId2"/>
          <a:stretch>
            <a:fillRect/>
          </a:stretch>
        </p:blipFill>
        <p:spPr>
          <a:xfrm>
            <a:off x="516331" y="1587336"/>
            <a:ext cx="4267200" cy="5007428"/>
          </a:xfrm>
          <a:prstGeom prst="rect">
            <a:avLst/>
          </a:prstGeom>
        </p:spPr>
      </p:pic>
      <p:pic>
        <p:nvPicPr>
          <p:cNvPr id="5" name="Picture 4">
            <a:extLst>
              <a:ext uri="{FF2B5EF4-FFF2-40B4-BE49-F238E27FC236}">
                <a16:creationId xmlns:a16="http://schemas.microsoft.com/office/drawing/2014/main" id="{07A52257-AB18-934B-8696-1D2EC99544F3}"/>
              </a:ext>
            </a:extLst>
          </p:cNvPr>
          <p:cNvPicPr>
            <a:picLocks noChangeAspect="1"/>
          </p:cNvPicPr>
          <p:nvPr/>
        </p:nvPicPr>
        <p:blipFill>
          <a:blip r:embed="rId3"/>
          <a:stretch>
            <a:fillRect/>
          </a:stretch>
        </p:blipFill>
        <p:spPr>
          <a:xfrm>
            <a:off x="5884265" y="1787236"/>
            <a:ext cx="5143953" cy="4791023"/>
          </a:xfrm>
          <a:prstGeom prst="rect">
            <a:avLst/>
          </a:prstGeom>
        </p:spPr>
      </p:pic>
      <p:sp>
        <p:nvSpPr>
          <p:cNvPr id="8" name="Title 7">
            <a:extLst>
              <a:ext uri="{FF2B5EF4-FFF2-40B4-BE49-F238E27FC236}">
                <a16:creationId xmlns:a16="http://schemas.microsoft.com/office/drawing/2014/main" id="{14E3AB48-0AAF-E54C-813D-1D7154249010}"/>
              </a:ext>
            </a:extLst>
          </p:cNvPr>
          <p:cNvSpPr>
            <a:spLocks noGrp="1"/>
          </p:cNvSpPr>
          <p:nvPr>
            <p:ph type="title"/>
          </p:nvPr>
        </p:nvSpPr>
        <p:spPr/>
        <p:txBody>
          <a:bodyPr/>
          <a:lstStyle/>
          <a:p>
            <a:r>
              <a:rPr lang="en-US" dirty="0"/>
              <a:t>If at first you don’t succeed….</a:t>
            </a:r>
          </a:p>
        </p:txBody>
      </p:sp>
      <p:sp>
        <p:nvSpPr>
          <p:cNvPr id="9" name="Content Placeholder 8">
            <a:extLst>
              <a:ext uri="{FF2B5EF4-FFF2-40B4-BE49-F238E27FC236}">
                <a16:creationId xmlns:a16="http://schemas.microsoft.com/office/drawing/2014/main" id="{AAF84D28-1EFC-584B-A3C4-0332E1869E2E}"/>
              </a:ext>
            </a:extLst>
          </p:cNvPr>
          <p:cNvSpPr>
            <a:spLocks noGrp="1"/>
          </p:cNvSpPr>
          <p:nvPr>
            <p:ph sz="half" idx="1"/>
          </p:nvPr>
        </p:nvSpPr>
        <p:spPr/>
        <p:txBody>
          <a:bodyPr/>
          <a:lstStyle/>
          <a:p>
            <a:endParaRPr lang="en-US" dirty="0"/>
          </a:p>
        </p:txBody>
      </p:sp>
      <p:sp>
        <p:nvSpPr>
          <p:cNvPr id="10" name="Content Placeholder 9">
            <a:extLst>
              <a:ext uri="{FF2B5EF4-FFF2-40B4-BE49-F238E27FC236}">
                <a16:creationId xmlns:a16="http://schemas.microsoft.com/office/drawing/2014/main" id="{8C4E8BB3-CA6D-B447-8EF4-3D6344E6BC2A}"/>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426584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7198-483C-014F-AA3F-1BE651331FA7}"/>
              </a:ext>
            </a:extLst>
          </p:cNvPr>
          <p:cNvSpPr>
            <a:spLocks noGrp="1"/>
          </p:cNvSpPr>
          <p:nvPr>
            <p:ph type="title"/>
          </p:nvPr>
        </p:nvSpPr>
        <p:spPr/>
        <p:txBody>
          <a:bodyPr/>
          <a:lstStyle/>
          <a:p>
            <a:r>
              <a:rPr lang="en-US" dirty="0">
                <a:hlinkClick r:id="rId2"/>
              </a:rPr>
              <a:t>Hearing Feedback Form</a:t>
            </a:r>
            <a:endParaRPr lang="en-US" dirty="0"/>
          </a:p>
        </p:txBody>
      </p:sp>
      <p:sp>
        <p:nvSpPr>
          <p:cNvPr id="3" name="Content Placeholder 2">
            <a:extLst>
              <a:ext uri="{FF2B5EF4-FFF2-40B4-BE49-F238E27FC236}">
                <a16:creationId xmlns:a16="http://schemas.microsoft.com/office/drawing/2014/main" id="{AD29B3F9-BF09-2747-AB31-CC4794DF9C31}"/>
              </a:ext>
            </a:extLst>
          </p:cNvPr>
          <p:cNvSpPr>
            <a:spLocks noGrp="1"/>
          </p:cNvSpPr>
          <p:nvPr>
            <p:ph idx="1"/>
          </p:nvPr>
        </p:nvSpPr>
        <p:spPr/>
        <p:txBody>
          <a:bodyPr>
            <a:normAutofit fontScale="92500" lnSpcReduction="20000"/>
          </a:bodyPr>
          <a:lstStyle/>
          <a:p>
            <a:r>
              <a:rPr lang="en-US" dirty="0"/>
              <a:t>Info about observer</a:t>
            </a:r>
          </a:p>
          <a:p>
            <a:r>
              <a:rPr lang="en-US" dirty="0"/>
              <a:t>How hearing was listed</a:t>
            </a:r>
          </a:p>
          <a:p>
            <a:r>
              <a:rPr lang="en-US" dirty="0"/>
              <a:t>Access to hearing + Transparency Order</a:t>
            </a:r>
          </a:p>
          <a:p>
            <a:r>
              <a:rPr lang="en-US" dirty="0"/>
              <a:t>Technology issues (it’s almost always fine – an occasional glitch)</a:t>
            </a:r>
          </a:p>
          <a:p>
            <a:r>
              <a:rPr lang="en-US" dirty="0"/>
              <a:t>Was there an introductory summary?</a:t>
            </a:r>
          </a:p>
          <a:p>
            <a:r>
              <a:rPr lang="en-US" dirty="0"/>
              <a:t>Who was there (by role)? (applicant, respondents, P, P’s family, witnesses </a:t>
            </a:r>
            <a:r>
              <a:rPr lang="en-US" dirty="0" err="1"/>
              <a:t>etc</a:t>
            </a:r>
            <a:r>
              <a:rPr lang="en-US" dirty="0"/>
              <a:t>)</a:t>
            </a:r>
          </a:p>
          <a:p>
            <a:r>
              <a:rPr lang="en-US" dirty="0"/>
              <a:t>How were P’s wishes and feelings represented and by whom?</a:t>
            </a:r>
          </a:p>
          <a:p>
            <a:r>
              <a:rPr lang="en-US" dirty="0"/>
              <a:t>What order was being sought + what were areas of disagreement?</a:t>
            </a:r>
          </a:p>
          <a:p>
            <a:r>
              <a:rPr lang="en-US" dirty="0"/>
              <a:t>What did the court decide?</a:t>
            </a:r>
          </a:p>
          <a:p>
            <a:r>
              <a:rPr lang="en-US" dirty="0"/>
              <a:t>What is going to happen next?</a:t>
            </a:r>
          </a:p>
          <a:p>
            <a:endParaRPr lang="en-US" dirty="0"/>
          </a:p>
        </p:txBody>
      </p:sp>
      <p:pic>
        <p:nvPicPr>
          <p:cNvPr id="5" name="Picture 4">
            <a:extLst>
              <a:ext uri="{FF2B5EF4-FFF2-40B4-BE49-F238E27FC236}">
                <a16:creationId xmlns:a16="http://schemas.microsoft.com/office/drawing/2014/main" id="{DE6431B5-B05A-0343-9997-C338AD18B9D2}"/>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49007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9513-DF3A-6A4E-980B-9D9A8EFD6C48}"/>
              </a:ext>
            </a:extLst>
          </p:cNvPr>
          <p:cNvSpPr>
            <a:spLocks noGrp="1"/>
          </p:cNvSpPr>
          <p:nvPr>
            <p:ph type="title"/>
          </p:nvPr>
        </p:nvSpPr>
        <p:spPr/>
        <p:txBody>
          <a:bodyPr/>
          <a:lstStyle/>
          <a:p>
            <a:pPr algn="ctr"/>
            <a:r>
              <a:rPr lang="en-US" b="1" dirty="0"/>
              <a:t>Thank you!</a:t>
            </a:r>
          </a:p>
        </p:txBody>
      </p:sp>
      <p:sp>
        <p:nvSpPr>
          <p:cNvPr id="5" name="Content Placeholder 4">
            <a:extLst>
              <a:ext uri="{FF2B5EF4-FFF2-40B4-BE49-F238E27FC236}">
                <a16:creationId xmlns:a16="http://schemas.microsoft.com/office/drawing/2014/main" id="{0FA490BD-F518-774B-9A70-3B6A1A744F23}"/>
              </a:ext>
            </a:extLst>
          </p:cNvPr>
          <p:cNvSpPr>
            <a:spLocks noGrp="1"/>
          </p:cNvSpPr>
          <p:nvPr>
            <p:ph sz="half" idx="2"/>
          </p:nvPr>
        </p:nvSpPr>
        <p:spPr/>
        <p:txBody>
          <a:bodyPr/>
          <a:lstStyle/>
          <a:p>
            <a:r>
              <a:rPr lang="en-US" dirty="0"/>
              <a:t>Celia Kitzinger</a:t>
            </a:r>
          </a:p>
          <a:p>
            <a:endParaRPr lang="en-US" dirty="0"/>
          </a:p>
          <a:p>
            <a:r>
              <a:rPr lang="en-GB" dirty="0" err="1"/>
              <a:t>openjustice@yahoo.com</a:t>
            </a:r>
            <a:endParaRPr lang="en-US" dirty="0"/>
          </a:p>
          <a:p>
            <a:r>
              <a:rPr lang="en-US" dirty="0"/>
              <a:t>@</a:t>
            </a:r>
            <a:r>
              <a:rPr lang="en-US" dirty="0" err="1"/>
              <a:t>kitzingercelia</a:t>
            </a:r>
            <a:endParaRPr lang="en-US" dirty="0"/>
          </a:p>
          <a:p>
            <a:r>
              <a:rPr lang="en-US" dirty="0"/>
              <a:t>@</a:t>
            </a:r>
            <a:r>
              <a:rPr lang="en-US" dirty="0" err="1"/>
              <a:t>OpenJusticeCOP</a:t>
            </a:r>
            <a:endParaRPr lang="en-US" dirty="0"/>
          </a:p>
        </p:txBody>
      </p:sp>
      <p:pic>
        <p:nvPicPr>
          <p:cNvPr id="6" name="Content Placeholder 5">
            <a:extLst>
              <a:ext uri="{FF2B5EF4-FFF2-40B4-BE49-F238E27FC236}">
                <a16:creationId xmlns:a16="http://schemas.microsoft.com/office/drawing/2014/main" id="{E56E0422-1772-2B4D-BD36-C4458E4A36ED}"/>
              </a:ext>
            </a:extLst>
          </p:cNvPr>
          <p:cNvPicPr>
            <a:picLocks noGrp="1" noChangeAspect="1"/>
          </p:cNvPicPr>
          <p:nvPr>
            <p:ph sz="half" idx="1"/>
          </p:nvPr>
        </p:nvPicPr>
        <p:blipFill>
          <a:blip r:embed="rId3"/>
          <a:stretch>
            <a:fillRect/>
          </a:stretch>
        </p:blipFill>
        <p:spPr>
          <a:xfrm>
            <a:off x="838200" y="2525574"/>
            <a:ext cx="5181600" cy="2951439"/>
          </a:xfrm>
          <a:prstGeom prst="rect">
            <a:avLst/>
          </a:prstGeom>
        </p:spPr>
      </p:pic>
      <p:sp>
        <p:nvSpPr>
          <p:cNvPr id="3" name="TextBox 2">
            <a:extLst>
              <a:ext uri="{FF2B5EF4-FFF2-40B4-BE49-F238E27FC236}">
                <a16:creationId xmlns:a16="http://schemas.microsoft.com/office/drawing/2014/main" id="{5CB97E01-974C-3047-A72D-08CE9EC8908E}"/>
              </a:ext>
            </a:extLst>
          </p:cNvPr>
          <p:cNvSpPr txBox="1"/>
          <p:nvPr/>
        </p:nvSpPr>
        <p:spPr>
          <a:xfrm>
            <a:off x="1173091" y="5884575"/>
            <a:ext cx="8421473" cy="584775"/>
          </a:xfrm>
          <a:prstGeom prst="rect">
            <a:avLst/>
          </a:prstGeom>
          <a:noFill/>
        </p:spPr>
        <p:txBody>
          <a:bodyPr wrap="none" rtlCol="0">
            <a:spAutoFit/>
          </a:bodyPr>
          <a:lstStyle/>
          <a:p>
            <a:r>
              <a:rPr lang="en-US" sz="3200" dirty="0"/>
              <a:t>Get involved!  Observe hearings + write us a blog!</a:t>
            </a:r>
          </a:p>
        </p:txBody>
      </p:sp>
    </p:spTree>
    <p:extLst>
      <p:ext uri="{BB962C8B-B14F-4D97-AF65-F5344CB8AC3E}">
        <p14:creationId xmlns:p14="http://schemas.microsoft.com/office/powerpoint/2010/main" val="362286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1822</TotalTime>
  <Words>936</Words>
  <Application>Microsoft Macintosh PowerPoint</Application>
  <PresentationFormat>Widescreen</PresentationFormat>
  <Paragraphs>109</Paragraphs>
  <Slides>28</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Observing the Court of Protection in action</vt:lpstr>
      <vt:lpstr>Celia Kitzinger: ”member of the public”</vt:lpstr>
      <vt:lpstr>PowerPoint Presentation</vt:lpstr>
      <vt:lpstr>PowerPoint Presentation</vt:lpstr>
      <vt:lpstr>PowerPoint Presentation</vt:lpstr>
      <vt:lpstr>PowerPoint Presentation</vt:lpstr>
      <vt:lpstr> Check out our “Observer Feedback Form”</vt:lpstr>
      <vt:lpstr>https://openjusticecourtofprotection.org</vt:lpstr>
      <vt:lpstr>PowerPoint Presentation</vt:lpstr>
      <vt:lpstr>PowerPoint Presentation</vt:lpstr>
      <vt:lpstr>PowerPoint Presentation</vt:lpstr>
      <vt:lpstr>2. CourtServe (free but registration required)</vt:lpstr>
      <vt:lpstr>CourtServe</vt:lpstr>
      <vt:lpstr>3. Royal Courts of Justice</vt:lpstr>
      <vt:lpstr>Observing hearings</vt:lpstr>
      <vt:lpstr>Benefits</vt:lpstr>
      <vt:lpstr>PowerPoint Presentation</vt:lpstr>
      <vt:lpstr>Blog index</vt:lpstr>
      <vt:lpstr>PowerPoint Presentation</vt:lpstr>
      <vt:lpstr>Section 21A</vt:lpstr>
      <vt:lpstr>PowerPoint Presentation</vt:lpstr>
      <vt:lpstr>PowerPoint Presentation</vt:lpstr>
      <vt:lpstr>PowerPoint Presentation</vt:lpstr>
      <vt:lpstr>PowerPoint Presentation</vt:lpstr>
      <vt:lpstr>PowerPoint Presentation</vt:lpstr>
      <vt:lpstr>If at first you don’t succeed….</vt:lpstr>
      <vt:lpstr>Hearing Feedback Form</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Celia Kitzinger</cp:lastModifiedBy>
  <cp:revision>405</cp:revision>
  <dcterms:created xsi:type="dcterms:W3CDTF">2020-08-18T15:22:30Z</dcterms:created>
  <dcterms:modified xsi:type="dcterms:W3CDTF">2022-02-15T08:43:46Z</dcterms:modified>
</cp:coreProperties>
</file>