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59" r:id="rId4"/>
    <p:sldId id="275" r:id="rId5"/>
    <p:sldId id="277" r:id="rId6"/>
    <p:sldId id="262" r:id="rId7"/>
    <p:sldId id="295" r:id="rId8"/>
    <p:sldId id="276" r:id="rId9"/>
    <p:sldId id="285" r:id="rId10"/>
    <p:sldId id="287" r:id="rId11"/>
    <p:sldId id="283" r:id="rId12"/>
    <p:sldId id="284" r:id="rId13"/>
    <p:sldId id="296" r:id="rId14"/>
    <p:sldId id="298" r:id="rId15"/>
    <p:sldId id="288" r:id="rId16"/>
    <p:sldId id="289" r:id="rId17"/>
    <p:sldId id="290" r:id="rId18"/>
    <p:sldId id="291" r:id="rId19"/>
    <p:sldId id="278" r:id="rId20"/>
    <p:sldId id="279" r:id="rId21"/>
    <p:sldId id="280" r:id="rId22"/>
    <p:sldId id="292" r:id="rId23"/>
    <p:sldId id="293" r:id="rId24"/>
    <p:sldId id="299" r:id="rId25"/>
    <p:sldId id="294" r:id="rId26"/>
    <p:sldId id="281" r:id="rId27"/>
    <p:sldId id="282" r:id="rId28"/>
    <p:sldId id="300" r:id="rId29"/>
    <p:sldId id="314" r:id="rId30"/>
    <p:sldId id="303" r:id="rId31"/>
    <p:sldId id="301" r:id="rId32"/>
    <p:sldId id="304" r:id="rId33"/>
    <p:sldId id="305" r:id="rId34"/>
    <p:sldId id="306" r:id="rId35"/>
    <p:sldId id="307" r:id="rId36"/>
    <p:sldId id="308" r:id="rId37"/>
    <p:sldId id="302" r:id="rId38"/>
    <p:sldId id="286" r:id="rId39"/>
    <p:sldId id="297" r:id="rId40"/>
    <p:sldId id="309" r:id="rId41"/>
    <p:sldId id="310" r:id="rId42"/>
    <p:sldId id="311" r:id="rId43"/>
    <p:sldId id="312" r:id="rId44"/>
    <p:sldId id="315" r:id="rId45"/>
    <p:sldId id="313" r:id="rId46"/>
    <p:sldId id="316" r:id="rId47"/>
    <p:sldId id="317" r:id="rId48"/>
    <p:sldId id="318" r:id="rId49"/>
    <p:sldId id="319" r:id="rId50"/>
    <p:sldId id="320" r:id="rId51"/>
    <p:sldId id="321" r:id="rId52"/>
    <p:sldId id="322" r:id="rId53"/>
    <p:sldId id="326" r:id="rId54"/>
    <p:sldId id="323" r:id="rId55"/>
    <p:sldId id="324" r:id="rId56"/>
    <p:sldId id="32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86"/>
    <p:restoredTop sz="94643"/>
  </p:normalViewPr>
  <p:slideViewPr>
    <p:cSldViewPr snapToGrid="0" snapToObjects="1">
      <p:cViewPr varScale="1">
        <p:scale>
          <a:sx n="67" d="100"/>
          <a:sy n="67" d="100"/>
        </p:scale>
        <p:origin x="456" y="4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hyperlink" Target="mailto:kitzingerc@Cardiff.ac.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bailii.org/ew/cases/EWCA/Civ/2012/420.html" TargetMode="External"/><Relationship Id="rId2" Type="http://schemas.openxmlformats.org/officeDocument/2006/relationships/hyperlink" Target="https://www.bailii.org/cgi-bin/redirect.cgi?path=/uk/cases/UKHL/1913/2.html"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hyperlink" Target="http://www.transparencyproject.org.uk/flying-under-the-radar-experiencing-the-court-of-protection-transparency-pilot-as-an-academic-researcher/" TargetMode="External"/><Relationship Id="rId7" Type="http://schemas.openxmlformats.org/officeDocument/2006/relationships/image" Target="../media/image1.jpg"/><Relationship Id="rId2" Type="http://schemas.openxmlformats.org/officeDocument/2006/relationships/hyperlink" Target="https://cdoc.org.uk/" TargetMode="External"/><Relationship Id="rId1" Type="http://schemas.openxmlformats.org/officeDocument/2006/relationships/slideLayout" Target="../slideLayouts/slideLayout2.xml"/><Relationship Id="rId6" Type="http://schemas.openxmlformats.org/officeDocument/2006/relationships/hyperlink" Target="https://openjusticecourtofprotection.org/" TargetMode="External"/><Relationship Id="rId5" Type="http://schemas.openxmlformats.org/officeDocument/2006/relationships/hyperlink" Target="http://www.transparencyproject.org.uk/remote-justice-a-family-perspective/" TargetMode="External"/><Relationship Id="rId4" Type="http://schemas.openxmlformats.org/officeDocument/2006/relationships/hyperlink" Target="https://openjusticecourtofprotection.org/2020/09/01/justice-delay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06/a-case-manager-observes-in-the-court-of-protectio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31/navigating-approaches-to-care-when-family-and-local-authority-disagre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08/observing-court-hearings-valuable-training-for-solicitor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And%20I%20thought%20that%20the%20judge%20in%20this%20case%20was%20absolutely%20brilliant.%20%20She%20was%20clearly%20concentrating%20on%20what%20was%20happening%20and%20she%20was%20concerned%20that%20the%20right%20thing%20be%20done%20for%20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openjusticecourtofprotection.org/2020/06/17/one-and-a-half-remote-hearings-in-the-court-of-protection/" TargetMode="External"/><Relationship Id="rId2" Type="http://schemas.openxmlformats.org/officeDocument/2006/relationships/hyperlink" Target="https://openjusticecourtofprotection.org/2020/06/29/articulate-eloquent-and-passionate-but-does-p-have-the-mental-capacity-to-make-decisions-about-four-areas-of-her-own-life/"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hyperlink" Target="https://openjusticecourtofprotection.org/2020/07/10/till-death-do-us-depart/"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justice.gov.uk/courts/court-lists/list-famil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justice.gov.uk/courts/court-lists/list-cop"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courtserve.ne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mentalcapacitylawandpolicy.org.uk/court-of-protection-covid-19-response-update-from-the-vice-presiden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openjusticecourtofprotection.org/2020/06/17/one-and-a-half-remote-hearings-in-the-court-of-protection/" TargetMode="External"/><Relationship Id="rId2" Type="http://schemas.openxmlformats.org/officeDocument/2006/relationships/hyperlink" Target="https://openjusticecourtofprotection.org/2020/06/22/person-centred-decision-making-in-the-court-of-protection/"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hyperlink" Target="https://openjusticecourtofprotection.org/2020/06/24/capacity-and-death-in-the-court-of-protection/" TargetMode="External"/><Relationship Id="rId2" Type="http://schemas.openxmlformats.org/officeDocument/2006/relationships/hyperlink" Target="Human%20Rights%20has%20become%20real%20and%20applied.%20%20I%20can%20see%20more%20clearly%20that%20down%20at%20the%20coal%20face,%20we%20have%20real%20opportunity%20to%20empower%20our%20service%20users.%20%20And%20based%20on%20what%20I%20have%20observed,%20I%20have%20confidence%20that%20if%20the%20situation%20of%20our%20service%20users%20%20should%20ever%20require%20consideration%20by%20the%20Court%20of%20Protection,%20%20the%20judge%20will%20ensure%20their%20right%20to%20participate%20is%20facilitated%20and%20their%20right%20to%20self-determination,%20if%20at%20all%20possible,%20is%20respected."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6/18/seeing-hearing-and-understanding-justice-being-don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3.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hyperlink" Target="https://openjusticecourtofprotection.org/2020/07/14/british-sign-language-interpretation-in-the-court-of-protection/" TargetMode="Externa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5.xml.rels><?xml version="1.0" encoding="UTF-8" standalone="yes"?>
<Relationships xmlns="http://schemas.openxmlformats.org/package/2006/relationships"><Relationship Id="rId3" Type="http://schemas.openxmlformats.org/officeDocument/2006/relationships/hyperlink" Target="https://openjusticecourtofprotection.org/2020/09/18/the-myths-and-mistakes-of-capacity-and-criminality/"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6.xml.rels><?xml version="1.0" encoding="UTF-8" standalone="yes"?>
<Relationships xmlns="http://schemas.openxmlformats.org/package/2006/relationships"><Relationship Id="rId3" Type="http://schemas.openxmlformats.org/officeDocument/2006/relationships/hyperlink" Target="https://openjusticecourtofprotection.org/2020/07/21/lived-experience-and-professional-expertise-as-a-lawyer-in-the-court-of-protection/" TargetMode="Externa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22/restrictions-covid-19-and-a-glass-of-champagn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bps.org.uk/sites/www.bps.org.uk/files/Policy/Policy%20-%20Files/BPS%20Briefing%20Papter%20-%20Alternatives%20to%20antipsychotic%20medication%20in%20people%20with%20dementia%20%282013%29.pdf" TargetMode="External"/><Relationship Id="rId2" Type="http://schemas.openxmlformats.org/officeDocument/2006/relationships/hyperlink" Target="https://openjusticecourtofprotection.org/2020/09/11/covert-medication/" TargetMode="Externa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11/covert-medication/#comment-291"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11/covert-medication/#comment-297"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11/covert-medication/#comment-298"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openjusticecourtofprotection.org/2020/09/07/authorising-restraint-an-uneasy-judicial-decision/" TargetMode="Externa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48.xml.rels><?xml version="1.0" encoding="UTF-8" standalone="yes"?>
<Relationships xmlns="http://schemas.openxmlformats.org/package/2006/relationships"><Relationship Id="rId3" Type="http://schemas.openxmlformats.org/officeDocument/2006/relationships/hyperlink" Target="https://openjusticecourtofprotection.org/2020/09/28/advance-requests-for-restraint-and-compulsory-treatment/" TargetMode="External"/><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transparencyproject.org.uk/remote-justice-a-family-perspective/"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KitzingerC@Cardiff.ac.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p:txBody>
          <a:bodyPr>
            <a:normAutofit/>
          </a:bodyPr>
          <a:lstStyle/>
          <a:p>
            <a:r>
              <a:rPr lang="en-US" sz="4800" b="1" dirty="0"/>
              <a:t>Open Justice: the perspective of public observers</a:t>
            </a:r>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p:txBody>
          <a:bodyPr>
            <a:normAutofit fontScale="62500" lnSpcReduction="20000"/>
          </a:bodyPr>
          <a:lstStyle/>
          <a:p>
            <a:r>
              <a:rPr lang="en-US" sz="2800" dirty="0"/>
              <a:t>Celia Kitzinger</a:t>
            </a:r>
          </a:p>
          <a:p>
            <a:r>
              <a:rPr lang="en-US" sz="2800" dirty="0"/>
              <a:t>Honorary Professor Cardiff University</a:t>
            </a:r>
          </a:p>
          <a:p>
            <a:r>
              <a:rPr lang="en-US" sz="2800" dirty="0"/>
              <a:t>Co-Director of the Open Justice Court of Protection Project</a:t>
            </a:r>
          </a:p>
          <a:p>
            <a:r>
              <a:rPr lang="en-US" sz="2800" dirty="0">
                <a:hlinkClick r:id="rId4"/>
              </a:rPr>
              <a:t>kitzingerc@Cardiff.ac.uk</a:t>
            </a:r>
            <a:endParaRPr lang="en-US" sz="2800" dirty="0"/>
          </a:p>
          <a:p>
            <a:r>
              <a:rPr lang="en-US" sz="2800" dirty="0"/>
              <a:t>@</a:t>
            </a:r>
            <a:r>
              <a:rPr lang="en-US" sz="2800" dirty="0" err="1"/>
              <a:t>kitzingercelia</a:t>
            </a:r>
            <a:endParaRPr lang="en-US" sz="2800" dirty="0"/>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393291" y="4553602"/>
            <a:ext cx="3259393" cy="1856550"/>
          </a:xfrm>
          <a:prstGeom prst="rect">
            <a:avLst/>
          </a:prstGeom>
        </p:spPr>
      </p:pic>
      <p:pic>
        <p:nvPicPr>
          <p:cNvPr id="6" name="Picture 5">
            <a:extLst>
              <a:ext uri="{FF2B5EF4-FFF2-40B4-BE49-F238E27FC236}">
                <a16:creationId xmlns:a16="http://schemas.microsoft.com/office/drawing/2014/main" id="{74E38B1D-017F-4447-9A93-5EAE9D06E717}"/>
              </a:ext>
            </a:extLst>
          </p:cNvPr>
          <p:cNvPicPr>
            <a:picLocks noChangeAspect="1"/>
          </p:cNvPicPr>
          <p:nvPr/>
        </p:nvPicPr>
        <p:blipFill>
          <a:blip r:embed="rId6"/>
          <a:stretch>
            <a:fillRect/>
          </a:stretch>
        </p:blipFill>
        <p:spPr>
          <a:xfrm>
            <a:off x="393291" y="297288"/>
            <a:ext cx="1856550" cy="1856550"/>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6AE6-7E0D-BC4F-8034-630CB87AAA5F}"/>
              </a:ext>
            </a:extLst>
          </p:cNvPr>
          <p:cNvSpPr>
            <a:spLocks noGrp="1"/>
          </p:cNvSpPr>
          <p:nvPr>
            <p:ph type="title"/>
          </p:nvPr>
        </p:nvSpPr>
        <p:spPr/>
        <p:txBody>
          <a:bodyPr/>
          <a:lstStyle/>
          <a:p>
            <a:r>
              <a:rPr lang="en-US" dirty="0"/>
              <a:t>             “Fine words butter no parsnips”</a:t>
            </a:r>
          </a:p>
        </p:txBody>
      </p:sp>
      <p:sp>
        <p:nvSpPr>
          <p:cNvPr id="3" name="Content Placeholder 2">
            <a:extLst>
              <a:ext uri="{FF2B5EF4-FFF2-40B4-BE49-F238E27FC236}">
                <a16:creationId xmlns:a16="http://schemas.microsoft.com/office/drawing/2014/main" id="{597B3831-B929-5743-9C79-B29AC0669289}"/>
              </a:ext>
            </a:extLst>
          </p:cNvPr>
          <p:cNvSpPr>
            <a:spLocks noGrp="1"/>
          </p:cNvSpPr>
          <p:nvPr>
            <p:ph idx="1"/>
          </p:nvPr>
        </p:nvSpPr>
        <p:spPr>
          <a:xfrm>
            <a:off x="838200" y="1722921"/>
            <a:ext cx="11049000" cy="4667250"/>
          </a:xfrm>
        </p:spPr>
        <p:txBody>
          <a:bodyPr>
            <a:normAutofit fontScale="92500" lnSpcReduction="10000"/>
          </a:bodyPr>
          <a:lstStyle/>
          <a:p>
            <a:r>
              <a:rPr lang="en-GB" dirty="0"/>
              <a:t>Open justice. The words express a principle at the heart of our system of justice and vital to the rule of law. The rule of law is a fine concept but fine words butter no parsnips. How is the rule of law itself to be policed? It is an age old question. </a:t>
            </a:r>
            <a:r>
              <a:rPr lang="en-GB" i="1" dirty="0" err="1"/>
              <a:t>Quis</a:t>
            </a:r>
            <a:r>
              <a:rPr lang="en-GB" i="1" dirty="0"/>
              <a:t> </a:t>
            </a:r>
            <a:r>
              <a:rPr lang="en-GB" i="1" dirty="0" err="1"/>
              <a:t>custodiet</a:t>
            </a:r>
            <a:r>
              <a:rPr lang="en-GB" i="1" dirty="0"/>
              <a:t> </a:t>
            </a:r>
            <a:r>
              <a:rPr lang="en-GB" i="1" dirty="0" err="1"/>
              <a:t>ipsos</a:t>
            </a:r>
            <a:r>
              <a:rPr lang="en-GB" i="1" dirty="0"/>
              <a:t> custodes </a:t>
            </a:r>
            <a:r>
              <a:rPr lang="en-GB" dirty="0"/>
              <a:t>- who will guard the guards themselves? In a democracy, where power depends on the consent of the people governed, the answer must lie in the transparency of the legal process. Open justice lets in the light and allows the public to scrutinise the workings of the law, for better or for worse. Jeremy Bentham said in a well known passage quoted by Lord Shaw of Dunfermline in </a:t>
            </a:r>
            <a:r>
              <a:rPr lang="en-GB" i="1" dirty="0"/>
              <a:t>Scott v Scott </a:t>
            </a:r>
            <a:r>
              <a:rPr lang="en-GB" dirty="0">
                <a:hlinkClick r:id="rId2" tooltip="Link to BAILII version"/>
              </a:rPr>
              <a:t>[1913] AC 417</a:t>
            </a:r>
            <a:r>
              <a:rPr lang="en-GB" dirty="0"/>
              <a:t>, 477: </a:t>
            </a:r>
          </a:p>
          <a:p>
            <a:pPr marL="914400" lvl="2" indent="0">
              <a:buNone/>
            </a:pPr>
            <a:r>
              <a:rPr lang="en-GB" sz="2800" dirty="0"/>
              <a:t>"Publicity is the very soul of justice. It is the keenest spur to exertion and the surest of all guards against improbity. It keeps the judge himself while trying under trial."</a:t>
            </a:r>
          </a:p>
          <a:p>
            <a:r>
              <a:rPr lang="en-US" sz="1900" dirty="0"/>
              <a:t>Lord Justice Toulson </a:t>
            </a:r>
            <a:r>
              <a:rPr lang="en-GB" sz="1900" i="1" dirty="0">
                <a:hlinkClick r:id="rId3"/>
              </a:rPr>
              <a:t>R (Guardian News and Media Ltd) v City of Westminster Magistrates’ Court </a:t>
            </a:r>
            <a:r>
              <a:rPr lang="en-GB" sz="1900" dirty="0">
                <a:hlinkClick r:id="rId3"/>
              </a:rPr>
              <a:t>[2012] QB 618</a:t>
            </a:r>
            <a:r>
              <a:rPr lang="en-US" sz="1900" dirty="0"/>
              <a:t> </a:t>
            </a:r>
          </a:p>
        </p:txBody>
      </p:sp>
      <p:pic>
        <p:nvPicPr>
          <p:cNvPr id="4" name="Picture 3">
            <a:extLst>
              <a:ext uri="{FF2B5EF4-FFF2-40B4-BE49-F238E27FC236}">
                <a16:creationId xmlns:a16="http://schemas.microsoft.com/office/drawing/2014/main" id="{847A7FD0-9F36-3A44-BA6C-EA285E643DFC}"/>
              </a:ext>
            </a:extLst>
          </p:cNvPr>
          <p:cNvPicPr>
            <a:picLocks noChangeAspect="1"/>
          </p:cNvPicPr>
          <p:nvPr/>
        </p:nvPicPr>
        <p:blipFill>
          <a:blip r:embed="rId4"/>
          <a:stretch>
            <a:fillRect/>
          </a:stretch>
        </p:blipFill>
        <p:spPr>
          <a:xfrm>
            <a:off x="914400" y="230188"/>
            <a:ext cx="1436914" cy="1436914"/>
          </a:xfrm>
          <a:prstGeom prst="rect">
            <a:avLst/>
          </a:prstGeom>
        </p:spPr>
      </p:pic>
      <p:pic>
        <p:nvPicPr>
          <p:cNvPr id="6" name="Picture 5">
            <a:extLst>
              <a:ext uri="{FF2B5EF4-FFF2-40B4-BE49-F238E27FC236}">
                <a16:creationId xmlns:a16="http://schemas.microsoft.com/office/drawing/2014/main" id="{5565D717-48D9-E145-9F15-4CE6580A66B3}"/>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091254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a:t>
            </a:r>
            <a:endParaRPr lang="en-US" dirty="0"/>
          </a:p>
          <a:p>
            <a:r>
              <a:rPr lang="en-US" dirty="0"/>
              <a:t>But most hearings have NO external observers (including no journalists) and most judgments are not published – both before and since the current public health emergency</a:t>
            </a:r>
          </a:p>
          <a:p>
            <a:r>
              <a:rPr lang="en-US" dirty="0"/>
              <a:t>How to fulfil judicial commitment to transparency and open justice when public don’t attend?</a:t>
            </a:r>
          </a:p>
          <a:p>
            <a:r>
              <a:rPr lang="en-US" dirty="0"/>
              <a:t>The </a:t>
            </a:r>
            <a:r>
              <a:rPr lang="en-US" dirty="0">
                <a:hlinkClick r:id="rId3"/>
              </a:rPr>
              <a:t>Open Justice Court of Protection Project </a:t>
            </a:r>
            <a:r>
              <a:rPr lang="en-US" dirty="0"/>
              <a:t>is committed to overcoming barriers and highlighting incentives to support public observation of court hearings.</a:t>
            </a:r>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5B3D9-2FDE-B441-AD6B-05BB44E94473}"/>
              </a:ext>
            </a:extLst>
          </p:cNvPr>
          <p:cNvSpPr>
            <a:spLocks noGrp="1"/>
          </p:cNvSpPr>
          <p:nvPr>
            <p:ph type="title"/>
          </p:nvPr>
        </p:nvSpPr>
        <p:spPr>
          <a:xfrm>
            <a:off x="620486" y="133123"/>
            <a:ext cx="10515600" cy="1325563"/>
          </a:xfrm>
        </p:spPr>
        <p:txBody>
          <a:bodyPr/>
          <a:lstStyle/>
          <a:p>
            <a:r>
              <a:rPr lang="en-US" b="1" dirty="0"/>
              <a:t>Our experience</a:t>
            </a:r>
          </a:p>
        </p:txBody>
      </p:sp>
      <p:sp>
        <p:nvSpPr>
          <p:cNvPr id="3" name="Content Placeholder 2">
            <a:extLst>
              <a:ext uri="{FF2B5EF4-FFF2-40B4-BE49-F238E27FC236}">
                <a16:creationId xmlns:a16="http://schemas.microsoft.com/office/drawing/2014/main" id="{9C5E4FDF-E800-014A-8A17-C84F2B8A4853}"/>
              </a:ext>
            </a:extLst>
          </p:cNvPr>
          <p:cNvSpPr>
            <a:spLocks noGrp="1"/>
          </p:cNvSpPr>
          <p:nvPr>
            <p:ph idx="1"/>
          </p:nvPr>
        </p:nvSpPr>
        <p:spPr>
          <a:xfrm>
            <a:off x="468086" y="1170668"/>
            <a:ext cx="10515600" cy="5687332"/>
          </a:xfrm>
        </p:spPr>
        <p:txBody>
          <a:bodyPr>
            <a:normAutofit/>
          </a:bodyPr>
          <a:lstStyle/>
          <a:p>
            <a:pPr marL="0" indent="0">
              <a:buNone/>
            </a:pPr>
            <a:r>
              <a:rPr lang="en-US" b="1" dirty="0"/>
              <a:t>In physical courtrooms</a:t>
            </a:r>
          </a:p>
          <a:p>
            <a:r>
              <a:rPr lang="en-US" dirty="0"/>
              <a:t>Celia Kitzinger: 23 hearings between March 2012 and 1 May 2020 (all concerning serious medical treatment – feeding tubes for VS/MCS patients – see </a:t>
            </a:r>
            <a:r>
              <a:rPr lang="en-US" dirty="0">
                <a:hlinkClick r:id="rId2"/>
              </a:rPr>
              <a:t>Coma and Disorders of Consciousness Research Centre</a:t>
            </a:r>
            <a:r>
              <a:rPr lang="en-US" dirty="0"/>
              <a:t>)</a:t>
            </a:r>
          </a:p>
          <a:p>
            <a:r>
              <a:rPr lang="en-US" dirty="0"/>
              <a:t>Gill </a:t>
            </a:r>
            <a:r>
              <a:rPr lang="en-US" dirty="0" err="1"/>
              <a:t>Loomes</a:t>
            </a:r>
            <a:r>
              <a:rPr lang="en-US" dirty="0"/>
              <a:t>-Quinn: 14 hearings in February 2017 (</a:t>
            </a:r>
            <a:r>
              <a:rPr lang="en-US" dirty="0">
                <a:hlinkClick r:id="rId3"/>
              </a:rPr>
              <a:t>here</a:t>
            </a:r>
            <a:r>
              <a:rPr lang="en-US" dirty="0"/>
              <a:t> and </a:t>
            </a:r>
            <a:r>
              <a:rPr lang="en-US" dirty="0">
                <a:hlinkClick r:id="rId4"/>
              </a:rPr>
              <a:t>here</a:t>
            </a:r>
            <a:r>
              <a:rPr lang="en-US" dirty="0"/>
              <a:t>)</a:t>
            </a:r>
          </a:p>
          <a:p>
            <a:pPr marL="0" indent="0">
              <a:buNone/>
            </a:pPr>
            <a:r>
              <a:rPr lang="en-US" b="1" dirty="0"/>
              <a:t>Remote Hearings</a:t>
            </a:r>
          </a:p>
          <a:p>
            <a:r>
              <a:rPr lang="en-US" dirty="0"/>
              <a:t>Celia Kitzinger – 1</a:t>
            </a:r>
            <a:r>
              <a:rPr lang="en-US" baseline="30000" dirty="0"/>
              <a:t>st</a:t>
            </a:r>
            <a:r>
              <a:rPr lang="en-US" dirty="0"/>
              <a:t> post-pandemic-restrictions all-remote COP hearing, 17 March 2020 (</a:t>
            </a:r>
            <a:r>
              <a:rPr lang="en-US" dirty="0">
                <a:hlinkClick r:id="rId5"/>
              </a:rPr>
              <a:t>here</a:t>
            </a:r>
            <a:r>
              <a:rPr lang="en-US" dirty="0"/>
              <a:t>) - followed by 19 remote hearings in May 2020. I’ve observed 81 remote hearings in total (to 30 Sept 2020)</a:t>
            </a:r>
          </a:p>
          <a:p>
            <a:pPr marL="0" indent="0">
              <a:buNone/>
            </a:pPr>
            <a:endParaRPr lang="en-US" dirty="0"/>
          </a:p>
          <a:p>
            <a:pPr marL="0" indent="0">
              <a:buNone/>
            </a:pPr>
            <a:r>
              <a:rPr lang="en-US" dirty="0"/>
              <a:t>We jointly launched the </a:t>
            </a:r>
            <a:r>
              <a:rPr lang="en-US" dirty="0">
                <a:hlinkClick r:id="rId6"/>
              </a:rPr>
              <a:t>Open Justice Court of Protection Project </a:t>
            </a:r>
            <a:r>
              <a:rPr lang="en-US" dirty="0"/>
              <a:t>         on 15 June 2020 (leading to  many more observations and observers)</a:t>
            </a:r>
          </a:p>
          <a:p>
            <a:endParaRPr lang="en-US" dirty="0"/>
          </a:p>
        </p:txBody>
      </p:sp>
      <p:pic>
        <p:nvPicPr>
          <p:cNvPr id="5" name="Picture 4">
            <a:extLst>
              <a:ext uri="{FF2B5EF4-FFF2-40B4-BE49-F238E27FC236}">
                <a16:creationId xmlns:a16="http://schemas.microsoft.com/office/drawing/2014/main" id="{4C4FD73A-84A1-3F48-BBE6-0BE40CDD4DAF}"/>
              </a:ext>
            </a:extLst>
          </p:cNvPr>
          <p:cNvPicPr>
            <a:picLocks noChangeAspect="1"/>
          </p:cNvPicPr>
          <p:nvPr/>
        </p:nvPicPr>
        <p:blipFill>
          <a:blip r:embed="rId7"/>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1826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D8CCB-446A-9646-B2C7-1529E8E1AEF3}"/>
              </a:ext>
            </a:extLst>
          </p:cNvPr>
          <p:cNvSpPr>
            <a:spLocks noGrp="1"/>
          </p:cNvSpPr>
          <p:nvPr>
            <p:ph type="title"/>
          </p:nvPr>
        </p:nvSpPr>
        <p:spPr/>
        <p:txBody>
          <a:bodyPr/>
          <a:lstStyle/>
          <a:p>
            <a:r>
              <a:rPr lang="en-US" dirty="0"/>
              <a:t>Structure of talk</a:t>
            </a:r>
          </a:p>
        </p:txBody>
      </p:sp>
      <p:sp>
        <p:nvSpPr>
          <p:cNvPr id="3" name="Content Placeholder 2">
            <a:extLst>
              <a:ext uri="{FF2B5EF4-FFF2-40B4-BE49-F238E27FC236}">
                <a16:creationId xmlns:a16="http://schemas.microsoft.com/office/drawing/2014/main" id="{BEE4B2CF-AF6B-CB42-BF34-86EE5301DF24}"/>
              </a:ext>
            </a:extLst>
          </p:cNvPr>
          <p:cNvSpPr>
            <a:spLocks noGrp="1"/>
          </p:cNvSpPr>
          <p:nvPr>
            <p:ph idx="1"/>
          </p:nvPr>
        </p:nvSpPr>
        <p:spPr/>
        <p:txBody>
          <a:bodyPr/>
          <a:lstStyle/>
          <a:p>
            <a:pPr marL="514350" indent="-514350">
              <a:buAutoNum type="arabicPeriod"/>
            </a:pPr>
            <a:r>
              <a:rPr lang="en-US" dirty="0"/>
              <a:t>Introduction</a:t>
            </a:r>
          </a:p>
          <a:p>
            <a:pPr marL="514350" indent="-514350">
              <a:buAutoNum type="arabicPeriod"/>
            </a:pPr>
            <a:r>
              <a:rPr lang="en-US" dirty="0"/>
              <a:t>Who is observing in the Court of Protection (and why)?</a:t>
            </a:r>
          </a:p>
          <a:p>
            <a:pPr marL="514350" indent="-514350">
              <a:buAutoNum type="arabicPeriod"/>
            </a:pPr>
            <a:r>
              <a:rPr lang="en-US" dirty="0"/>
              <a:t>Which hearings are they observing (and why)?</a:t>
            </a:r>
          </a:p>
          <a:p>
            <a:pPr marL="514350" indent="-514350">
              <a:buAutoNum type="arabicPeriod"/>
            </a:pPr>
            <a:r>
              <a:rPr lang="en-US" dirty="0"/>
              <a:t>What do observers ‘see’ – and </a:t>
            </a:r>
            <a:r>
              <a:rPr lang="en-US" u="sng" dirty="0"/>
              <a:t>not</a:t>
            </a:r>
            <a:r>
              <a:rPr lang="en-US" dirty="0"/>
              <a:t> ‘see’?</a:t>
            </a:r>
          </a:p>
          <a:p>
            <a:pPr marL="514350" indent="-514350">
              <a:buAutoNum type="arabicPeriod"/>
            </a:pPr>
            <a:r>
              <a:rPr lang="en-US" dirty="0"/>
              <a:t>Building legal literacy via OJCOP</a:t>
            </a:r>
          </a:p>
          <a:p>
            <a:pPr marL="514350" indent="-514350">
              <a:buFont typeface="Arial" panose="020B0604020202020204" pitchFamily="34" charset="0"/>
              <a:buAutoNum type="arabicPeriod"/>
            </a:pPr>
            <a:r>
              <a:rPr lang="en-US" dirty="0"/>
              <a:t>Cost and Benefits of public observation</a:t>
            </a:r>
          </a:p>
          <a:p>
            <a:pPr marL="514350" indent="-514350">
              <a:buAutoNum type="arabicPeriod"/>
            </a:pPr>
            <a:r>
              <a:rPr lang="en-US" dirty="0"/>
              <a:t>How to support public observers</a:t>
            </a:r>
          </a:p>
          <a:p>
            <a:pPr marL="514350" indent="-514350">
              <a:buAutoNum type="arabicPeriod"/>
            </a:pPr>
            <a:endParaRPr lang="en-US" dirty="0"/>
          </a:p>
          <a:p>
            <a:pPr marL="514350" indent="-514350">
              <a:buAutoNum type="arabicPeriod"/>
            </a:pPr>
            <a:endParaRPr lang="en-US" dirty="0"/>
          </a:p>
          <a:p>
            <a:endParaRPr lang="en-US" dirty="0"/>
          </a:p>
        </p:txBody>
      </p:sp>
      <p:pic>
        <p:nvPicPr>
          <p:cNvPr id="5" name="Picture 4">
            <a:extLst>
              <a:ext uri="{FF2B5EF4-FFF2-40B4-BE49-F238E27FC236}">
                <a16:creationId xmlns:a16="http://schemas.microsoft.com/office/drawing/2014/main" id="{82BF3CF4-397C-8C4E-9723-52FCA9DBC9AA}"/>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125504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7BEFF8-7ECD-5C47-A671-9C4F5CBFF26A}"/>
              </a:ext>
            </a:extLst>
          </p:cNvPr>
          <p:cNvSpPr>
            <a:spLocks noGrp="1"/>
          </p:cNvSpPr>
          <p:nvPr>
            <p:ph type="title"/>
          </p:nvPr>
        </p:nvSpPr>
        <p:spPr/>
        <p:txBody>
          <a:bodyPr/>
          <a:lstStyle/>
          <a:p>
            <a:r>
              <a:rPr lang="en-US" b="1" dirty="0"/>
              <a:t>2. Who is observing in the Court of Protection (and why)?</a:t>
            </a:r>
            <a:br>
              <a:rPr lang="en-US" dirty="0"/>
            </a:br>
            <a:endParaRPr lang="en-US" dirty="0"/>
          </a:p>
        </p:txBody>
      </p:sp>
      <p:sp>
        <p:nvSpPr>
          <p:cNvPr id="5" name="Text Placeholder 4">
            <a:extLst>
              <a:ext uri="{FF2B5EF4-FFF2-40B4-BE49-F238E27FC236}">
                <a16:creationId xmlns:a16="http://schemas.microsoft.com/office/drawing/2014/main" id="{A383254C-F9C7-9B43-A02E-2E3A6F86C378}"/>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B977FBDD-678A-D44A-8289-3F6DDC218007}"/>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17963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B2DB-E573-1D44-978A-ABB8FC1E10E6}"/>
              </a:ext>
            </a:extLst>
          </p:cNvPr>
          <p:cNvSpPr>
            <a:spLocks noGrp="1"/>
          </p:cNvSpPr>
          <p:nvPr>
            <p:ph type="title"/>
          </p:nvPr>
        </p:nvSpPr>
        <p:spPr/>
        <p:txBody>
          <a:bodyPr/>
          <a:lstStyle/>
          <a:p>
            <a:r>
              <a:rPr lang="en-US" dirty="0"/>
              <a:t>Health and social care professionals</a:t>
            </a:r>
          </a:p>
        </p:txBody>
      </p:sp>
      <p:sp>
        <p:nvSpPr>
          <p:cNvPr id="3" name="Content Placeholder 2">
            <a:extLst>
              <a:ext uri="{FF2B5EF4-FFF2-40B4-BE49-F238E27FC236}">
                <a16:creationId xmlns:a16="http://schemas.microsoft.com/office/drawing/2014/main" id="{8EE8D36B-60E1-CD40-A78C-C8D3885F1D32}"/>
              </a:ext>
            </a:extLst>
          </p:cNvPr>
          <p:cNvSpPr>
            <a:spLocks noGrp="1"/>
          </p:cNvSpPr>
          <p:nvPr>
            <p:ph idx="1"/>
          </p:nvPr>
        </p:nvSpPr>
        <p:spPr/>
        <p:txBody>
          <a:bodyPr>
            <a:normAutofit/>
          </a:bodyPr>
          <a:lstStyle/>
          <a:p>
            <a:pPr marL="0" indent="0">
              <a:buNone/>
            </a:pPr>
            <a:r>
              <a:rPr lang="en-US" dirty="0"/>
              <a:t>Social workers, case managers, IMCAs, clinical psychologists, speech and language therapists, nurses, care home managers….</a:t>
            </a:r>
          </a:p>
          <a:p>
            <a:pPr marL="457200" lvl="1" indent="0">
              <a:buNone/>
            </a:pPr>
            <a:r>
              <a:rPr lang="en-GB" dirty="0"/>
              <a:t> “My interest in wanting to observe a case is really one of professional development and wanting to learn more, so that I can better represent the clients I work with.  I also want to be able to enhance my ability to support the team in understanding how the court works and what to expect if we’re called to court or asked to provide information, such as a statement for a hearing.” (</a:t>
            </a:r>
            <a:r>
              <a:rPr lang="en-GB" dirty="0">
                <a:hlinkClick r:id="rId2"/>
              </a:rPr>
              <a:t>Jackie Waggott</a:t>
            </a:r>
            <a:r>
              <a:rPr lang="en-GB" dirty="0"/>
              <a:t>, Case Manager, Social Return Case Management – blog post for OJCOP)</a:t>
            </a:r>
            <a:endParaRPr lang="en-US" dirty="0"/>
          </a:p>
          <a:p>
            <a:pPr marL="0" indent="0">
              <a:buNone/>
            </a:pPr>
            <a:endParaRPr lang="en-US" dirty="0"/>
          </a:p>
        </p:txBody>
      </p:sp>
      <p:pic>
        <p:nvPicPr>
          <p:cNvPr id="5" name="Picture 4">
            <a:extLst>
              <a:ext uri="{FF2B5EF4-FFF2-40B4-BE49-F238E27FC236}">
                <a16:creationId xmlns:a16="http://schemas.microsoft.com/office/drawing/2014/main" id="{904297C7-8F95-9A42-97F2-C0E2EFD549EB}"/>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166721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3A4D-B0E6-FC45-9167-89817A8EF2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209503-A3EE-E64F-BB1F-CC4C53B3F935}"/>
              </a:ext>
            </a:extLst>
          </p:cNvPr>
          <p:cNvSpPr>
            <a:spLocks noGrp="1"/>
          </p:cNvSpPr>
          <p:nvPr>
            <p:ph idx="1"/>
          </p:nvPr>
        </p:nvSpPr>
        <p:spPr/>
        <p:txBody>
          <a:bodyPr/>
          <a:lstStyle/>
          <a:p>
            <a:pPr marL="0" indent="0">
              <a:buNone/>
            </a:pPr>
            <a:r>
              <a:rPr lang="en-GB" dirty="0"/>
              <a:t>As an Adults Social Worker, I consider people’s mental capacity on a daily basis and complete formal documented mental capacity assessments probably once or twice a week. When financial management is involved this often results in paperwork for a Court of Protection (COP) application. I know the COP is there in the background to my work but once my paperwork is sent in, I have never given it much further consideration.   When the opportunity to observe a COP hearing arose I was very keen to see “what happens next”. </a:t>
            </a:r>
          </a:p>
          <a:p>
            <a:pPr marL="0" indent="0">
              <a:buNone/>
            </a:pPr>
            <a:r>
              <a:rPr lang="en-GB" dirty="0"/>
              <a:t>(</a:t>
            </a:r>
            <a:r>
              <a:rPr lang="en-GB" dirty="0">
                <a:hlinkClick r:id="rId2"/>
              </a:rPr>
              <a:t>Louise Burrell</a:t>
            </a:r>
            <a:r>
              <a:rPr lang="en-GB" dirty="0"/>
              <a:t>, social worker)</a:t>
            </a:r>
            <a:endParaRPr lang="en-US" dirty="0"/>
          </a:p>
        </p:txBody>
      </p:sp>
      <p:pic>
        <p:nvPicPr>
          <p:cNvPr id="5" name="Picture 4">
            <a:extLst>
              <a:ext uri="{FF2B5EF4-FFF2-40B4-BE49-F238E27FC236}">
                <a16:creationId xmlns:a16="http://schemas.microsoft.com/office/drawing/2014/main" id="{7A3CF41F-DBDB-1940-BF25-DE7F9E954A8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2117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DBEB-8F0F-D047-9888-3E3B3B8AFD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A53B0F-AA6D-4A40-A156-E256974E68CF}"/>
              </a:ext>
            </a:extLst>
          </p:cNvPr>
          <p:cNvSpPr>
            <a:spLocks noGrp="1"/>
          </p:cNvSpPr>
          <p:nvPr>
            <p:ph idx="1"/>
          </p:nvPr>
        </p:nvSpPr>
        <p:spPr/>
        <p:txBody>
          <a:bodyPr/>
          <a:lstStyle/>
          <a:p>
            <a:r>
              <a:rPr lang="en-GB" dirty="0"/>
              <a:t>On 29 June I started a job as a 2-day per week trainee Independent Mental Capacity Advocate (IMCA) and Relevant Person’s Representative (RPR) for an advocacy provider in Yorkshire. I am currently doing my induction and lots of training.  I have never worked with the Court of Protection and am likely to be involved in cases in my job, so I thought that observing a hearing would enable me to gain some insight into how cases are dealt with by the Court. (</a:t>
            </a:r>
            <a:r>
              <a:rPr lang="en-GB" dirty="0">
                <a:hlinkClick r:id="rId2"/>
              </a:rPr>
              <a:t>Hilary Paxton</a:t>
            </a:r>
            <a:r>
              <a:rPr lang="en-GB" dirty="0"/>
              <a:t>, trainee IMCA)</a:t>
            </a:r>
            <a:endParaRPr lang="en-US" dirty="0"/>
          </a:p>
        </p:txBody>
      </p:sp>
      <p:pic>
        <p:nvPicPr>
          <p:cNvPr id="5" name="Picture 4">
            <a:extLst>
              <a:ext uri="{FF2B5EF4-FFF2-40B4-BE49-F238E27FC236}">
                <a16:creationId xmlns:a16="http://schemas.microsoft.com/office/drawing/2014/main" id="{A6372E54-7651-1C4C-ABF6-77933671718C}"/>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297797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0E576-5527-EA4D-877C-4636D02CBC4D}"/>
              </a:ext>
            </a:extLst>
          </p:cNvPr>
          <p:cNvSpPr>
            <a:spLocks noGrp="1"/>
          </p:cNvSpPr>
          <p:nvPr>
            <p:ph type="title"/>
          </p:nvPr>
        </p:nvSpPr>
        <p:spPr/>
        <p:txBody>
          <a:bodyPr/>
          <a:lstStyle/>
          <a:p>
            <a:r>
              <a:rPr lang="en-US" dirty="0"/>
              <a:t>(Aspiring) Lawyers</a:t>
            </a:r>
          </a:p>
        </p:txBody>
      </p:sp>
      <p:sp>
        <p:nvSpPr>
          <p:cNvPr id="3" name="Content Placeholder 2">
            <a:extLst>
              <a:ext uri="{FF2B5EF4-FFF2-40B4-BE49-F238E27FC236}">
                <a16:creationId xmlns:a16="http://schemas.microsoft.com/office/drawing/2014/main" id="{3017E528-3029-924D-A562-072B63D4CF7D}"/>
              </a:ext>
            </a:extLst>
          </p:cNvPr>
          <p:cNvSpPr>
            <a:spLocks noGrp="1"/>
          </p:cNvSpPr>
          <p:nvPr>
            <p:ph idx="1"/>
          </p:nvPr>
        </p:nvSpPr>
        <p:spPr>
          <a:xfrm>
            <a:off x="838200" y="1533832"/>
            <a:ext cx="10975258" cy="4959043"/>
          </a:xfrm>
        </p:spPr>
        <p:txBody>
          <a:bodyPr>
            <a:normAutofit lnSpcReduction="10000"/>
          </a:bodyPr>
          <a:lstStyle/>
          <a:p>
            <a:pPr marL="0" indent="0">
              <a:buNone/>
            </a:pPr>
            <a:r>
              <a:rPr lang="en-US" dirty="0"/>
              <a:t>U/g, p/g, Graduate Law Diploma, Bar Practice Course, pupils  </a:t>
            </a:r>
            <a:r>
              <a:rPr lang="en-US" dirty="0" err="1"/>
              <a:t>etc</a:t>
            </a:r>
            <a:r>
              <a:rPr lang="en-US" dirty="0"/>
              <a:t>, academics, newly qualified solicitor preparing for first COP hearing, lawyers with no COP experience)</a:t>
            </a:r>
          </a:p>
          <a:p>
            <a:pPr marL="457200" lvl="1" indent="0">
              <a:buNone/>
            </a:pPr>
            <a:r>
              <a:rPr lang="en-GB" dirty="0"/>
              <a:t>I am a solicitor working for NWSSP Legal &amp; Risk Services. I started working for Legal &amp; Risk Services on 9</a:t>
            </a:r>
            <a:r>
              <a:rPr lang="en-GB" baseline="30000" dirty="0"/>
              <a:t>th</a:t>
            </a:r>
            <a:r>
              <a:rPr lang="en-GB" dirty="0"/>
              <a:t> March 2020 (so just before lockdown was imposed). I represent Health Boards across Wales…. As I am new to my role, I thought it would be helpful to attend this hearing as part of my training. …my role involves drafting the witness statements of clinicians like the doctor who gave evidence in this hearing. In my short time at the NHS, whilst I have attended Directions hearings, I have not attended a final hearing and therefore, I am yet to see a clinician give evidence in this way. Mr Justice Hayden challenged the doctor and he was not frightened to question him thoroughly. When it is time for me to attend a final hearing with an NHS Health Board, this experience will be invaluable in preparing them for what is to come. (</a:t>
            </a:r>
            <a:r>
              <a:rPr lang="en-GB" dirty="0">
                <a:hlinkClick r:id="rId2"/>
              </a:rPr>
              <a:t>Natalie Matthews</a:t>
            </a:r>
            <a:r>
              <a:rPr lang="en-GB" dirty="0"/>
              <a:t>, Solicitor </a:t>
            </a:r>
            <a:r>
              <a:rPr lang="en-GB" i="1" dirty="0"/>
              <a:t>Complex Patient Team of NWSSP Legal &amp; Risk Services) </a:t>
            </a:r>
            <a:endParaRPr lang="en-US" dirty="0"/>
          </a:p>
          <a:p>
            <a:endParaRPr lang="en-US" dirty="0"/>
          </a:p>
        </p:txBody>
      </p:sp>
      <p:pic>
        <p:nvPicPr>
          <p:cNvPr id="6" name="Picture 5">
            <a:extLst>
              <a:ext uri="{FF2B5EF4-FFF2-40B4-BE49-F238E27FC236}">
                <a16:creationId xmlns:a16="http://schemas.microsoft.com/office/drawing/2014/main" id="{7F31935C-F4C8-3E4C-824D-0EEBA60A2874}"/>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31357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F9C7B7-6E89-444A-A9B4-4CC9C11C8013}"/>
              </a:ext>
            </a:extLst>
          </p:cNvPr>
          <p:cNvSpPr>
            <a:spLocks noGrp="1"/>
          </p:cNvSpPr>
          <p:nvPr>
            <p:ph type="title"/>
          </p:nvPr>
        </p:nvSpPr>
        <p:spPr/>
        <p:txBody>
          <a:bodyPr/>
          <a:lstStyle/>
          <a:p>
            <a:r>
              <a:rPr lang="en-US" b="1" dirty="0"/>
              <a:t>Family members of ‘vulnerable’ people</a:t>
            </a:r>
            <a:endParaRPr lang="en-US" dirty="0"/>
          </a:p>
        </p:txBody>
      </p:sp>
      <p:sp>
        <p:nvSpPr>
          <p:cNvPr id="3" name="Content Placeholder 2">
            <a:extLst>
              <a:ext uri="{FF2B5EF4-FFF2-40B4-BE49-F238E27FC236}">
                <a16:creationId xmlns:a16="http://schemas.microsoft.com/office/drawing/2014/main" id="{46361749-6C8D-1447-97BD-56EC8B76ABC3}"/>
              </a:ext>
            </a:extLst>
          </p:cNvPr>
          <p:cNvSpPr>
            <a:spLocks noGrp="1"/>
          </p:cNvSpPr>
          <p:nvPr>
            <p:ph idx="1"/>
          </p:nvPr>
        </p:nvSpPr>
        <p:spPr/>
        <p:txBody>
          <a:bodyPr>
            <a:normAutofit/>
          </a:bodyPr>
          <a:lstStyle/>
          <a:p>
            <a:pPr marL="0" indent="0">
              <a:buNone/>
            </a:pPr>
            <a:r>
              <a:rPr lang="en-US" dirty="0"/>
              <a:t>Some currently involved in COP hearings of their own.</a:t>
            </a:r>
          </a:p>
          <a:p>
            <a:pPr marL="457200" lvl="1" indent="0">
              <a:buNone/>
            </a:pPr>
            <a:r>
              <a:rPr lang="en-US" dirty="0"/>
              <a:t>“</a:t>
            </a:r>
            <a:r>
              <a:rPr lang="en-GB" dirty="0"/>
              <a:t>I am in a Court of Protection hearing myself at the moment. And I find the whole process extremely intimidating. So it was very nice to see a hearing that I’m not involved in!  I recognised one of the barristers from my own case. He seemed nicer than when he comes up against me…. And I thought that the judge in this case was absolutely brilliant.  She was clearly concentrating on what was happening and she was concerned that the right thing be done for P. ” (</a:t>
            </a:r>
            <a:r>
              <a:rPr lang="en-GB" dirty="0">
                <a:hlinkClick r:id="rId2"/>
              </a:rPr>
              <a:t>Observer D</a:t>
            </a:r>
            <a:r>
              <a:rPr lang="en-GB" dirty="0"/>
              <a:t>)</a:t>
            </a:r>
          </a:p>
          <a:p>
            <a:endParaRPr lang="en-US" dirty="0"/>
          </a:p>
          <a:p>
            <a:endParaRPr lang="en-US" dirty="0"/>
          </a:p>
        </p:txBody>
      </p:sp>
      <p:pic>
        <p:nvPicPr>
          <p:cNvPr id="5" name="Picture 4">
            <a:extLst>
              <a:ext uri="{FF2B5EF4-FFF2-40B4-BE49-F238E27FC236}">
                <a16:creationId xmlns:a16="http://schemas.microsoft.com/office/drawing/2014/main" id="{B9513EFF-EDDF-5547-A374-2D3234DE5E3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411128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07B1D-AD08-4A48-8181-2A806C47DA62}"/>
              </a:ext>
            </a:extLst>
          </p:cNvPr>
          <p:cNvSpPr>
            <a:spLocks noGrp="1"/>
          </p:cNvSpPr>
          <p:nvPr>
            <p:ph type="title"/>
          </p:nvPr>
        </p:nvSpPr>
        <p:spPr/>
        <p:txBody>
          <a:bodyPr/>
          <a:lstStyle/>
          <a:p>
            <a:r>
              <a:rPr lang="en-US" dirty="0"/>
              <a:t>Others</a:t>
            </a:r>
          </a:p>
        </p:txBody>
      </p:sp>
      <p:sp>
        <p:nvSpPr>
          <p:cNvPr id="3" name="Content Placeholder 2">
            <a:extLst>
              <a:ext uri="{FF2B5EF4-FFF2-40B4-BE49-F238E27FC236}">
                <a16:creationId xmlns:a16="http://schemas.microsoft.com/office/drawing/2014/main" id="{D2459A95-B9E5-2941-A5E3-D636E985F13D}"/>
              </a:ext>
            </a:extLst>
          </p:cNvPr>
          <p:cNvSpPr>
            <a:spLocks noGrp="1"/>
          </p:cNvSpPr>
          <p:nvPr>
            <p:ph idx="1"/>
          </p:nvPr>
        </p:nvSpPr>
        <p:spPr/>
        <p:txBody>
          <a:bodyPr/>
          <a:lstStyle/>
          <a:p>
            <a:pPr marL="0" indent="0">
              <a:buNone/>
            </a:pPr>
            <a:r>
              <a:rPr lang="en-US" dirty="0"/>
              <a:t>For example….</a:t>
            </a:r>
          </a:p>
          <a:p>
            <a:pPr marL="0" indent="0">
              <a:buNone/>
            </a:pPr>
            <a:endParaRPr lang="en-US" dirty="0"/>
          </a:p>
          <a:p>
            <a:r>
              <a:rPr lang="en-US" dirty="0"/>
              <a:t>MCA trainer (</a:t>
            </a:r>
            <a:r>
              <a:rPr lang="en-US" dirty="0">
                <a:hlinkClick r:id="rId2"/>
              </a:rPr>
              <a:t>David Thornicroft</a:t>
            </a:r>
            <a:r>
              <a:rPr lang="en-US" dirty="0"/>
              <a:t>)</a:t>
            </a:r>
          </a:p>
          <a:p>
            <a:r>
              <a:rPr lang="en-US" dirty="0"/>
              <a:t> representatives of third sector </a:t>
            </a:r>
            <a:r>
              <a:rPr lang="en-US" dirty="0" err="1"/>
              <a:t>organisations</a:t>
            </a:r>
            <a:r>
              <a:rPr lang="en-US" dirty="0"/>
              <a:t> e.g. charities and campaigning organizations concerned with disability rights and end-of-life rights (e.g. </a:t>
            </a:r>
            <a:r>
              <a:rPr lang="en-US" dirty="0">
                <a:hlinkClick r:id="rId3"/>
              </a:rPr>
              <a:t>Upeka de Silva</a:t>
            </a:r>
            <a:r>
              <a:rPr lang="en-US" dirty="0"/>
              <a:t>, Compassion in Dying)</a:t>
            </a:r>
          </a:p>
          <a:p>
            <a:r>
              <a:rPr lang="en-GB" i="1" dirty="0"/>
              <a:t> </a:t>
            </a:r>
            <a:r>
              <a:rPr lang="en-GB" dirty="0"/>
              <a:t>representative for bereaved families in death investigations (</a:t>
            </a:r>
            <a:r>
              <a:rPr lang="en-GB" dirty="0">
                <a:hlinkClick r:id="rId4"/>
              </a:rPr>
              <a:t>George Julian</a:t>
            </a:r>
            <a:r>
              <a:rPr lang="en-GB" dirty="0"/>
              <a:t>) </a:t>
            </a:r>
          </a:p>
          <a:p>
            <a:r>
              <a:rPr lang="en-GB" dirty="0"/>
              <a:t>Creative Director of Dead Earnest Theatre (Charlie Barnes)</a:t>
            </a:r>
            <a:endParaRPr lang="en-US" dirty="0"/>
          </a:p>
        </p:txBody>
      </p:sp>
      <p:pic>
        <p:nvPicPr>
          <p:cNvPr id="5" name="Picture 4">
            <a:extLst>
              <a:ext uri="{FF2B5EF4-FFF2-40B4-BE49-F238E27FC236}">
                <a16:creationId xmlns:a16="http://schemas.microsoft.com/office/drawing/2014/main" id="{DF8104A6-3C68-4441-9D1A-798F8D635DB4}"/>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471708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340E97-9569-E243-9E8B-930C130850D6}"/>
              </a:ext>
            </a:extLst>
          </p:cNvPr>
          <p:cNvSpPr>
            <a:spLocks noGrp="1"/>
          </p:cNvSpPr>
          <p:nvPr>
            <p:ph type="title"/>
          </p:nvPr>
        </p:nvSpPr>
        <p:spPr/>
        <p:txBody>
          <a:bodyPr/>
          <a:lstStyle/>
          <a:p>
            <a:r>
              <a:rPr lang="en-US" b="1" dirty="0"/>
              <a:t>3. Which hearings are they observing (and why)?</a:t>
            </a:r>
            <a:endParaRPr lang="en-US" dirty="0"/>
          </a:p>
        </p:txBody>
      </p:sp>
      <p:sp>
        <p:nvSpPr>
          <p:cNvPr id="5" name="Text Placeholder 4">
            <a:extLst>
              <a:ext uri="{FF2B5EF4-FFF2-40B4-BE49-F238E27FC236}">
                <a16:creationId xmlns:a16="http://schemas.microsoft.com/office/drawing/2014/main" id="{4CC7CE29-51B5-9C4C-9A54-48CA480929A8}"/>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CBF29E9A-D211-A94E-AAA1-62D7AB8F9EB4}"/>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576898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6134-6B04-3D40-8154-9FC21FB37DA8}"/>
              </a:ext>
            </a:extLst>
          </p:cNvPr>
          <p:cNvSpPr>
            <a:spLocks noGrp="1"/>
          </p:cNvSpPr>
          <p:nvPr>
            <p:ph type="title"/>
          </p:nvPr>
        </p:nvSpPr>
        <p:spPr/>
        <p:txBody>
          <a:bodyPr/>
          <a:lstStyle/>
          <a:p>
            <a:endParaRPr lang="en-US" b="1" dirty="0"/>
          </a:p>
        </p:txBody>
      </p:sp>
      <p:sp>
        <p:nvSpPr>
          <p:cNvPr id="3" name="Content Placeholder 2">
            <a:extLst>
              <a:ext uri="{FF2B5EF4-FFF2-40B4-BE49-F238E27FC236}">
                <a16:creationId xmlns:a16="http://schemas.microsoft.com/office/drawing/2014/main" id="{1331236A-C584-044C-9483-7B4210623416}"/>
              </a:ext>
            </a:extLst>
          </p:cNvPr>
          <p:cNvSpPr>
            <a:spLocks noGrp="1"/>
          </p:cNvSpPr>
          <p:nvPr>
            <p:ph idx="1"/>
          </p:nvPr>
        </p:nvSpPr>
        <p:spPr/>
        <p:txBody>
          <a:bodyPr>
            <a:normAutofit fontScale="92500" lnSpcReduction="10000"/>
          </a:bodyPr>
          <a:lstStyle/>
          <a:p>
            <a:r>
              <a:rPr lang="en-US" dirty="0"/>
              <a:t>People often make specific requests for issue-based hearings:  “one about DOLS”, “something concerning dentistry for people who can’t consent”, “an ICU one”, ”decisions about kidney-dialysis”. </a:t>
            </a:r>
          </a:p>
          <a:p>
            <a:r>
              <a:rPr lang="en-US" dirty="0"/>
              <a:t>Sometimes people request hearings concerning Ps  with specific impairments: autism, learning disability, schizophrenia, bipolar</a:t>
            </a:r>
          </a:p>
          <a:p>
            <a:r>
              <a:rPr lang="en-US" dirty="0"/>
              <a:t>Often people want to know how long a hearing will last so they can observe the whole thing</a:t>
            </a:r>
          </a:p>
          <a:p>
            <a:r>
              <a:rPr lang="en-US" dirty="0"/>
              <a:t>Occasionally a ‘local’ hearing (e.g. Wales) or a particular judge (e.g. Hayden, </a:t>
            </a:r>
            <a:r>
              <a:rPr lang="en-US" dirty="0" err="1"/>
              <a:t>Hilder</a:t>
            </a:r>
            <a:r>
              <a:rPr lang="en-US" dirty="0"/>
              <a:t>)</a:t>
            </a:r>
          </a:p>
          <a:p>
            <a:pPr marL="0" indent="0">
              <a:buNone/>
            </a:pPr>
            <a:r>
              <a:rPr lang="en-US" b="1" dirty="0"/>
              <a:t>Most important issue is actually getting into a hearing at all – there’s not much scope for selecting between alternatives!</a:t>
            </a:r>
          </a:p>
        </p:txBody>
      </p:sp>
      <p:pic>
        <p:nvPicPr>
          <p:cNvPr id="5" name="Picture 4">
            <a:extLst>
              <a:ext uri="{FF2B5EF4-FFF2-40B4-BE49-F238E27FC236}">
                <a16:creationId xmlns:a16="http://schemas.microsoft.com/office/drawing/2014/main" id="{A2E49F2F-A11A-EF4E-B7FF-7F23D25B091B}"/>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00938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6CD3-9F75-9345-B95E-C2E9027860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AFC074-101D-304F-96EE-3A1D8FA65B1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D782A09-2081-144D-8E2F-57215C18C3EA}"/>
              </a:ext>
            </a:extLst>
          </p:cNvPr>
          <p:cNvPicPr>
            <a:picLocks noChangeAspect="1"/>
          </p:cNvPicPr>
          <p:nvPr/>
        </p:nvPicPr>
        <p:blipFill rotWithShape="1">
          <a:blip r:embed="rId2"/>
          <a:srcRect l="26786" t="30476" r="9524" b="16825"/>
          <a:stretch/>
        </p:blipFill>
        <p:spPr>
          <a:xfrm>
            <a:off x="936170" y="500741"/>
            <a:ext cx="9935639" cy="5138057"/>
          </a:xfrm>
          <a:prstGeom prst="rect">
            <a:avLst/>
          </a:prstGeom>
        </p:spPr>
      </p:pic>
      <p:sp>
        <p:nvSpPr>
          <p:cNvPr id="5" name="TextBox 4">
            <a:extLst>
              <a:ext uri="{FF2B5EF4-FFF2-40B4-BE49-F238E27FC236}">
                <a16:creationId xmlns:a16="http://schemas.microsoft.com/office/drawing/2014/main" id="{1D4696BD-B0AB-5242-8B6F-7B6312AF9306}"/>
              </a:ext>
            </a:extLst>
          </p:cNvPr>
          <p:cNvSpPr txBox="1"/>
          <p:nvPr/>
        </p:nvSpPr>
        <p:spPr>
          <a:xfrm>
            <a:off x="4082143" y="6052332"/>
            <a:ext cx="4636782" cy="369332"/>
          </a:xfrm>
          <a:prstGeom prst="rect">
            <a:avLst/>
          </a:prstGeom>
          <a:noFill/>
        </p:spPr>
        <p:txBody>
          <a:bodyPr wrap="none" rtlCol="0">
            <a:spAutoFit/>
          </a:bodyPr>
          <a:lstStyle/>
          <a:p>
            <a:r>
              <a:rPr lang="en-US" b="1" dirty="0"/>
              <a:t>Typical example from </a:t>
            </a:r>
            <a:r>
              <a:rPr lang="en-US" b="1" dirty="0" err="1"/>
              <a:t>CourtServe</a:t>
            </a:r>
            <a:r>
              <a:rPr lang="en-US" b="1" dirty="0"/>
              <a:t> in June 2020 </a:t>
            </a:r>
          </a:p>
        </p:txBody>
      </p:sp>
      <p:pic>
        <p:nvPicPr>
          <p:cNvPr id="7" name="Picture 6">
            <a:extLst>
              <a:ext uri="{FF2B5EF4-FFF2-40B4-BE49-F238E27FC236}">
                <a16:creationId xmlns:a16="http://schemas.microsoft.com/office/drawing/2014/main" id="{AB49022D-2947-8D41-8FDF-B767E956AAC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5807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E7CF0-C867-A344-920D-E18BFAC7AE19}"/>
              </a:ext>
            </a:extLst>
          </p:cNvPr>
          <p:cNvSpPr>
            <a:spLocks noGrp="1"/>
          </p:cNvSpPr>
          <p:nvPr>
            <p:ph type="title"/>
          </p:nvPr>
        </p:nvSpPr>
        <p:spPr/>
        <p:txBody>
          <a:bodyPr/>
          <a:lstStyle/>
          <a:p>
            <a:endParaRPr lang="en-US" dirty="0"/>
          </a:p>
        </p:txBody>
      </p:sp>
      <p:sp>
        <p:nvSpPr>
          <p:cNvPr id="7" name="Content Placeholder 6">
            <a:extLst>
              <a:ext uri="{FF2B5EF4-FFF2-40B4-BE49-F238E27FC236}">
                <a16:creationId xmlns:a16="http://schemas.microsoft.com/office/drawing/2014/main" id="{66B06391-A3F8-9D41-BA84-9FE2CDE6471E}"/>
              </a:ext>
            </a:extLst>
          </p:cNvPr>
          <p:cNvSpPr>
            <a:spLocks noGrp="1"/>
          </p:cNvSpPr>
          <p:nvPr>
            <p:ph sz="half" idx="1"/>
          </p:nvPr>
        </p:nvSpPr>
        <p:spPr/>
        <p:txBody>
          <a:bodyPr/>
          <a:lstStyle/>
          <a:p>
            <a:endParaRPr lang="en-US"/>
          </a:p>
        </p:txBody>
      </p:sp>
      <p:sp>
        <p:nvSpPr>
          <p:cNvPr id="8" name="Content Placeholder 7">
            <a:extLst>
              <a:ext uri="{FF2B5EF4-FFF2-40B4-BE49-F238E27FC236}">
                <a16:creationId xmlns:a16="http://schemas.microsoft.com/office/drawing/2014/main" id="{8863C9B5-576A-B74D-A795-A785371286DF}"/>
              </a:ext>
            </a:extLst>
          </p:cNvPr>
          <p:cNvSpPr>
            <a:spLocks noGrp="1"/>
          </p:cNvSpPr>
          <p:nvPr>
            <p:ph sz="half" idx="2"/>
          </p:nvPr>
        </p:nvSpPr>
        <p:spPr>
          <a:xfrm>
            <a:off x="8113045" y="1825625"/>
            <a:ext cx="3773129" cy="4067944"/>
          </a:xfrm>
        </p:spPr>
        <p:txBody>
          <a:bodyPr/>
          <a:lstStyle/>
          <a:p>
            <a:r>
              <a:rPr lang="en-US" dirty="0"/>
              <a:t>Issues to be addressed</a:t>
            </a:r>
          </a:p>
          <a:p>
            <a:r>
              <a:rPr lang="en-US" dirty="0"/>
              <a:t>”Public”</a:t>
            </a:r>
          </a:p>
          <a:p>
            <a:r>
              <a:rPr lang="en-US" dirty="0"/>
              <a:t>“CVP hearing”</a:t>
            </a:r>
          </a:p>
          <a:p>
            <a:r>
              <a:rPr lang="en-US" dirty="0"/>
              <a:t>Accurate contact information</a:t>
            </a:r>
          </a:p>
        </p:txBody>
      </p:sp>
      <p:pic>
        <p:nvPicPr>
          <p:cNvPr id="4" name="Picture 3">
            <a:extLst>
              <a:ext uri="{FF2B5EF4-FFF2-40B4-BE49-F238E27FC236}">
                <a16:creationId xmlns:a16="http://schemas.microsoft.com/office/drawing/2014/main" id="{718D4E04-47A3-E14B-8E55-CE5CB42A2EF8}"/>
              </a:ext>
            </a:extLst>
          </p:cNvPr>
          <p:cNvPicPr>
            <a:picLocks noChangeAspect="1"/>
          </p:cNvPicPr>
          <p:nvPr/>
        </p:nvPicPr>
        <p:blipFill rotWithShape="1">
          <a:blip r:embed="rId2"/>
          <a:srcRect l="40180" t="34603" r="7836"/>
          <a:stretch/>
        </p:blipFill>
        <p:spPr>
          <a:xfrm>
            <a:off x="838200" y="191179"/>
            <a:ext cx="7064829" cy="5554789"/>
          </a:xfrm>
          <a:prstGeom prst="rect">
            <a:avLst/>
          </a:prstGeom>
        </p:spPr>
      </p:pic>
      <p:sp>
        <p:nvSpPr>
          <p:cNvPr id="5" name="TextBox 4">
            <a:extLst>
              <a:ext uri="{FF2B5EF4-FFF2-40B4-BE49-F238E27FC236}">
                <a16:creationId xmlns:a16="http://schemas.microsoft.com/office/drawing/2014/main" id="{9493FB7A-9D76-2642-B5B1-5A95DC2B2C4C}"/>
              </a:ext>
            </a:extLst>
          </p:cNvPr>
          <p:cNvSpPr txBox="1"/>
          <p:nvPr/>
        </p:nvSpPr>
        <p:spPr>
          <a:xfrm>
            <a:off x="3265715" y="5942568"/>
            <a:ext cx="6733895" cy="369332"/>
          </a:xfrm>
          <a:prstGeom prst="rect">
            <a:avLst/>
          </a:prstGeom>
          <a:noFill/>
        </p:spPr>
        <p:txBody>
          <a:bodyPr wrap="none" rtlCol="0">
            <a:spAutoFit/>
          </a:bodyPr>
          <a:lstStyle/>
          <a:p>
            <a:r>
              <a:rPr lang="en-US" dirty="0"/>
              <a:t>Exemplary – but not yet typical – from </a:t>
            </a:r>
            <a:r>
              <a:rPr lang="en-US" dirty="0" err="1"/>
              <a:t>CourtServe</a:t>
            </a:r>
            <a:r>
              <a:rPr lang="en-US" dirty="0"/>
              <a:t> in September 2020 </a:t>
            </a:r>
          </a:p>
        </p:txBody>
      </p:sp>
      <p:pic>
        <p:nvPicPr>
          <p:cNvPr id="10" name="Picture 9">
            <a:extLst>
              <a:ext uri="{FF2B5EF4-FFF2-40B4-BE49-F238E27FC236}">
                <a16:creationId xmlns:a16="http://schemas.microsoft.com/office/drawing/2014/main" id="{410FEA8C-EA59-CC46-85F5-AFF2FCC694FC}"/>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0717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D2682C-8DF2-1346-9AD7-9FC4F520E42E}"/>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418DADA6-2F2D-9A49-8C93-14E7F6703277}"/>
              </a:ext>
            </a:extLst>
          </p:cNvPr>
          <p:cNvSpPr>
            <a:spLocks noGrp="1"/>
          </p:cNvSpPr>
          <p:nvPr>
            <p:ph sz="half" idx="1"/>
          </p:nvPr>
        </p:nvSpPr>
        <p:spPr/>
        <p:txBody>
          <a:bodyPr/>
          <a:lstStyle/>
          <a:p>
            <a:endParaRPr lang="en-US"/>
          </a:p>
        </p:txBody>
      </p:sp>
      <p:sp>
        <p:nvSpPr>
          <p:cNvPr id="7" name="Content Placeholder 6">
            <a:extLst>
              <a:ext uri="{FF2B5EF4-FFF2-40B4-BE49-F238E27FC236}">
                <a16:creationId xmlns:a16="http://schemas.microsoft.com/office/drawing/2014/main" id="{A967DEA2-B1FA-0D4B-AB66-1276F9206991}"/>
              </a:ext>
            </a:extLst>
          </p:cNvPr>
          <p:cNvSpPr>
            <a:spLocks noGrp="1"/>
          </p:cNvSpPr>
          <p:nvPr>
            <p:ph sz="half" idx="2"/>
          </p:nvPr>
        </p:nvSpPr>
        <p:spPr>
          <a:xfrm>
            <a:off x="6934200" y="1240278"/>
            <a:ext cx="4495800" cy="5149057"/>
          </a:xfrm>
        </p:spPr>
        <p:txBody>
          <a:bodyPr/>
          <a:lstStyle/>
          <a:p>
            <a:r>
              <a:rPr lang="en-US" dirty="0"/>
              <a:t>Time estimate given</a:t>
            </a:r>
          </a:p>
          <a:p>
            <a:r>
              <a:rPr lang="en-US" dirty="0"/>
              <a:t>Remote hearing (by telephone)</a:t>
            </a:r>
          </a:p>
          <a:p>
            <a:r>
              <a:rPr lang="en-US" dirty="0"/>
              <a:t>“Directions”</a:t>
            </a:r>
          </a:p>
          <a:p>
            <a:pPr marL="0" indent="0">
              <a:buNone/>
            </a:pPr>
            <a:endParaRPr lang="en-US" dirty="0"/>
          </a:p>
          <a:p>
            <a:r>
              <a:rPr lang="en-US" dirty="0"/>
              <a:t>No info about issues to be addressed</a:t>
            </a:r>
          </a:p>
          <a:p>
            <a:endParaRPr lang="en-US" dirty="0"/>
          </a:p>
          <a:p>
            <a:r>
              <a:rPr lang="en-US" dirty="0"/>
              <a:t>No contact information (and it’s NOT Truro County Court!)</a:t>
            </a:r>
          </a:p>
          <a:p>
            <a:endParaRPr lang="en-US" dirty="0"/>
          </a:p>
        </p:txBody>
      </p:sp>
      <p:pic>
        <p:nvPicPr>
          <p:cNvPr id="4" name="Picture 3">
            <a:extLst>
              <a:ext uri="{FF2B5EF4-FFF2-40B4-BE49-F238E27FC236}">
                <a16:creationId xmlns:a16="http://schemas.microsoft.com/office/drawing/2014/main" id="{30990062-CE0D-0548-A34E-063571953704}"/>
              </a:ext>
            </a:extLst>
          </p:cNvPr>
          <p:cNvPicPr>
            <a:picLocks noChangeAspect="1"/>
          </p:cNvPicPr>
          <p:nvPr/>
        </p:nvPicPr>
        <p:blipFill rotWithShape="1">
          <a:blip r:embed="rId2"/>
          <a:srcRect l="45833" t="24652" r="28175" b="33175"/>
          <a:stretch/>
        </p:blipFill>
        <p:spPr>
          <a:xfrm>
            <a:off x="838200" y="681037"/>
            <a:ext cx="5867400" cy="5949980"/>
          </a:xfrm>
          <a:prstGeom prst="rect">
            <a:avLst/>
          </a:prstGeom>
        </p:spPr>
      </p:pic>
      <p:pic>
        <p:nvPicPr>
          <p:cNvPr id="9" name="Picture 8">
            <a:extLst>
              <a:ext uri="{FF2B5EF4-FFF2-40B4-BE49-F238E27FC236}">
                <a16:creationId xmlns:a16="http://schemas.microsoft.com/office/drawing/2014/main" id="{E6AD32AA-A297-C449-957B-1AD78C537BF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067228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49CF-E12C-D940-991C-BDFF6D82D62B}"/>
              </a:ext>
            </a:extLst>
          </p:cNvPr>
          <p:cNvSpPr>
            <a:spLocks noGrp="1"/>
          </p:cNvSpPr>
          <p:nvPr>
            <p:ph type="title"/>
          </p:nvPr>
        </p:nvSpPr>
        <p:spPr/>
        <p:txBody>
          <a:bodyPr/>
          <a:lstStyle/>
          <a:p>
            <a:endParaRPr lang="en-US" b="1" dirty="0"/>
          </a:p>
        </p:txBody>
      </p:sp>
      <p:sp>
        <p:nvSpPr>
          <p:cNvPr id="3" name="Content Placeholder 2">
            <a:extLst>
              <a:ext uri="{FF2B5EF4-FFF2-40B4-BE49-F238E27FC236}">
                <a16:creationId xmlns:a16="http://schemas.microsoft.com/office/drawing/2014/main" id="{9F3F2E66-BDB5-B547-9D28-037A1A1CAC66}"/>
              </a:ext>
            </a:extLst>
          </p:cNvPr>
          <p:cNvSpPr>
            <a:spLocks noGrp="1"/>
          </p:cNvSpPr>
          <p:nvPr>
            <p:ph idx="1"/>
          </p:nvPr>
        </p:nvSpPr>
        <p:spPr/>
        <p:txBody>
          <a:bodyPr>
            <a:normAutofit fontScale="92500" lnSpcReduction="20000"/>
          </a:bodyPr>
          <a:lstStyle/>
          <a:p>
            <a:r>
              <a:rPr lang="en-US" b="1" dirty="0"/>
              <a:t>Hearings listed before Tier 3 judges </a:t>
            </a:r>
            <a:r>
              <a:rPr lang="en-US" dirty="0"/>
              <a:t>(sitting in the Family Division of the RCJ </a:t>
            </a:r>
            <a:r>
              <a:rPr lang="en-US" dirty="0">
                <a:hlinkClick r:id="rId2"/>
              </a:rPr>
              <a:t>here</a:t>
            </a:r>
            <a:r>
              <a:rPr lang="en-US" dirty="0"/>
              <a:t>) are the easiest to access – i.e. most likely to get (timely) responses to emails and be sent a link.</a:t>
            </a:r>
          </a:p>
          <a:p>
            <a:r>
              <a:rPr lang="en-US" dirty="0"/>
              <a:t>Remote hearings are video-platform (not telephone) + much easier to follow.</a:t>
            </a:r>
          </a:p>
          <a:p>
            <a:r>
              <a:rPr lang="en-US" dirty="0"/>
              <a:t>They seem least likely to be vacated/adjourned</a:t>
            </a:r>
          </a:p>
          <a:p>
            <a:r>
              <a:rPr lang="en-US" dirty="0"/>
              <a:t>They concern matters of high public importance – but there’s no info on lists as to what issues will be addressed (and there’s no indication of estimated duration)</a:t>
            </a:r>
          </a:p>
          <a:p>
            <a:r>
              <a:rPr lang="en-US" dirty="0"/>
              <a:t>Clerks are (now) accustomed to dealing with requests to observe from members of the public + procedures are in place.</a:t>
            </a:r>
          </a:p>
          <a:p>
            <a:r>
              <a:rPr lang="en-US" dirty="0"/>
              <a:t>Very likely that judge will ask for introductory summary of the case for members of the public.</a:t>
            </a:r>
          </a:p>
        </p:txBody>
      </p:sp>
      <p:pic>
        <p:nvPicPr>
          <p:cNvPr id="5" name="Picture 4">
            <a:extLst>
              <a:ext uri="{FF2B5EF4-FFF2-40B4-BE49-F238E27FC236}">
                <a16:creationId xmlns:a16="http://schemas.microsoft.com/office/drawing/2014/main" id="{1C1EA8A7-C967-C64E-9C34-DAFC1444E097}"/>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5262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92BF7-BAD0-A44D-80B0-D48E3262FE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35E08F-E2EC-A343-AB5B-A5D99B347FE2}"/>
              </a:ext>
            </a:extLst>
          </p:cNvPr>
          <p:cNvSpPr>
            <a:spLocks noGrp="1"/>
          </p:cNvSpPr>
          <p:nvPr>
            <p:ph idx="1"/>
          </p:nvPr>
        </p:nvSpPr>
        <p:spPr/>
        <p:txBody>
          <a:bodyPr>
            <a:normAutofit/>
          </a:bodyPr>
          <a:lstStyle/>
          <a:p>
            <a:r>
              <a:rPr lang="en-US" b="1" dirty="0"/>
              <a:t>Hearings listed in First Avenue House </a:t>
            </a:r>
            <a:r>
              <a:rPr lang="en-US" dirty="0"/>
              <a:t>(</a:t>
            </a:r>
            <a:r>
              <a:rPr lang="en-US" dirty="0">
                <a:hlinkClick r:id="rId2"/>
              </a:rPr>
              <a:t>here</a:t>
            </a:r>
            <a:r>
              <a:rPr lang="en-US" dirty="0"/>
              <a:t>) are relatively accessible – with the huge benefit of including info about issues to be addressed (and a time estimate). (But mostly phone hearings)</a:t>
            </a:r>
            <a:br>
              <a:rPr lang="en-GB" dirty="0"/>
            </a:br>
            <a:endParaRPr lang="en-US" dirty="0"/>
          </a:p>
        </p:txBody>
      </p:sp>
      <p:pic>
        <p:nvPicPr>
          <p:cNvPr id="4" name="Picture 3">
            <a:extLst>
              <a:ext uri="{FF2B5EF4-FFF2-40B4-BE49-F238E27FC236}">
                <a16:creationId xmlns:a16="http://schemas.microsoft.com/office/drawing/2014/main" id="{917E318C-3BE1-6747-9663-3CE8D7CA895A}"/>
              </a:ext>
            </a:extLst>
          </p:cNvPr>
          <p:cNvPicPr>
            <a:picLocks noChangeAspect="1"/>
          </p:cNvPicPr>
          <p:nvPr/>
        </p:nvPicPr>
        <p:blipFill rotWithShape="1">
          <a:blip r:embed="rId3"/>
          <a:srcRect l="43155" t="66826" r="23413" b="14762"/>
          <a:stretch/>
        </p:blipFill>
        <p:spPr>
          <a:xfrm>
            <a:off x="1391776" y="3222172"/>
            <a:ext cx="8976189" cy="3089728"/>
          </a:xfrm>
          <a:prstGeom prst="rect">
            <a:avLst/>
          </a:prstGeom>
        </p:spPr>
      </p:pic>
      <p:pic>
        <p:nvPicPr>
          <p:cNvPr id="6" name="Picture 5">
            <a:extLst>
              <a:ext uri="{FF2B5EF4-FFF2-40B4-BE49-F238E27FC236}">
                <a16:creationId xmlns:a16="http://schemas.microsoft.com/office/drawing/2014/main" id="{9FBD51ED-3092-504A-B419-0E0CB1E4327B}"/>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820283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1B57-E7C9-7342-8446-B543C41C8B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DD5FBE-71DD-7044-A9CF-E9C3E44B7F06}"/>
              </a:ext>
            </a:extLst>
          </p:cNvPr>
          <p:cNvSpPr>
            <a:spLocks noGrp="1"/>
          </p:cNvSpPr>
          <p:nvPr>
            <p:ph idx="1"/>
          </p:nvPr>
        </p:nvSpPr>
        <p:spPr/>
        <p:txBody>
          <a:bodyPr>
            <a:normAutofit lnSpcReduction="10000"/>
          </a:bodyPr>
          <a:lstStyle/>
          <a:p>
            <a:r>
              <a:rPr lang="en-US" b="1" dirty="0"/>
              <a:t>Hearings listed only in </a:t>
            </a:r>
            <a:r>
              <a:rPr lang="en-US" b="1" dirty="0">
                <a:hlinkClick r:id="rId2"/>
              </a:rPr>
              <a:t>CourtServe</a:t>
            </a:r>
            <a:r>
              <a:rPr lang="en-US" b="1" dirty="0"/>
              <a:t> </a:t>
            </a:r>
            <a:r>
              <a:rPr lang="en-US" dirty="0"/>
              <a:t>– i.e. most hearings across England and Wales – are hard to access. </a:t>
            </a:r>
          </a:p>
          <a:p>
            <a:r>
              <a:rPr lang="en-US" dirty="0"/>
              <a:t>Frequently vacated or adjourned</a:t>
            </a:r>
          </a:p>
          <a:p>
            <a:r>
              <a:rPr lang="en-US" dirty="0"/>
              <a:t>Frequently little information about the hearing – no info re. issues, DRH not indicated, remote/attended not indicated, sometimes no contact information - or incorrect contact information</a:t>
            </a:r>
          </a:p>
          <a:p>
            <a:r>
              <a:rPr lang="en-US" dirty="0"/>
              <a:t>Often no replies to emails; telephones aren’t answered.</a:t>
            </a:r>
          </a:p>
          <a:p>
            <a:r>
              <a:rPr lang="en-US" dirty="0"/>
              <a:t>Judges often receive requests minutes before hearing starts + struggle to deal with them</a:t>
            </a:r>
          </a:p>
          <a:p>
            <a:r>
              <a:rPr lang="en-US" dirty="0"/>
              <a:t>Resource issues? Communication with administrative ‘hubs’? </a:t>
            </a:r>
          </a:p>
          <a:p>
            <a:endParaRPr lang="en-US" dirty="0"/>
          </a:p>
        </p:txBody>
      </p:sp>
      <p:pic>
        <p:nvPicPr>
          <p:cNvPr id="5" name="Picture 4">
            <a:extLst>
              <a:ext uri="{FF2B5EF4-FFF2-40B4-BE49-F238E27FC236}">
                <a16:creationId xmlns:a16="http://schemas.microsoft.com/office/drawing/2014/main" id="{6FF98672-624A-8D42-9710-925DC5511520}"/>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554798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AE2A-847E-FC4B-ADA3-0550E8C0910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378A3F8-AF9C-2947-AB7F-565C16429EAC}"/>
              </a:ext>
            </a:extLst>
          </p:cNvPr>
          <p:cNvSpPr>
            <a:spLocks noGrp="1"/>
          </p:cNvSpPr>
          <p:nvPr>
            <p:ph sz="half" idx="1"/>
          </p:nvPr>
        </p:nvSpPr>
        <p:spPr/>
        <p:txBody>
          <a:bodyPr/>
          <a:lstStyle/>
          <a:p>
            <a:endParaRPr lang="en-US"/>
          </a:p>
        </p:txBody>
      </p:sp>
      <p:pic>
        <p:nvPicPr>
          <p:cNvPr id="7" name="Content Placeholder 6">
            <a:extLst>
              <a:ext uri="{FF2B5EF4-FFF2-40B4-BE49-F238E27FC236}">
                <a16:creationId xmlns:a16="http://schemas.microsoft.com/office/drawing/2014/main" id="{4CB24A6B-0FC7-6A46-828C-F60F6A8F725A}"/>
              </a:ext>
            </a:extLst>
          </p:cNvPr>
          <p:cNvPicPr>
            <a:picLocks noGrp="1" noChangeAspect="1"/>
          </p:cNvPicPr>
          <p:nvPr>
            <p:ph sz="half" idx="2"/>
          </p:nvPr>
        </p:nvPicPr>
        <p:blipFill rotWithShape="1">
          <a:blip r:embed="rId2"/>
          <a:srcRect l="10526" t="12020" r="37809" b="-2688"/>
          <a:stretch/>
        </p:blipFill>
        <p:spPr>
          <a:xfrm>
            <a:off x="6521246" y="634181"/>
            <a:ext cx="5573557" cy="6113208"/>
          </a:xfrm>
        </p:spPr>
      </p:pic>
      <p:pic>
        <p:nvPicPr>
          <p:cNvPr id="5" name="Picture 4">
            <a:extLst>
              <a:ext uri="{FF2B5EF4-FFF2-40B4-BE49-F238E27FC236}">
                <a16:creationId xmlns:a16="http://schemas.microsoft.com/office/drawing/2014/main" id="{11E9E0A2-D27B-AC42-B050-28AE4FD1DA46}"/>
              </a:ext>
            </a:extLst>
          </p:cNvPr>
          <p:cNvPicPr>
            <a:picLocks noChangeAspect="1"/>
          </p:cNvPicPr>
          <p:nvPr/>
        </p:nvPicPr>
        <p:blipFill rotWithShape="1">
          <a:blip r:embed="rId3"/>
          <a:srcRect l="19041" t="12043" r="29480"/>
          <a:stretch/>
        </p:blipFill>
        <p:spPr>
          <a:xfrm>
            <a:off x="336754" y="237868"/>
            <a:ext cx="5976546" cy="6382263"/>
          </a:xfrm>
          <a:prstGeom prst="rect">
            <a:avLst/>
          </a:prstGeom>
        </p:spPr>
      </p:pic>
      <p:sp>
        <p:nvSpPr>
          <p:cNvPr id="8" name="TextBox 7">
            <a:extLst>
              <a:ext uri="{FF2B5EF4-FFF2-40B4-BE49-F238E27FC236}">
                <a16:creationId xmlns:a16="http://schemas.microsoft.com/office/drawing/2014/main" id="{3E8FC868-5B50-9442-A12F-933F14810269}"/>
              </a:ext>
            </a:extLst>
          </p:cNvPr>
          <p:cNvSpPr txBox="1"/>
          <p:nvPr/>
        </p:nvSpPr>
        <p:spPr>
          <a:xfrm>
            <a:off x="6521246" y="172516"/>
            <a:ext cx="2498056" cy="461665"/>
          </a:xfrm>
          <a:prstGeom prst="rect">
            <a:avLst/>
          </a:prstGeom>
          <a:noFill/>
        </p:spPr>
        <p:txBody>
          <a:bodyPr wrap="none" rtlCol="0">
            <a:spAutoFit/>
          </a:bodyPr>
          <a:lstStyle/>
          <a:p>
            <a:r>
              <a:rPr lang="en-US" sz="2400" dirty="0"/>
              <a:t>@</a:t>
            </a:r>
            <a:r>
              <a:rPr lang="en-US" sz="2400" dirty="0" err="1"/>
              <a:t>OpenJusticeCOP</a:t>
            </a:r>
            <a:endParaRPr lang="en-US" sz="2400" dirty="0"/>
          </a:p>
        </p:txBody>
      </p:sp>
    </p:spTree>
    <p:extLst>
      <p:ext uri="{BB962C8B-B14F-4D97-AF65-F5344CB8AC3E}">
        <p14:creationId xmlns:p14="http://schemas.microsoft.com/office/powerpoint/2010/main" val="1702884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AD7FA6F-3DE1-4A4B-8264-F23545411A59}"/>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7CBE689-ECE1-6045-A1FE-BF2C7EEE05A1}"/>
              </a:ext>
            </a:extLst>
          </p:cNvPr>
          <p:cNvPicPr>
            <a:picLocks noGrp="1" noChangeAspect="1"/>
          </p:cNvPicPr>
          <p:nvPr>
            <p:ph sz="half" idx="1"/>
          </p:nvPr>
        </p:nvPicPr>
        <p:blipFill rotWithShape="1">
          <a:blip r:embed="rId2"/>
          <a:srcRect l="26728" t="25223" r="22232" b="8446"/>
          <a:stretch/>
        </p:blipFill>
        <p:spPr>
          <a:xfrm>
            <a:off x="510900" y="515298"/>
            <a:ext cx="7001995" cy="5687364"/>
          </a:xfrm>
        </p:spPr>
      </p:pic>
      <p:sp>
        <p:nvSpPr>
          <p:cNvPr id="9" name="Content Placeholder 8">
            <a:extLst>
              <a:ext uri="{FF2B5EF4-FFF2-40B4-BE49-F238E27FC236}">
                <a16:creationId xmlns:a16="http://schemas.microsoft.com/office/drawing/2014/main" id="{1459F530-F8B2-F649-A855-8C09666DFB93}"/>
              </a:ext>
            </a:extLst>
          </p:cNvPr>
          <p:cNvSpPr>
            <a:spLocks noGrp="1"/>
          </p:cNvSpPr>
          <p:nvPr>
            <p:ph sz="half" idx="2"/>
          </p:nvPr>
        </p:nvSpPr>
        <p:spPr>
          <a:xfrm>
            <a:off x="7685514" y="678424"/>
            <a:ext cx="4349170" cy="5524237"/>
          </a:xfrm>
        </p:spPr>
        <p:txBody>
          <a:bodyPr/>
          <a:lstStyle/>
          <a:p>
            <a:endParaRPr lang="en-US" dirty="0"/>
          </a:p>
          <a:p>
            <a:endParaRPr lang="en-US" dirty="0"/>
          </a:p>
          <a:p>
            <a:r>
              <a:rPr lang="en-US" dirty="0"/>
              <a:t>List of ”Featured Hearings” on the home page of our website</a:t>
            </a:r>
          </a:p>
          <a:p>
            <a:r>
              <a:rPr lang="en-US" dirty="0"/>
              <a:t>Provides correct contact info</a:t>
            </a:r>
          </a:p>
          <a:p>
            <a:r>
              <a:rPr lang="en-US" dirty="0"/>
              <a:t>Decodes T/E, BTMM, CMH, </a:t>
            </a:r>
            <a:r>
              <a:rPr lang="en-US" dirty="0" err="1"/>
              <a:t>Dirs</a:t>
            </a:r>
            <a:r>
              <a:rPr lang="en-US" dirty="0"/>
              <a:t>, </a:t>
            </a:r>
            <a:r>
              <a:rPr lang="en-US" dirty="0" err="1"/>
              <a:t>etc</a:t>
            </a:r>
            <a:endParaRPr lang="en-US" dirty="0"/>
          </a:p>
          <a:p>
            <a:r>
              <a:rPr lang="en-US" dirty="0"/>
              <a:t>Selects those to which we think access is most likely</a:t>
            </a:r>
          </a:p>
        </p:txBody>
      </p:sp>
      <p:pic>
        <p:nvPicPr>
          <p:cNvPr id="11" name="Picture 10">
            <a:extLst>
              <a:ext uri="{FF2B5EF4-FFF2-40B4-BE49-F238E27FC236}">
                <a16:creationId xmlns:a16="http://schemas.microsoft.com/office/drawing/2014/main" id="{E8A18856-B210-B34B-86DC-201BFA101CE8}"/>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605765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FD7DE0-E33C-674D-A044-4F48425916F7}"/>
              </a:ext>
            </a:extLst>
          </p:cNvPr>
          <p:cNvSpPr>
            <a:spLocks noGrp="1"/>
          </p:cNvSpPr>
          <p:nvPr>
            <p:ph type="title"/>
          </p:nvPr>
        </p:nvSpPr>
        <p:spPr/>
        <p:txBody>
          <a:bodyPr/>
          <a:lstStyle/>
          <a:p>
            <a:r>
              <a:rPr lang="en-US" dirty="0"/>
              <a:t>Hearings with public observers…</a:t>
            </a:r>
          </a:p>
        </p:txBody>
      </p:sp>
      <p:sp>
        <p:nvSpPr>
          <p:cNvPr id="6" name="Content Placeholder 5">
            <a:extLst>
              <a:ext uri="{FF2B5EF4-FFF2-40B4-BE49-F238E27FC236}">
                <a16:creationId xmlns:a16="http://schemas.microsoft.com/office/drawing/2014/main" id="{482A7701-9FA8-284F-A45E-8140DDBAD58B}"/>
              </a:ext>
            </a:extLst>
          </p:cNvPr>
          <p:cNvSpPr>
            <a:spLocks noGrp="1"/>
          </p:cNvSpPr>
          <p:nvPr>
            <p:ph idx="1"/>
          </p:nvPr>
        </p:nvSpPr>
        <p:spPr/>
        <p:txBody>
          <a:bodyPr/>
          <a:lstStyle/>
          <a:p>
            <a:pPr marL="0" indent="0">
              <a:buNone/>
            </a:pPr>
            <a:r>
              <a:rPr lang="en-US" dirty="0"/>
              <a:t>In practice they are most likely to be before Tier 3 judges sitting in the Family Division of the RCJ as COP judges, or judges in First Avenue House.</a:t>
            </a:r>
          </a:p>
          <a:p>
            <a:pPr marL="0" indent="0">
              <a:buNone/>
            </a:pPr>
            <a:endParaRPr lang="en-US" dirty="0"/>
          </a:p>
          <a:p>
            <a:pPr marL="0" indent="0">
              <a:buNone/>
            </a:pPr>
            <a:r>
              <a:rPr lang="en-US" dirty="0"/>
              <a:t>We are working to improve access to hearings across England and Wales (as I believe is </a:t>
            </a:r>
            <a:r>
              <a:rPr lang="en-US" dirty="0">
                <a:hlinkClick r:id="rId2"/>
              </a:rPr>
              <a:t>HIVE</a:t>
            </a:r>
            <a:r>
              <a:rPr lang="en-US" dirty="0"/>
              <a:t>)</a:t>
            </a:r>
          </a:p>
          <a:p>
            <a:pPr marL="0" indent="0">
              <a:buNone/>
            </a:pPr>
            <a:r>
              <a:rPr lang="en-US" dirty="0"/>
              <a:t>Improvements in </a:t>
            </a:r>
            <a:r>
              <a:rPr lang="en-US" dirty="0" err="1"/>
              <a:t>CourtServe</a:t>
            </a:r>
            <a:r>
              <a:rPr lang="en-US" dirty="0"/>
              <a:t> listings have really helped</a:t>
            </a:r>
          </a:p>
          <a:p>
            <a:pPr marL="0" indent="0">
              <a:buNone/>
            </a:pPr>
            <a:r>
              <a:rPr lang="en-US" dirty="0"/>
              <a:t>Resource issues continue to make it hard for courts to respond to requests for access.</a:t>
            </a:r>
          </a:p>
        </p:txBody>
      </p:sp>
      <p:pic>
        <p:nvPicPr>
          <p:cNvPr id="8" name="Picture 7">
            <a:extLst>
              <a:ext uri="{FF2B5EF4-FFF2-40B4-BE49-F238E27FC236}">
                <a16:creationId xmlns:a16="http://schemas.microsoft.com/office/drawing/2014/main" id="{74A482BF-3A54-5C4D-B3D1-7E68AD2C8C7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10078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859E8-74EF-F148-BBA7-DFB231E3C319}"/>
              </a:ext>
            </a:extLst>
          </p:cNvPr>
          <p:cNvSpPr>
            <a:spLocks noGrp="1"/>
          </p:cNvSpPr>
          <p:nvPr>
            <p:ph type="title"/>
          </p:nvPr>
        </p:nvSpPr>
        <p:spPr/>
        <p:txBody>
          <a:bodyPr/>
          <a:lstStyle/>
          <a:p>
            <a:r>
              <a:rPr lang="en-US" b="1" dirty="0"/>
              <a:t>4. What do observers ‘see’ - and not ‘see’</a:t>
            </a:r>
          </a:p>
        </p:txBody>
      </p:sp>
      <p:sp>
        <p:nvSpPr>
          <p:cNvPr id="5" name="Text Placeholder 4">
            <a:extLst>
              <a:ext uri="{FF2B5EF4-FFF2-40B4-BE49-F238E27FC236}">
                <a16:creationId xmlns:a16="http://schemas.microsoft.com/office/drawing/2014/main" id="{A543A0B2-6F8F-A34D-8592-761FFC556929}"/>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5DB8EE02-FC4F-CF4F-AF00-53A1891331FC}"/>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632224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3AB9-876C-7746-8119-82E62FBC3DBC}"/>
              </a:ext>
            </a:extLst>
          </p:cNvPr>
          <p:cNvSpPr>
            <a:spLocks noGrp="1"/>
          </p:cNvSpPr>
          <p:nvPr>
            <p:ph type="title"/>
          </p:nvPr>
        </p:nvSpPr>
        <p:spPr/>
        <p:txBody>
          <a:bodyPr/>
          <a:lstStyle/>
          <a:p>
            <a:r>
              <a:rPr lang="en-US" b="1" dirty="0"/>
              <a:t>”Person-</a:t>
            </a:r>
            <a:r>
              <a:rPr lang="en-US" b="1" dirty="0" err="1"/>
              <a:t>centred</a:t>
            </a:r>
            <a:r>
              <a:rPr lang="en-US" b="1" dirty="0"/>
              <a:t> decision-making”</a:t>
            </a:r>
          </a:p>
        </p:txBody>
      </p:sp>
      <p:sp>
        <p:nvSpPr>
          <p:cNvPr id="3" name="Content Placeholder 2">
            <a:extLst>
              <a:ext uri="{FF2B5EF4-FFF2-40B4-BE49-F238E27FC236}">
                <a16:creationId xmlns:a16="http://schemas.microsoft.com/office/drawing/2014/main" id="{9A9C22CB-8AB1-B542-B14F-CDD3FD548123}"/>
              </a:ext>
            </a:extLst>
          </p:cNvPr>
          <p:cNvSpPr>
            <a:spLocks noGrp="1"/>
          </p:cNvSpPr>
          <p:nvPr>
            <p:ph idx="1"/>
          </p:nvPr>
        </p:nvSpPr>
        <p:spPr/>
        <p:txBody>
          <a:bodyPr>
            <a:normAutofit fontScale="92500" lnSpcReduction="10000"/>
          </a:bodyPr>
          <a:lstStyle/>
          <a:p>
            <a:r>
              <a:rPr lang="en-US" dirty="0"/>
              <a:t>Overwhelmingly, ‘person-</a:t>
            </a:r>
            <a:r>
              <a:rPr lang="en-US" dirty="0" err="1"/>
              <a:t>centred</a:t>
            </a:r>
            <a:r>
              <a:rPr lang="en-US" dirty="0"/>
              <a:t>’ decision-making – to an extent that surprises and delights</a:t>
            </a:r>
          </a:p>
          <a:p>
            <a:endParaRPr lang="en-US" dirty="0"/>
          </a:p>
          <a:p>
            <a:pPr marL="457200" lvl="1" indent="0">
              <a:buNone/>
            </a:pPr>
            <a:r>
              <a:rPr lang="en-GB" dirty="0"/>
              <a:t>As a nurse my main focus is that the person remains at the centre of everything.   It was so reassuring to see that this also was the primary focus within a formal court hearing for Mr Justice Hayden.  The person-centred approach to this hearing epitomises and reflects exactly what I believe the Mental Capacity Act is all about.” (</a:t>
            </a:r>
            <a:r>
              <a:rPr lang="en-GB" dirty="0">
                <a:hlinkClick r:id="rId2"/>
              </a:rPr>
              <a:t>Sara Shorten</a:t>
            </a:r>
            <a:r>
              <a:rPr lang="en-GB" dirty="0"/>
              <a:t>)</a:t>
            </a:r>
          </a:p>
          <a:p>
            <a:pPr marL="457200" lvl="1" indent="0">
              <a:buNone/>
            </a:pPr>
            <a:endParaRPr lang="en-US" dirty="0"/>
          </a:p>
          <a:p>
            <a:pPr marL="457200" lvl="1" indent="0">
              <a:buNone/>
            </a:pPr>
            <a:r>
              <a:rPr lang="en-GB" dirty="0"/>
              <a:t>“Mr Justice Williams maintained unwavering focus on what is right for P and preventing him being exposed to a toxic atmosphere …  I left feeling reassured that person-centred decision-making, an issue I feel strongly about, prevailed” (</a:t>
            </a:r>
            <a:r>
              <a:rPr lang="en-GB" dirty="0">
                <a:hlinkClick r:id="rId3"/>
              </a:rPr>
              <a:t>Upeka de Silva</a:t>
            </a:r>
            <a:r>
              <a:rPr lang="en-GB" dirty="0"/>
              <a:t>)</a:t>
            </a:r>
          </a:p>
          <a:p>
            <a:pPr marL="0" indent="0">
              <a:buNone/>
            </a:pPr>
            <a:endParaRPr lang="en-US" dirty="0"/>
          </a:p>
        </p:txBody>
      </p:sp>
      <p:pic>
        <p:nvPicPr>
          <p:cNvPr id="5" name="Picture 4">
            <a:extLst>
              <a:ext uri="{FF2B5EF4-FFF2-40B4-BE49-F238E27FC236}">
                <a16:creationId xmlns:a16="http://schemas.microsoft.com/office/drawing/2014/main" id="{DFC22D03-1A07-BB4C-9892-EE1433C925A3}"/>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55745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897C9-14AA-1042-93BF-24B743D2DF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C9C8BD-718D-A046-AFE8-52D7FFE16F7F}"/>
              </a:ext>
            </a:extLst>
          </p:cNvPr>
          <p:cNvSpPr>
            <a:spLocks noGrp="1"/>
          </p:cNvSpPr>
          <p:nvPr>
            <p:ph idx="1"/>
          </p:nvPr>
        </p:nvSpPr>
        <p:spPr>
          <a:xfrm>
            <a:off x="560439" y="1371600"/>
            <a:ext cx="10332351" cy="4805363"/>
          </a:xfrm>
        </p:spPr>
        <p:txBody>
          <a:bodyPr>
            <a:normAutofit lnSpcReduction="10000"/>
          </a:bodyPr>
          <a:lstStyle/>
          <a:p>
            <a:pPr marL="457200" lvl="1" indent="0">
              <a:buNone/>
            </a:pPr>
            <a:endParaRPr lang="en-GB" dirty="0"/>
          </a:p>
          <a:p>
            <a:pPr marL="457200" lvl="1" indent="0">
              <a:buNone/>
            </a:pPr>
            <a:r>
              <a:rPr lang="en-GB" dirty="0"/>
              <a:t>“Human Rights has become real and applied.  I can see more clearly that down at the coal face, we have real opportunity to empower our service users.  And based on what I have observed, I have confidence that if the situation of our service users  should ever require consideration by the Court of Protection,  the judge will ensure their right to participate is facilitated and their right to self-determination, if at all possible, is respected.” (</a:t>
            </a:r>
            <a:r>
              <a:rPr lang="en-GB" dirty="0">
                <a:hlinkClick r:id="rId2"/>
              </a:rPr>
              <a:t>Louise Burrell</a:t>
            </a:r>
            <a:r>
              <a:rPr lang="en-GB" dirty="0"/>
              <a:t>, social worker)</a:t>
            </a:r>
            <a:endParaRPr lang="en-US" dirty="0"/>
          </a:p>
          <a:p>
            <a:pPr marL="0" indent="0">
              <a:buNone/>
            </a:pPr>
            <a:endParaRPr lang="en-GB" dirty="0"/>
          </a:p>
          <a:p>
            <a:pPr marL="457200" lvl="1" indent="0">
              <a:buNone/>
            </a:pPr>
            <a:r>
              <a:rPr lang="en-GB" dirty="0"/>
              <a:t>“In this virtual courtroom with Mr Justice Hayden the law enabled a person with a learning disability to access the same rights and healthcare as any other citizen. This give me a huge sense of relief that my family member will be safe and listened to with these structures in place, and free to live the life he chooses.” (</a:t>
            </a:r>
            <a:r>
              <a:rPr lang="en-GB" dirty="0">
                <a:hlinkClick r:id="rId3"/>
              </a:rPr>
              <a:t>NB</a:t>
            </a:r>
            <a:r>
              <a:rPr lang="en-GB" dirty="0"/>
              <a:t>)</a:t>
            </a:r>
          </a:p>
          <a:p>
            <a:endParaRPr lang="en-GB" dirty="0"/>
          </a:p>
          <a:p>
            <a:pPr marL="0" indent="0">
              <a:buNone/>
            </a:pPr>
            <a:endParaRPr lang="en-US" dirty="0"/>
          </a:p>
        </p:txBody>
      </p:sp>
      <p:pic>
        <p:nvPicPr>
          <p:cNvPr id="5" name="Picture 4">
            <a:extLst>
              <a:ext uri="{FF2B5EF4-FFF2-40B4-BE49-F238E27FC236}">
                <a16:creationId xmlns:a16="http://schemas.microsoft.com/office/drawing/2014/main" id="{8BF27091-E16C-C241-88B1-3AC3901A8D59}"/>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99156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F4B5-F655-D047-A24C-32E67370F6A6}"/>
              </a:ext>
            </a:extLst>
          </p:cNvPr>
          <p:cNvSpPr>
            <a:spLocks noGrp="1"/>
          </p:cNvSpPr>
          <p:nvPr>
            <p:ph type="title"/>
          </p:nvPr>
        </p:nvSpPr>
        <p:spPr/>
        <p:txBody>
          <a:bodyPr/>
          <a:lstStyle/>
          <a:p>
            <a:r>
              <a:rPr lang="en-US" dirty="0"/>
              <a:t>… and what do observers NOT ‘see’?</a:t>
            </a:r>
          </a:p>
        </p:txBody>
      </p:sp>
      <p:sp>
        <p:nvSpPr>
          <p:cNvPr id="3" name="Content Placeholder 2">
            <a:extLst>
              <a:ext uri="{FF2B5EF4-FFF2-40B4-BE49-F238E27FC236}">
                <a16:creationId xmlns:a16="http://schemas.microsoft.com/office/drawing/2014/main" id="{5D106301-27C7-B44A-9113-8DEB633DA8B3}"/>
              </a:ext>
            </a:extLst>
          </p:cNvPr>
          <p:cNvSpPr>
            <a:spLocks noGrp="1"/>
          </p:cNvSpPr>
          <p:nvPr>
            <p:ph idx="1"/>
          </p:nvPr>
        </p:nvSpPr>
        <p:spPr>
          <a:xfrm>
            <a:off x="541020" y="1802765"/>
            <a:ext cx="10515600" cy="4351338"/>
          </a:xfrm>
        </p:spPr>
        <p:txBody>
          <a:bodyPr>
            <a:normAutofit lnSpcReduction="10000"/>
          </a:bodyPr>
          <a:lstStyle/>
          <a:p>
            <a:pPr marL="0" indent="0">
              <a:buNone/>
            </a:pPr>
            <a:r>
              <a:rPr lang="en-US" dirty="0"/>
              <a:t>Many observers struggle to make sense of the details of what is going on especially without:</a:t>
            </a:r>
          </a:p>
          <a:p>
            <a:r>
              <a:rPr lang="en-US" dirty="0"/>
              <a:t>An introductory summary</a:t>
            </a:r>
          </a:p>
          <a:p>
            <a:r>
              <a:rPr lang="en-US" dirty="0"/>
              <a:t>Position statements and draft orders (sometimes read out by judge)</a:t>
            </a:r>
          </a:p>
          <a:p>
            <a:r>
              <a:rPr lang="en-US" dirty="0"/>
              <a:t>A working knowledge of the ‘structure’ of hearings and the different ‘roles’ participants play (e.g. the applicant, the OS)</a:t>
            </a:r>
          </a:p>
          <a:p>
            <a:r>
              <a:rPr lang="en-US" dirty="0"/>
              <a:t>Sufficient knowledge of the principles of the MCA (esp. capacity and best interests) and relevant case law</a:t>
            </a:r>
          </a:p>
          <a:p>
            <a:r>
              <a:rPr lang="en-US" dirty="0"/>
              <a:t>Sufficient knowledge of details of the MCA (e.g. what’s a s.49 report)</a:t>
            </a:r>
          </a:p>
          <a:p>
            <a:r>
              <a:rPr lang="en-US" dirty="0"/>
              <a:t>Acronyms and </a:t>
            </a:r>
            <a:r>
              <a:rPr lang="en-US" dirty="0" err="1"/>
              <a:t>initialisations</a:t>
            </a:r>
            <a:r>
              <a:rPr lang="en-US" dirty="0"/>
              <a:t> (what’s an “</a:t>
            </a:r>
            <a:r>
              <a:rPr lang="en-US" dirty="0" err="1"/>
              <a:t>aylar</a:t>
            </a:r>
            <a:r>
              <a:rPr lang="en-US" dirty="0"/>
              <a:t>”?)</a:t>
            </a:r>
          </a:p>
          <a:p>
            <a:pPr marL="0"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7EE40498-90C4-DC45-98B7-ECED04FBC3F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48985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F3306-DE19-F746-833E-BD75087889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1A921-E816-F441-82D7-F2BBD8EAC61A}"/>
              </a:ext>
            </a:extLst>
          </p:cNvPr>
          <p:cNvSpPr>
            <a:spLocks noGrp="1"/>
          </p:cNvSpPr>
          <p:nvPr>
            <p:ph idx="1"/>
          </p:nvPr>
        </p:nvSpPr>
        <p:spPr>
          <a:xfrm>
            <a:off x="506730" y="1814195"/>
            <a:ext cx="10515600" cy="4351338"/>
          </a:xfrm>
        </p:spPr>
        <p:txBody>
          <a:bodyPr/>
          <a:lstStyle/>
          <a:p>
            <a:pPr marL="0" indent="0">
              <a:buNone/>
            </a:pPr>
            <a:r>
              <a:rPr lang="en-GB" dirty="0"/>
              <a:t>“ I think the best way of me explaining my experience of the hearing is by way of analogy.  When I was a teenager I fell ill with some sort of wretched bug and I missed 10 days of school.  Upon return to chemistry class I found that I’d missed the whole week covering the basics of titrations and I sat in the class trying to apply context and my existing knowledge to quickly get to grips with this new topic. … I could see justice being done.  I could hear justice being done.  But, hand on heart, I can’t say I fully understood the justice being done.”</a:t>
            </a:r>
          </a:p>
          <a:p>
            <a:pPr marL="0" indent="0">
              <a:buNone/>
            </a:pPr>
            <a:r>
              <a:rPr lang="en-GB" dirty="0"/>
              <a:t> (</a:t>
            </a:r>
            <a:r>
              <a:rPr lang="en-GB" dirty="0">
                <a:hlinkClick r:id="rId2"/>
              </a:rPr>
              <a:t>Olwyn Cockell</a:t>
            </a:r>
            <a:r>
              <a:rPr lang="en-GB" dirty="0"/>
              <a:t>, Speech and Language Therapist)</a:t>
            </a:r>
            <a:endParaRPr lang="en-US" dirty="0"/>
          </a:p>
        </p:txBody>
      </p:sp>
      <p:pic>
        <p:nvPicPr>
          <p:cNvPr id="5" name="Picture 4">
            <a:extLst>
              <a:ext uri="{FF2B5EF4-FFF2-40B4-BE49-F238E27FC236}">
                <a16:creationId xmlns:a16="http://schemas.microsoft.com/office/drawing/2014/main" id="{AB2567D5-1054-C74D-822A-9761D5BF654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158666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90CCB1-39BE-BD4F-A391-76C8184610DC}"/>
              </a:ext>
            </a:extLst>
          </p:cNvPr>
          <p:cNvSpPr>
            <a:spLocks noGrp="1"/>
          </p:cNvSpPr>
          <p:nvPr>
            <p:ph type="title"/>
          </p:nvPr>
        </p:nvSpPr>
        <p:spPr>
          <a:xfrm>
            <a:off x="831850" y="1709738"/>
            <a:ext cx="11055350" cy="2852737"/>
          </a:xfrm>
        </p:spPr>
        <p:txBody>
          <a:bodyPr/>
          <a:lstStyle/>
          <a:p>
            <a:r>
              <a:rPr lang="en-US" b="1" dirty="0"/>
              <a:t>5. Building legal literacy via OJCOP</a:t>
            </a:r>
          </a:p>
        </p:txBody>
      </p:sp>
      <p:sp>
        <p:nvSpPr>
          <p:cNvPr id="5" name="Text Placeholder 4">
            <a:extLst>
              <a:ext uri="{FF2B5EF4-FFF2-40B4-BE49-F238E27FC236}">
                <a16:creationId xmlns:a16="http://schemas.microsoft.com/office/drawing/2014/main" id="{28A6DDB4-8FEE-2544-9078-C0633FF06612}"/>
              </a:ext>
            </a:extLst>
          </p:cNvPr>
          <p:cNvSpPr>
            <a:spLocks noGrp="1"/>
          </p:cNvSpPr>
          <p:nvPr>
            <p:ph type="body" idx="1"/>
          </p:nvPr>
        </p:nvSpPr>
        <p:spPr/>
        <p:txBody>
          <a:bodyPr/>
          <a:lstStyle/>
          <a:p>
            <a:endParaRPr lang="en-US" dirty="0"/>
          </a:p>
        </p:txBody>
      </p:sp>
      <p:pic>
        <p:nvPicPr>
          <p:cNvPr id="7" name="Picture 6">
            <a:extLst>
              <a:ext uri="{FF2B5EF4-FFF2-40B4-BE49-F238E27FC236}">
                <a16:creationId xmlns:a16="http://schemas.microsoft.com/office/drawing/2014/main" id="{3AF8B362-83C9-6F4C-8C24-127C54A1CFAB}"/>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554808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29465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5ED71E-4A11-DD4C-AF58-54959F6B6CF2}"/>
              </a:ext>
            </a:extLst>
          </p:cNvPr>
          <p:cNvPicPr>
            <a:picLocks noChangeAspect="1"/>
          </p:cNvPicPr>
          <p:nvPr/>
        </p:nvPicPr>
        <p:blipFill rotWithShape="1">
          <a:blip r:embed="rId2"/>
          <a:srcRect l="28046" t="16129" r="11604" b="1936"/>
          <a:stretch/>
        </p:blipFill>
        <p:spPr>
          <a:xfrm>
            <a:off x="427703" y="221226"/>
            <a:ext cx="7421534" cy="6297561"/>
          </a:xfrm>
          <a:prstGeom prst="rect">
            <a:avLst/>
          </a:prstGeom>
        </p:spPr>
      </p:pic>
      <p:sp>
        <p:nvSpPr>
          <p:cNvPr id="4" name="TextBox 3">
            <a:extLst>
              <a:ext uri="{FF2B5EF4-FFF2-40B4-BE49-F238E27FC236}">
                <a16:creationId xmlns:a16="http://schemas.microsoft.com/office/drawing/2014/main" id="{BFBA1B42-B5EC-A140-8F04-3E861BFFCEC5}"/>
              </a:ext>
            </a:extLst>
          </p:cNvPr>
          <p:cNvSpPr txBox="1"/>
          <p:nvPr/>
        </p:nvSpPr>
        <p:spPr>
          <a:xfrm>
            <a:off x="8495072" y="2285999"/>
            <a:ext cx="2494914" cy="584775"/>
          </a:xfrm>
          <a:prstGeom prst="rect">
            <a:avLst/>
          </a:prstGeom>
          <a:noFill/>
        </p:spPr>
        <p:txBody>
          <a:bodyPr wrap="none" rtlCol="0">
            <a:spAutoFit/>
          </a:bodyPr>
          <a:lstStyle/>
          <a:p>
            <a:r>
              <a:rPr lang="en-US" sz="3200" dirty="0"/>
              <a:t>By </a:t>
            </a:r>
            <a:r>
              <a:rPr lang="en-US" sz="3200" dirty="0">
                <a:hlinkClick r:id="rId3"/>
              </a:rPr>
              <a:t>Tony Evans</a:t>
            </a:r>
            <a:endParaRPr lang="en-US" sz="3200" dirty="0"/>
          </a:p>
        </p:txBody>
      </p:sp>
      <p:pic>
        <p:nvPicPr>
          <p:cNvPr id="6" name="Picture 5">
            <a:extLst>
              <a:ext uri="{FF2B5EF4-FFF2-40B4-BE49-F238E27FC236}">
                <a16:creationId xmlns:a16="http://schemas.microsoft.com/office/drawing/2014/main" id="{3254AB5A-3590-5344-BDBF-CC96ABD9CEE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3004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4B24FF-B498-9E47-9E57-A3B899C9CF3A}"/>
              </a:ext>
            </a:extLst>
          </p:cNvPr>
          <p:cNvPicPr>
            <a:picLocks noChangeAspect="1"/>
          </p:cNvPicPr>
          <p:nvPr/>
        </p:nvPicPr>
        <p:blipFill rotWithShape="1">
          <a:blip r:embed="rId2"/>
          <a:srcRect l="10439" t="15054" r="40099"/>
          <a:stretch/>
        </p:blipFill>
        <p:spPr>
          <a:xfrm>
            <a:off x="825910" y="272523"/>
            <a:ext cx="6135330" cy="6585477"/>
          </a:xfrm>
          <a:prstGeom prst="rect">
            <a:avLst/>
          </a:prstGeom>
        </p:spPr>
      </p:pic>
      <p:sp>
        <p:nvSpPr>
          <p:cNvPr id="4" name="TextBox 3">
            <a:extLst>
              <a:ext uri="{FF2B5EF4-FFF2-40B4-BE49-F238E27FC236}">
                <a16:creationId xmlns:a16="http://schemas.microsoft.com/office/drawing/2014/main" id="{5CD7C2C8-DB6B-FC42-BAF8-1E37A677FA14}"/>
              </a:ext>
            </a:extLst>
          </p:cNvPr>
          <p:cNvSpPr txBox="1"/>
          <p:nvPr/>
        </p:nvSpPr>
        <p:spPr>
          <a:xfrm>
            <a:off x="7964129" y="2580968"/>
            <a:ext cx="2876685" cy="584775"/>
          </a:xfrm>
          <a:prstGeom prst="rect">
            <a:avLst/>
          </a:prstGeom>
          <a:noFill/>
        </p:spPr>
        <p:txBody>
          <a:bodyPr wrap="none" rtlCol="0">
            <a:spAutoFit/>
          </a:bodyPr>
          <a:lstStyle/>
          <a:p>
            <a:r>
              <a:rPr lang="en-US" sz="3200" dirty="0"/>
              <a:t>By </a:t>
            </a:r>
            <a:r>
              <a:rPr lang="en-US" sz="3200" dirty="0">
                <a:hlinkClick r:id="rId3"/>
              </a:rPr>
              <a:t>Ian Brownhill</a:t>
            </a:r>
            <a:endParaRPr lang="en-US" sz="3200" dirty="0"/>
          </a:p>
        </p:txBody>
      </p:sp>
      <p:sp>
        <p:nvSpPr>
          <p:cNvPr id="5" name="TextBox 4">
            <a:extLst>
              <a:ext uri="{FF2B5EF4-FFF2-40B4-BE49-F238E27FC236}">
                <a16:creationId xmlns:a16="http://schemas.microsoft.com/office/drawing/2014/main" id="{46727BA7-9051-BE48-A9E1-BDD0E2B3D765}"/>
              </a:ext>
            </a:extLst>
          </p:cNvPr>
          <p:cNvSpPr txBox="1"/>
          <p:nvPr/>
        </p:nvSpPr>
        <p:spPr>
          <a:xfrm>
            <a:off x="8844755" y="3244334"/>
            <a:ext cx="1996059" cy="369332"/>
          </a:xfrm>
          <a:prstGeom prst="rect">
            <a:avLst/>
          </a:prstGeom>
          <a:noFill/>
        </p:spPr>
        <p:txBody>
          <a:bodyPr wrap="none" rtlCol="0">
            <a:spAutoFit/>
          </a:bodyPr>
          <a:lstStyle/>
          <a:p>
            <a:r>
              <a:rPr lang="en-GB" i="1" dirty="0"/>
              <a:t>39 Essex Chambers</a:t>
            </a:r>
            <a:endParaRPr lang="en-US" dirty="0"/>
          </a:p>
        </p:txBody>
      </p:sp>
      <p:pic>
        <p:nvPicPr>
          <p:cNvPr id="7" name="Picture 6">
            <a:extLst>
              <a:ext uri="{FF2B5EF4-FFF2-40B4-BE49-F238E27FC236}">
                <a16:creationId xmlns:a16="http://schemas.microsoft.com/office/drawing/2014/main" id="{F86B67DB-98AE-9443-BC87-5963C56EA58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937274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830B17-A1A7-7049-9FC6-7EDDDC8619AB}"/>
              </a:ext>
            </a:extLst>
          </p:cNvPr>
          <p:cNvPicPr>
            <a:picLocks noChangeAspect="1"/>
          </p:cNvPicPr>
          <p:nvPr/>
        </p:nvPicPr>
        <p:blipFill rotWithShape="1">
          <a:blip r:embed="rId2"/>
          <a:srcRect l="34767" t="16775" r="15502" b="2580"/>
          <a:stretch/>
        </p:blipFill>
        <p:spPr>
          <a:xfrm>
            <a:off x="501445" y="412955"/>
            <a:ext cx="6024421" cy="6105832"/>
          </a:xfrm>
          <a:prstGeom prst="rect">
            <a:avLst/>
          </a:prstGeom>
        </p:spPr>
      </p:pic>
      <p:sp>
        <p:nvSpPr>
          <p:cNvPr id="3" name="TextBox 2">
            <a:extLst>
              <a:ext uri="{FF2B5EF4-FFF2-40B4-BE49-F238E27FC236}">
                <a16:creationId xmlns:a16="http://schemas.microsoft.com/office/drawing/2014/main" id="{EC058A06-9D08-7448-BD7E-B9A6FEBFAAFD}"/>
              </a:ext>
            </a:extLst>
          </p:cNvPr>
          <p:cNvSpPr txBox="1"/>
          <p:nvPr/>
        </p:nvSpPr>
        <p:spPr>
          <a:xfrm>
            <a:off x="7728155" y="2374490"/>
            <a:ext cx="2719399" cy="584775"/>
          </a:xfrm>
          <a:prstGeom prst="rect">
            <a:avLst/>
          </a:prstGeom>
          <a:noFill/>
        </p:spPr>
        <p:txBody>
          <a:bodyPr wrap="none" rtlCol="0">
            <a:spAutoFit/>
          </a:bodyPr>
          <a:lstStyle/>
          <a:p>
            <a:r>
              <a:rPr lang="en-US" sz="3200" dirty="0"/>
              <a:t>By </a:t>
            </a:r>
            <a:r>
              <a:rPr lang="en-US" sz="3200" dirty="0">
                <a:hlinkClick r:id="rId3"/>
              </a:rPr>
              <a:t>Kirsty Stuart</a:t>
            </a:r>
            <a:endParaRPr lang="en-US" sz="3200" dirty="0"/>
          </a:p>
        </p:txBody>
      </p:sp>
      <p:sp>
        <p:nvSpPr>
          <p:cNvPr id="4" name="TextBox 3">
            <a:extLst>
              <a:ext uri="{FF2B5EF4-FFF2-40B4-BE49-F238E27FC236}">
                <a16:creationId xmlns:a16="http://schemas.microsoft.com/office/drawing/2014/main" id="{196DBF3A-B125-D642-B1AF-548F9F3D05BD}"/>
              </a:ext>
            </a:extLst>
          </p:cNvPr>
          <p:cNvSpPr txBox="1"/>
          <p:nvPr/>
        </p:nvSpPr>
        <p:spPr>
          <a:xfrm>
            <a:off x="8465574" y="2959265"/>
            <a:ext cx="1481496" cy="369332"/>
          </a:xfrm>
          <a:prstGeom prst="rect">
            <a:avLst/>
          </a:prstGeom>
          <a:noFill/>
        </p:spPr>
        <p:txBody>
          <a:bodyPr wrap="none" rtlCol="0">
            <a:spAutoFit/>
          </a:bodyPr>
          <a:lstStyle/>
          <a:p>
            <a:r>
              <a:rPr lang="en-US" dirty="0"/>
              <a:t>Irwin Mitchell</a:t>
            </a:r>
          </a:p>
        </p:txBody>
      </p:sp>
      <p:pic>
        <p:nvPicPr>
          <p:cNvPr id="6" name="Picture 5">
            <a:extLst>
              <a:ext uri="{FF2B5EF4-FFF2-40B4-BE49-F238E27FC236}">
                <a16:creationId xmlns:a16="http://schemas.microsoft.com/office/drawing/2014/main" id="{CA5AF15C-E838-0A40-B233-9541ED801AE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357778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10000"/>
          </a:bodyPr>
          <a:lstStyle/>
          <a:p>
            <a:r>
              <a:rPr lang="en-US" dirty="0"/>
              <a:t>Info about observer</a:t>
            </a:r>
          </a:p>
          <a:p>
            <a:r>
              <a:rPr lang="en-US" dirty="0"/>
              <a:t>How hearing was listed</a:t>
            </a:r>
          </a:p>
          <a:p>
            <a:r>
              <a:rPr lang="en-US" dirty="0"/>
              <a:t>Access to hearing + Transparency Order</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DF75-B7BC-764C-96AE-D8DB860AC954}"/>
              </a:ext>
            </a:extLst>
          </p:cNvPr>
          <p:cNvSpPr>
            <a:spLocks noGrp="1"/>
          </p:cNvSpPr>
          <p:nvPr>
            <p:ph type="title"/>
          </p:nvPr>
        </p:nvSpPr>
        <p:spPr>
          <a:xfrm>
            <a:off x="609600" y="681036"/>
            <a:ext cx="9745980" cy="918211"/>
          </a:xfrm>
        </p:spPr>
        <p:txBody>
          <a:bodyPr>
            <a:normAutofit fontScale="90000"/>
          </a:bodyPr>
          <a:lstStyle/>
          <a:p>
            <a:r>
              <a:rPr lang="en-US" dirty="0"/>
              <a:t>Developing legal literacy through observation</a:t>
            </a:r>
          </a:p>
        </p:txBody>
      </p:sp>
      <p:sp>
        <p:nvSpPr>
          <p:cNvPr id="3" name="Content Placeholder 2">
            <a:extLst>
              <a:ext uri="{FF2B5EF4-FFF2-40B4-BE49-F238E27FC236}">
                <a16:creationId xmlns:a16="http://schemas.microsoft.com/office/drawing/2014/main" id="{69FC4DF1-AA9A-B74D-9B30-E2EC7B4CD782}"/>
              </a:ext>
            </a:extLst>
          </p:cNvPr>
          <p:cNvSpPr>
            <a:spLocks noGrp="1"/>
          </p:cNvSpPr>
          <p:nvPr>
            <p:ph idx="1"/>
          </p:nvPr>
        </p:nvSpPr>
        <p:spPr/>
        <p:txBody>
          <a:bodyPr>
            <a:normAutofit/>
          </a:bodyPr>
          <a:lstStyle/>
          <a:p>
            <a:r>
              <a:rPr lang="en-GB"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r>
              <a:rPr lang="en-GB" dirty="0">
                <a:hlinkClick r:id="rId2"/>
              </a:rPr>
              <a:t>Louise Burrell</a:t>
            </a:r>
            <a:r>
              <a:rPr lang="en-GB" dirty="0"/>
              <a:t>, social worker)</a:t>
            </a:r>
          </a:p>
        </p:txBody>
      </p:sp>
      <p:pic>
        <p:nvPicPr>
          <p:cNvPr id="5" name="Picture 4">
            <a:extLst>
              <a:ext uri="{FF2B5EF4-FFF2-40B4-BE49-F238E27FC236}">
                <a16:creationId xmlns:a16="http://schemas.microsoft.com/office/drawing/2014/main" id="{81859A62-053B-B749-A59E-15CD77BA10E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73473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D5952-D0EE-7445-BDFF-55BF2D12DBD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B2EA929-C16C-2348-A2DA-9196C85CDEF0}"/>
              </a:ext>
            </a:extLst>
          </p:cNvPr>
          <p:cNvSpPr>
            <a:spLocks noGrp="1"/>
          </p:cNvSpPr>
          <p:nvPr>
            <p:ph idx="1"/>
          </p:nvPr>
        </p:nvSpPr>
        <p:spPr/>
        <p:txBody>
          <a:bodyPr/>
          <a:lstStyle/>
          <a:p>
            <a:r>
              <a:rPr lang="en-GB" dirty="0"/>
              <a:t>Observing the hearing was interesting and made me reflect on my own experience of conducting capacity assessments and the extent to which they would hold up in court.  I do wish, though, that the judge or the applicant had done a proper introduction to the issues to be covered in court so that I would have been better placed to understand what was happening and use the experience more effectively for professional development. (</a:t>
            </a:r>
            <a:r>
              <a:rPr lang="en-GB" dirty="0">
                <a:hlinkClick r:id="rId2"/>
              </a:rPr>
              <a:t>Jacqui Bond</a:t>
            </a:r>
            <a:r>
              <a:rPr lang="en-GB" dirty="0"/>
              <a:t>, social worker)</a:t>
            </a:r>
            <a:endParaRPr lang="en-US" dirty="0"/>
          </a:p>
        </p:txBody>
      </p:sp>
      <p:pic>
        <p:nvPicPr>
          <p:cNvPr id="5" name="Picture 4">
            <a:extLst>
              <a:ext uri="{FF2B5EF4-FFF2-40B4-BE49-F238E27FC236}">
                <a16:creationId xmlns:a16="http://schemas.microsoft.com/office/drawing/2014/main" id="{89A0EA7C-0332-A44C-8B8D-7A0398A998B8}"/>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74649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8A44D-FEB9-5F48-8ECA-6CDEA3ECD9BD}"/>
              </a:ext>
            </a:extLst>
          </p:cNvPr>
          <p:cNvSpPr>
            <a:spLocks noGrp="1"/>
          </p:cNvSpPr>
          <p:nvPr>
            <p:ph type="title"/>
          </p:nvPr>
        </p:nvSpPr>
        <p:spPr/>
        <p:txBody>
          <a:bodyPr/>
          <a:lstStyle/>
          <a:p>
            <a:r>
              <a:rPr lang="en-US" dirty="0"/>
              <a:t>Developing legal literacy via </a:t>
            </a:r>
            <a:br>
              <a:rPr lang="en-US" dirty="0"/>
            </a:br>
            <a:r>
              <a:rPr lang="en-US" dirty="0"/>
              <a:t>public discussion and informed critique</a:t>
            </a:r>
          </a:p>
        </p:txBody>
      </p:sp>
      <p:sp>
        <p:nvSpPr>
          <p:cNvPr id="3" name="Content Placeholder 2">
            <a:extLst>
              <a:ext uri="{FF2B5EF4-FFF2-40B4-BE49-F238E27FC236}">
                <a16:creationId xmlns:a16="http://schemas.microsoft.com/office/drawing/2014/main" id="{B4CDDF22-F4CB-4742-9844-B96831CEEF4D}"/>
              </a:ext>
            </a:extLst>
          </p:cNvPr>
          <p:cNvSpPr>
            <a:spLocks noGrp="1"/>
          </p:cNvSpPr>
          <p:nvPr>
            <p:ph idx="1"/>
          </p:nvPr>
        </p:nvSpPr>
        <p:spPr/>
        <p:txBody>
          <a:bodyPr>
            <a:normAutofit lnSpcReduction="10000"/>
          </a:bodyPr>
          <a:lstStyle/>
          <a:p>
            <a:pPr marL="0" indent="0">
              <a:buNone/>
            </a:pPr>
            <a:r>
              <a:rPr lang="en-US" dirty="0"/>
              <a:t>The Court of Protection makes decisions that observers (and other members of the public) can find distressing:</a:t>
            </a:r>
          </a:p>
          <a:p>
            <a:r>
              <a:rPr lang="en-US" dirty="0"/>
              <a:t>ordering that P must remain in a place they don’t want to live</a:t>
            </a:r>
          </a:p>
          <a:p>
            <a:r>
              <a:rPr lang="en-US" dirty="0"/>
              <a:t>separating a husband and wife against their wishes, by placing one in a care home</a:t>
            </a:r>
          </a:p>
          <a:p>
            <a:r>
              <a:rPr lang="en-US" dirty="0"/>
              <a:t>prohibiting contact for 6 months between a mother and her adult daughter </a:t>
            </a:r>
          </a:p>
          <a:p>
            <a:r>
              <a:rPr lang="en-US" dirty="0"/>
              <a:t>declining a family member’s request to act as a deputy for P</a:t>
            </a:r>
          </a:p>
          <a:p>
            <a:r>
              <a:rPr lang="en-US" dirty="0"/>
              <a:t>preventing P from having sexual relations</a:t>
            </a:r>
          </a:p>
          <a:p>
            <a:r>
              <a:rPr lang="en-US" dirty="0"/>
              <a:t>compelling P to have medical treatment against their wishes</a:t>
            </a:r>
          </a:p>
          <a:p>
            <a:pPr marL="0" indent="0">
              <a:buNone/>
            </a:pPr>
            <a:endParaRPr lang="en-US" dirty="0"/>
          </a:p>
        </p:txBody>
      </p:sp>
      <p:pic>
        <p:nvPicPr>
          <p:cNvPr id="7" name="Picture 6">
            <a:extLst>
              <a:ext uri="{FF2B5EF4-FFF2-40B4-BE49-F238E27FC236}">
                <a16:creationId xmlns:a16="http://schemas.microsoft.com/office/drawing/2014/main" id="{3D281BBC-05C8-4B46-957D-3266BB87EA0A}"/>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97988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AF02-621E-6C40-A266-38776A6C85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9312F3-9D39-B043-BED8-5D28A8C0396F}"/>
              </a:ext>
            </a:extLst>
          </p:cNvPr>
          <p:cNvSpPr>
            <a:spLocks noGrp="1"/>
          </p:cNvSpPr>
          <p:nvPr>
            <p:ph idx="1"/>
          </p:nvPr>
        </p:nvSpPr>
        <p:spPr/>
        <p:txBody>
          <a:bodyPr/>
          <a:lstStyle/>
          <a:p>
            <a:r>
              <a:rPr lang="en-US" dirty="0"/>
              <a:t>These issues are often poorly reported in the media (e.g. Hayden’s alleged comment about a man’s ‘right’ to have sex with his wife) and leads to perception of COP as a secret court making arbitrary and draconian decisions</a:t>
            </a:r>
          </a:p>
          <a:p>
            <a:r>
              <a:rPr lang="en-US" dirty="0"/>
              <a:t>Observing a hearing permits understand of context, multi-disciplinary perspectives, concrete ethical dilemmas, real-world contingencies, ‘least worst’ options – texture and nuance </a:t>
            </a:r>
          </a:p>
          <a:p>
            <a:r>
              <a:rPr lang="en-US" dirty="0"/>
              <a:t>Court judgments and processes can still be criticized and debated but in a more informed way</a:t>
            </a:r>
          </a:p>
        </p:txBody>
      </p:sp>
      <p:pic>
        <p:nvPicPr>
          <p:cNvPr id="5" name="Picture 4">
            <a:extLst>
              <a:ext uri="{FF2B5EF4-FFF2-40B4-BE49-F238E27FC236}">
                <a16:creationId xmlns:a16="http://schemas.microsoft.com/office/drawing/2014/main" id="{0F0FBB18-7767-F943-9B3F-AAE7C37167C7}"/>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59214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657F-D190-1F42-BA34-8787C6295FEE}"/>
              </a:ext>
            </a:extLst>
          </p:cNvPr>
          <p:cNvSpPr>
            <a:spLocks noGrp="1"/>
          </p:cNvSpPr>
          <p:nvPr>
            <p:ph type="title"/>
          </p:nvPr>
        </p:nvSpPr>
        <p:spPr>
          <a:xfrm>
            <a:off x="300990" y="147724"/>
            <a:ext cx="10515600" cy="1325563"/>
          </a:xfrm>
        </p:spPr>
        <p:txBody>
          <a:bodyPr/>
          <a:lstStyle/>
          <a:p>
            <a:r>
              <a:rPr lang="en-US" dirty="0"/>
              <a:t>Covert Medication</a:t>
            </a:r>
          </a:p>
        </p:txBody>
      </p:sp>
      <p:sp>
        <p:nvSpPr>
          <p:cNvPr id="5" name="Content Placeholder 4">
            <a:extLst>
              <a:ext uri="{FF2B5EF4-FFF2-40B4-BE49-F238E27FC236}">
                <a16:creationId xmlns:a16="http://schemas.microsoft.com/office/drawing/2014/main" id="{8A7C1E3C-E728-4D4A-830D-6262799583D6}"/>
              </a:ext>
            </a:extLst>
          </p:cNvPr>
          <p:cNvSpPr>
            <a:spLocks noGrp="1"/>
          </p:cNvSpPr>
          <p:nvPr>
            <p:ph sz="half" idx="1"/>
          </p:nvPr>
        </p:nvSpPr>
        <p:spPr/>
        <p:txBody>
          <a:bodyPr>
            <a:normAutofit fontScale="92500" lnSpcReduction="20000"/>
          </a:bodyPr>
          <a:lstStyle/>
          <a:p>
            <a:endParaRPr lang="en-US"/>
          </a:p>
        </p:txBody>
      </p:sp>
      <p:sp>
        <p:nvSpPr>
          <p:cNvPr id="6" name="Content Placeholder 5">
            <a:extLst>
              <a:ext uri="{FF2B5EF4-FFF2-40B4-BE49-F238E27FC236}">
                <a16:creationId xmlns:a16="http://schemas.microsoft.com/office/drawing/2014/main" id="{AD6D4B16-0614-AD48-9378-5A1E5820191D}"/>
              </a:ext>
            </a:extLst>
          </p:cNvPr>
          <p:cNvSpPr>
            <a:spLocks noGrp="1"/>
          </p:cNvSpPr>
          <p:nvPr>
            <p:ph sz="half" idx="2"/>
          </p:nvPr>
        </p:nvSpPr>
        <p:spPr>
          <a:xfrm>
            <a:off x="4850746" y="810505"/>
            <a:ext cx="5675671" cy="6031380"/>
          </a:xfrm>
        </p:spPr>
        <p:txBody>
          <a:bodyPr>
            <a:normAutofit fontScale="92500" lnSpcReduction="20000"/>
          </a:bodyPr>
          <a:lstStyle/>
          <a:p>
            <a:r>
              <a:rPr lang="en-US" dirty="0"/>
              <a:t>Two clinical psychologists, </a:t>
            </a:r>
            <a:r>
              <a:rPr lang="en-US" dirty="0">
                <a:hlinkClick r:id="rId2"/>
              </a:rPr>
              <a:t>Claire Martin and Alan Howarth</a:t>
            </a:r>
            <a:r>
              <a:rPr lang="en-US" dirty="0"/>
              <a:t>, criticized a judge for authorizing covert medication for a dementia patient</a:t>
            </a:r>
          </a:p>
          <a:p>
            <a:r>
              <a:rPr lang="en-US" dirty="0"/>
              <a:t>…without apparently adequate exploration of less restrictive alternatives</a:t>
            </a:r>
          </a:p>
          <a:p>
            <a:r>
              <a:rPr lang="en-US" dirty="0"/>
              <a:t>… without discussion of P’s wishes and feelings (previous or current)</a:t>
            </a:r>
          </a:p>
          <a:p>
            <a:r>
              <a:rPr lang="en-US" dirty="0"/>
              <a:t>And included anti-psychotics (side effects, strokes + death)</a:t>
            </a:r>
          </a:p>
          <a:p>
            <a:r>
              <a:rPr lang="en-US" dirty="0"/>
              <a:t>Is dishonest + means staff have to lie.</a:t>
            </a:r>
          </a:p>
          <a:p>
            <a:pPr marL="0" indent="0">
              <a:buNone/>
            </a:pPr>
            <a:r>
              <a:rPr lang="en-US" dirty="0"/>
              <a:t>Not clear that decision complies with best practice e.g. in </a:t>
            </a:r>
            <a:r>
              <a:rPr lang="en-US" dirty="0">
                <a:hlinkClick r:id="rId3"/>
              </a:rPr>
              <a:t>British Psychological Society Guidance</a:t>
            </a:r>
            <a:r>
              <a:rPr lang="en-US" dirty="0"/>
              <a:t> re. alternatives to antipsychotic medication for people with dementia.</a:t>
            </a:r>
          </a:p>
          <a:p>
            <a:pPr marL="0" indent="0">
              <a:buNone/>
            </a:pPr>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F7863B4B-E4FB-6844-A31D-80031A93DFC9}"/>
              </a:ext>
            </a:extLst>
          </p:cNvPr>
          <p:cNvPicPr>
            <a:picLocks noChangeAspect="1"/>
          </p:cNvPicPr>
          <p:nvPr/>
        </p:nvPicPr>
        <p:blipFill rotWithShape="1">
          <a:blip r:embed="rId4"/>
          <a:srcRect l="37251" t="12289" r="18951" b="10977"/>
          <a:stretch/>
        </p:blipFill>
        <p:spPr>
          <a:xfrm>
            <a:off x="300990" y="1337380"/>
            <a:ext cx="4202430" cy="4601544"/>
          </a:xfrm>
          <a:prstGeom prst="rect">
            <a:avLst/>
          </a:prstGeom>
        </p:spPr>
      </p:pic>
      <p:pic>
        <p:nvPicPr>
          <p:cNvPr id="8" name="Picture 7">
            <a:extLst>
              <a:ext uri="{FF2B5EF4-FFF2-40B4-BE49-F238E27FC236}">
                <a16:creationId xmlns:a16="http://schemas.microsoft.com/office/drawing/2014/main" id="{89C3229D-304A-A447-AEBB-9C127CF436E0}"/>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99573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A8AA-D962-F849-9E53-B6DF93A2BC2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A9C63C7-AD3B-F647-A312-0B7759D0FBF9}"/>
              </a:ext>
            </a:extLst>
          </p:cNvPr>
          <p:cNvPicPr>
            <a:picLocks noGrp="1" noChangeAspect="1"/>
          </p:cNvPicPr>
          <p:nvPr>
            <p:ph idx="1"/>
          </p:nvPr>
        </p:nvPicPr>
        <p:blipFill rotWithShape="1">
          <a:blip r:embed="rId2"/>
          <a:srcRect l="33996" t="54403" r="24662" b="4871"/>
          <a:stretch/>
        </p:blipFill>
        <p:spPr>
          <a:xfrm>
            <a:off x="210349" y="168915"/>
            <a:ext cx="9075226" cy="5587641"/>
          </a:xfrm>
        </p:spPr>
      </p:pic>
      <p:pic>
        <p:nvPicPr>
          <p:cNvPr id="5" name="Picture 4">
            <a:extLst>
              <a:ext uri="{FF2B5EF4-FFF2-40B4-BE49-F238E27FC236}">
                <a16:creationId xmlns:a16="http://schemas.microsoft.com/office/drawing/2014/main" id="{D8BD08A0-B054-4A45-A5AE-0456D9025E85}"/>
              </a:ext>
            </a:extLst>
          </p:cNvPr>
          <p:cNvPicPr>
            <a:picLocks noChangeAspect="1"/>
          </p:cNvPicPr>
          <p:nvPr/>
        </p:nvPicPr>
        <p:blipFill rotWithShape="1">
          <a:blip r:embed="rId3"/>
          <a:srcRect l="15815" t="53979" r="41309" b="19355"/>
          <a:stretch/>
        </p:blipFill>
        <p:spPr>
          <a:xfrm>
            <a:off x="6096000" y="2330191"/>
            <a:ext cx="5653548" cy="2197618"/>
          </a:xfrm>
          <a:prstGeom prst="rect">
            <a:avLst/>
          </a:prstGeom>
        </p:spPr>
      </p:pic>
      <p:pic>
        <p:nvPicPr>
          <p:cNvPr id="7" name="Picture 6">
            <a:extLst>
              <a:ext uri="{FF2B5EF4-FFF2-40B4-BE49-F238E27FC236}">
                <a16:creationId xmlns:a16="http://schemas.microsoft.com/office/drawing/2014/main" id="{FF31DE29-F10D-9849-9B7D-EAEC35FD5B0C}"/>
              </a:ext>
            </a:extLst>
          </p:cNvPr>
          <p:cNvPicPr>
            <a:picLocks noChangeAspect="1"/>
          </p:cNvPicPr>
          <p:nvPr/>
        </p:nvPicPr>
        <p:blipFill rotWithShape="1">
          <a:blip r:embed="rId4"/>
          <a:srcRect l="20932" t="33978" r="35932" b="8603"/>
          <a:stretch/>
        </p:blipFill>
        <p:spPr>
          <a:xfrm>
            <a:off x="1429498" y="254808"/>
            <a:ext cx="7733862" cy="6434277"/>
          </a:xfrm>
          <a:prstGeom prst="rect">
            <a:avLst/>
          </a:prstGeom>
        </p:spPr>
      </p:pic>
      <p:pic>
        <p:nvPicPr>
          <p:cNvPr id="9" name="Picture 8">
            <a:extLst>
              <a:ext uri="{FF2B5EF4-FFF2-40B4-BE49-F238E27FC236}">
                <a16:creationId xmlns:a16="http://schemas.microsoft.com/office/drawing/2014/main" id="{E1B795D3-9382-9348-BD13-9F1A494601B4}"/>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37926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DF74-6E52-E14A-883B-1F3492B85DAE}"/>
              </a:ext>
            </a:extLst>
          </p:cNvPr>
          <p:cNvSpPr>
            <a:spLocks noGrp="1"/>
          </p:cNvSpPr>
          <p:nvPr>
            <p:ph type="title"/>
          </p:nvPr>
        </p:nvSpPr>
        <p:spPr/>
        <p:txBody>
          <a:bodyPr/>
          <a:lstStyle/>
          <a:p>
            <a:r>
              <a:rPr lang="en-US" dirty="0"/>
              <a:t>Covert meds blog post replies…</a:t>
            </a:r>
            <a:br>
              <a:rPr lang="en-US" dirty="0"/>
            </a:br>
            <a:r>
              <a:rPr lang="en-US" dirty="0"/>
              <a:t>from a hospice </a:t>
            </a:r>
          </a:p>
        </p:txBody>
      </p:sp>
      <p:sp>
        <p:nvSpPr>
          <p:cNvPr id="3" name="Content Placeholder 2">
            <a:extLst>
              <a:ext uri="{FF2B5EF4-FFF2-40B4-BE49-F238E27FC236}">
                <a16:creationId xmlns:a16="http://schemas.microsoft.com/office/drawing/2014/main" id="{464C04DA-EABA-1F43-AF95-F393F575B4BF}"/>
              </a:ext>
            </a:extLst>
          </p:cNvPr>
          <p:cNvSpPr>
            <a:spLocks noGrp="1"/>
          </p:cNvSpPr>
          <p:nvPr>
            <p:ph idx="1"/>
          </p:nvPr>
        </p:nvSpPr>
        <p:spPr/>
        <p:txBody>
          <a:bodyPr>
            <a:normAutofit fontScale="70000" lnSpcReduction="20000"/>
          </a:bodyPr>
          <a:lstStyle/>
          <a:p>
            <a:r>
              <a:rPr lang="en-GB" b="1" dirty="0"/>
              <a:t>Val </a:t>
            </a:r>
            <a:r>
              <a:rPr lang="en-GB" b="1" dirty="0" err="1"/>
              <a:t>Stangoe</a:t>
            </a:r>
            <a:r>
              <a:rPr lang="en-GB" b="1" dirty="0"/>
              <a:t> (CEO, St Mary’s Hospice Ulverston)</a:t>
            </a:r>
            <a:endParaRPr lang="en-GB" dirty="0"/>
          </a:p>
          <a:p>
            <a:r>
              <a:rPr lang="en-GB" dirty="0">
                <a:hlinkClick r:id="rId2"/>
              </a:rPr>
              <a:t>13th Sep 2020 at 9:19 am</a:t>
            </a:r>
            <a:endParaRPr lang="en-GB" dirty="0"/>
          </a:p>
          <a:p>
            <a:r>
              <a:rPr lang="en-GB" dirty="0"/>
              <a:t>I trained 30 years ago and this was common then. As students we struggled with the dissonance between what the School of Nursing taught us and actual practice. But having worked in many Care Homes there are other factors to consider other than unfair use of power. I think few people understand what it is like to work in a unit of up to 30 people with very advanced dementia. Often it is impossible to identify refusal from an inability to process what taking a tablet entails. Swallow reflex goes too. Staff work 12 hour shifts often. These are exhausting but necessary because of low salaries. But most care home staff care for their patients. They don’t want them to suffer any problem from not taking necessary meds. So they will do what they see as necessary to get meds into a person. Aggression is very common. I’ve worked in the community, with teenagers, on acute wards and in care of the elderly. I’ve only been hit working on care of the elderly. And when I say hit I’ve been bitten, scratched, kicked and punched. When the GP offers </a:t>
            </a:r>
            <a:r>
              <a:rPr lang="en-GB" dirty="0" err="1"/>
              <a:t>neoroleptic</a:t>
            </a:r>
            <a:r>
              <a:rPr lang="en-GB" dirty="0"/>
              <a:t> medicine to calm people it’s not an unpopular idea. To challenge poor norms we need to listen to care staff and consider how the environment for working and living can be made better. Smaller homes, more staff, better salaries, more useful tech to take the weight?</a:t>
            </a:r>
          </a:p>
          <a:p>
            <a:endParaRPr lang="en-US" dirty="0"/>
          </a:p>
        </p:txBody>
      </p:sp>
      <p:pic>
        <p:nvPicPr>
          <p:cNvPr id="5" name="Picture 4">
            <a:extLst>
              <a:ext uri="{FF2B5EF4-FFF2-40B4-BE49-F238E27FC236}">
                <a16:creationId xmlns:a16="http://schemas.microsoft.com/office/drawing/2014/main" id="{7E0D22FB-F3CD-A84E-8597-2C1CB5409DEA}"/>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449674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DEEBA-09AC-E441-A1F8-2C82137FB137}"/>
              </a:ext>
            </a:extLst>
          </p:cNvPr>
          <p:cNvSpPr>
            <a:spLocks noGrp="1"/>
          </p:cNvSpPr>
          <p:nvPr>
            <p:ph type="title"/>
          </p:nvPr>
        </p:nvSpPr>
        <p:spPr/>
        <p:txBody>
          <a:bodyPr/>
          <a:lstStyle/>
          <a:p>
            <a:r>
              <a:rPr lang="en-US" dirty="0"/>
              <a:t>Covert meds blog post replies….</a:t>
            </a:r>
            <a:br>
              <a:rPr lang="en-US" dirty="0"/>
            </a:br>
            <a:r>
              <a:rPr lang="en-US" dirty="0"/>
              <a:t>A geriatrician</a:t>
            </a:r>
          </a:p>
        </p:txBody>
      </p:sp>
      <p:sp>
        <p:nvSpPr>
          <p:cNvPr id="3" name="Content Placeholder 2">
            <a:extLst>
              <a:ext uri="{FF2B5EF4-FFF2-40B4-BE49-F238E27FC236}">
                <a16:creationId xmlns:a16="http://schemas.microsoft.com/office/drawing/2014/main" id="{D905A7C6-8DF7-8F4E-AC96-3EC29E6FE438}"/>
              </a:ext>
            </a:extLst>
          </p:cNvPr>
          <p:cNvSpPr>
            <a:spLocks noGrp="1"/>
          </p:cNvSpPr>
          <p:nvPr>
            <p:ph idx="1"/>
          </p:nvPr>
        </p:nvSpPr>
        <p:spPr/>
        <p:txBody>
          <a:bodyPr>
            <a:normAutofit fontScale="70000" lnSpcReduction="20000"/>
          </a:bodyPr>
          <a:lstStyle/>
          <a:p>
            <a:r>
              <a:rPr lang="en-GB" b="1" dirty="0"/>
              <a:t>Veda </a:t>
            </a:r>
            <a:r>
              <a:rPr lang="en-GB" b="1" dirty="0" err="1"/>
              <a:t>Adhiyamam</a:t>
            </a:r>
            <a:r>
              <a:rPr lang="en-GB" b="1" dirty="0"/>
              <a:t>, Glan Clwyd Hospital, Rhyl</a:t>
            </a:r>
          </a:p>
          <a:p>
            <a:r>
              <a:rPr lang="en-GB" dirty="0">
                <a:hlinkClick r:id="rId2"/>
              </a:rPr>
              <a:t>13th Sep 2020 at 9:39 pm</a:t>
            </a:r>
            <a:endParaRPr lang="en-GB" dirty="0"/>
          </a:p>
          <a:p>
            <a:r>
              <a:rPr lang="en-GB" dirty="0"/>
              <a:t>This is a difficult situation. I am a geriatrician and my experience is limited to acute care settings. In the last six months, I personally recommended this only once (there are few forms to complete – capacity assessment, best interest assessment, </a:t>
            </a:r>
            <a:r>
              <a:rPr lang="en-GB" dirty="0" err="1"/>
              <a:t>DoLs</a:t>
            </a:r>
            <a:r>
              <a:rPr lang="en-GB" dirty="0"/>
              <a:t> assessment and a separate form for why we want to consider this option). This was for a person with dementia admitted with an acute medical problem. P was very agitated and hit a few people with a stick and bit a staff nurse (who had to go off sick for her own safety). I spoke to P’s daughter who was petrified with the events and said P had never harmed anyone in P’s lifetime and would have been very ashamed with the </a:t>
            </a:r>
            <a:r>
              <a:rPr lang="en-GB" dirty="0" err="1"/>
              <a:t>behavior</a:t>
            </a:r>
            <a:r>
              <a:rPr lang="en-GB" dirty="0"/>
              <a:t>.</a:t>
            </a:r>
            <a:br>
              <a:rPr lang="en-GB" dirty="0"/>
            </a:br>
            <a:r>
              <a:rPr lang="en-GB" dirty="0"/>
              <a:t>The only non-pharmacological intervention was to request the family to come and sit with P, but it only made matters worse as P though the family had come to take P home. The medication did work briefly before P contracted an infection and was kept comfortable.</a:t>
            </a:r>
            <a:br>
              <a:rPr lang="en-GB" dirty="0"/>
            </a:br>
            <a:r>
              <a:rPr lang="en-GB" dirty="0"/>
              <a:t>In acute settings, we have one nurse to look after 6-8 patients during the daytime and around 12 at </a:t>
            </a:r>
            <a:r>
              <a:rPr lang="en-GB" dirty="0" err="1"/>
              <a:t>nighttime</a:t>
            </a:r>
            <a:r>
              <a:rPr lang="en-GB" dirty="0"/>
              <a:t> with the support of an assistant.</a:t>
            </a:r>
            <a:br>
              <a:rPr lang="en-GB" dirty="0"/>
            </a:br>
            <a:r>
              <a:rPr lang="en-GB" dirty="0"/>
              <a:t>Non-pharmacological steps are rarely available and when there are no correctable factors, we just do not have any other option. And one should remember that it takes longer to administer medications covertly so no one is very pleased to do this.</a:t>
            </a:r>
          </a:p>
          <a:p>
            <a:endParaRPr lang="en-US" dirty="0"/>
          </a:p>
        </p:txBody>
      </p:sp>
      <p:pic>
        <p:nvPicPr>
          <p:cNvPr id="9" name="Picture 8">
            <a:extLst>
              <a:ext uri="{FF2B5EF4-FFF2-40B4-BE49-F238E27FC236}">
                <a16:creationId xmlns:a16="http://schemas.microsoft.com/office/drawing/2014/main" id="{87B2882A-AE85-ED4D-B669-68EE40A1D585}"/>
              </a:ext>
            </a:extLst>
          </p:cNvPr>
          <p:cNvPicPr>
            <a:picLocks noChangeAspect="1"/>
          </p:cNvPicPr>
          <p:nvPr/>
        </p:nvPicPr>
        <p:blipFill>
          <a:blip r:embed="rId3"/>
          <a:stretch>
            <a:fillRect/>
          </a:stretch>
        </p:blipFill>
        <p:spPr>
          <a:xfrm>
            <a:off x="10676700" y="5938924"/>
            <a:ext cx="1354200" cy="771352"/>
          </a:xfrm>
          <a:prstGeom prst="rect">
            <a:avLst/>
          </a:prstGeom>
        </p:spPr>
      </p:pic>
      <p:pic>
        <p:nvPicPr>
          <p:cNvPr id="1025" name="Picture 1">
            <a:extLst>
              <a:ext uri="{FF2B5EF4-FFF2-40B4-BE49-F238E27FC236}">
                <a16:creationId xmlns:a16="http://schemas.microsoft.com/office/drawing/2014/main" id="{E7A97493-5FF7-934E-8A93-0964A2A1F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6400" cy="406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EB1CB682-39AD-184C-8792-DBA0C8E7B0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6400" cy="40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511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2023-3D57-424A-B4F1-BDA530EF45A7}"/>
              </a:ext>
            </a:extLst>
          </p:cNvPr>
          <p:cNvSpPr>
            <a:spLocks noGrp="1"/>
          </p:cNvSpPr>
          <p:nvPr>
            <p:ph type="title"/>
          </p:nvPr>
        </p:nvSpPr>
        <p:spPr/>
        <p:txBody>
          <a:bodyPr/>
          <a:lstStyle/>
          <a:p>
            <a:r>
              <a:rPr lang="en-US" dirty="0"/>
              <a:t>Covert meds blog post replies…. </a:t>
            </a:r>
            <a:br>
              <a:rPr lang="en-US" dirty="0"/>
            </a:br>
            <a:r>
              <a:rPr lang="en-US" dirty="0"/>
              <a:t>A speech + language therapist</a:t>
            </a:r>
          </a:p>
        </p:txBody>
      </p:sp>
      <p:sp>
        <p:nvSpPr>
          <p:cNvPr id="3" name="Content Placeholder 2">
            <a:extLst>
              <a:ext uri="{FF2B5EF4-FFF2-40B4-BE49-F238E27FC236}">
                <a16:creationId xmlns:a16="http://schemas.microsoft.com/office/drawing/2014/main" id="{FF9157DC-2C71-A349-8AAD-5CCF9749EA3F}"/>
              </a:ext>
            </a:extLst>
          </p:cNvPr>
          <p:cNvSpPr>
            <a:spLocks noGrp="1"/>
          </p:cNvSpPr>
          <p:nvPr>
            <p:ph idx="1"/>
          </p:nvPr>
        </p:nvSpPr>
        <p:spPr/>
        <p:txBody>
          <a:bodyPr>
            <a:normAutofit fontScale="62500" lnSpcReduction="20000"/>
          </a:bodyPr>
          <a:lstStyle/>
          <a:p>
            <a:r>
              <a:rPr lang="en-GB" b="1" dirty="0"/>
              <a:t>Jennifer Benson, Grimsby Hospital</a:t>
            </a:r>
            <a:br>
              <a:rPr lang="en-GB" dirty="0">
                <a:hlinkClick r:id="rId2"/>
              </a:rPr>
            </a:br>
            <a:r>
              <a:rPr lang="en-GB" dirty="0">
                <a:hlinkClick r:id="rId2"/>
              </a:rPr>
              <a:t>13th Sep 2020 at 10:00 pm</a:t>
            </a:r>
            <a:endParaRPr lang="en-GB" dirty="0"/>
          </a:p>
          <a:p>
            <a:r>
              <a:rPr lang="en-GB" dirty="0"/>
              <a:t>I am an adult Speech and Language Therapist working predominantly in neurology, and this was a fascinating read. Very often we recommend taking tablets with a spoonful of porridge, yoghurt, etc – not as a covert administration- but to use a carrier bolus to assist someone to swallow a tablet. This is often really successful, as it can mean that the tablet is swallowed much more effectively and reaches its intended destination- </a:t>
            </a:r>
            <a:r>
              <a:rPr lang="en-GB" dirty="0" err="1"/>
              <a:t>ie</a:t>
            </a:r>
            <a:r>
              <a:rPr lang="en-GB" dirty="0"/>
              <a:t> the stomach, where it can reach optimum therapeutic benefit, rather than remaining in the mouth or pharynx, or the lungs. I’ve been been accused in the past of suggesting covert medication in this scenario, whereas actually I’m making a swallowing recommendation. The two do not have to be mutually exclusive, and this mode of administration can be covert if that has been deemed to be in the person’s best interests and documented as such. Sometimes as SLTs we may contribute to that decision making process as part of the MDT. I believe it’s crucial to assess the swallowing of a patient with dementia- they may be refusing their meds because they find them uncomfortable to swallow and get stuck, or they cough and choke and don’t like that. It may not be the answer, but worth ruling out.</a:t>
            </a:r>
            <a:br>
              <a:rPr lang="en-GB" dirty="0"/>
            </a:br>
            <a:r>
              <a:rPr lang="en-GB" dirty="0"/>
              <a:t>Using a carrier bolus with good reason does not have to be covert, and good communication with a person who cannot consent can be as simple as showing them the tablet before putting into the carrier item.</a:t>
            </a:r>
            <a:br>
              <a:rPr lang="en-GB" dirty="0"/>
            </a:br>
            <a:r>
              <a:rPr lang="en-GB" dirty="0"/>
              <a:t>I think it’s critical to make that distinction to ensure that we can continue to make swallowing recommendations as part of a care plan that is in the person’s best interests.</a:t>
            </a:r>
          </a:p>
          <a:p>
            <a:endParaRPr lang="en-US" dirty="0"/>
          </a:p>
        </p:txBody>
      </p:sp>
      <p:pic>
        <p:nvPicPr>
          <p:cNvPr id="10" name="Picture 9">
            <a:extLst>
              <a:ext uri="{FF2B5EF4-FFF2-40B4-BE49-F238E27FC236}">
                <a16:creationId xmlns:a16="http://schemas.microsoft.com/office/drawing/2014/main" id="{01E36F0E-54DC-354B-ACEA-55E4F33C2823}"/>
              </a:ext>
            </a:extLst>
          </p:cNvPr>
          <p:cNvPicPr>
            <a:picLocks noChangeAspect="1"/>
          </p:cNvPicPr>
          <p:nvPr/>
        </p:nvPicPr>
        <p:blipFill>
          <a:blip r:embed="rId3"/>
          <a:stretch>
            <a:fillRect/>
          </a:stretch>
        </p:blipFill>
        <p:spPr>
          <a:xfrm>
            <a:off x="10676700" y="5938924"/>
            <a:ext cx="1354200" cy="771352"/>
          </a:xfrm>
          <a:prstGeom prst="rect">
            <a:avLst/>
          </a:prstGeom>
        </p:spPr>
      </p:pic>
      <p:pic>
        <p:nvPicPr>
          <p:cNvPr id="2049" name="Picture 1">
            <a:extLst>
              <a:ext uri="{FF2B5EF4-FFF2-40B4-BE49-F238E27FC236}">
                <a16:creationId xmlns:a16="http://schemas.microsoft.com/office/drawing/2014/main" id="{9919DD05-2A6E-2541-9DAD-011D4D8283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6400" cy="40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609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EE4D08-9237-1844-B3EB-E1A6DDE8BEC1}"/>
              </a:ext>
            </a:extLst>
          </p:cNvPr>
          <p:cNvSpPr>
            <a:spLocks noGrp="1"/>
          </p:cNvSpPr>
          <p:nvPr>
            <p:ph type="title"/>
          </p:nvPr>
        </p:nvSpPr>
        <p:spPr>
          <a:xfrm>
            <a:off x="421656" y="227003"/>
            <a:ext cx="10515600" cy="1325563"/>
          </a:xfrm>
        </p:spPr>
        <p:txBody>
          <a:bodyPr/>
          <a:lstStyle/>
          <a:p>
            <a:r>
              <a:rPr lang="en-US" dirty="0"/>
              <a:t>Restraint</a:t>
            </a:r>
          </a:p>
        </p:txBody>
      </p:sp>
      <p:sp>
        <p:nvSpPr>
          <p:cNvPr id="6" name="Content Placeholder 5">
            <a:extLst>
              <a:ext uri="{FF2B5EF4-FFF2-40B4-BE49-F238E27FC236}">
                <a16:creationId xmlns:a16="http://schemas.microsoft.com/office/drawing/2014/main" id="{04E82E1C-6486-314C-8AA3-5547C9EF6990}"/>
              </a:ext>
            </a:extLst>
          </p:cNvPr>
          <p:cNvSpPr>
            <a:spLocks noGrp="1"/>
          </p:cNvSpPr>
          <p:nvPr>
            <p:ph sz="half" idx="1"/>
          </p:nvPr>
        </p:nvSpPr>
        <p:spPr/>
        <p:txBody>
          <a:bodyPr>
            <a:normAutofit fontScale="85000" lnSpcReduction="20000"/>
          </a:bodyPr>
          <a:lstStyle/>
          <a:p>
            <a:endParaRPr lang="en-US" dirty="0"/>
          </a:p>
        </p:txBody>
      </p:sp>
      <p:sp>
        <p:nvSpPr>
          <p:cNvPr id="7" name="Content Placeholder 6">
            <a:extLst>
              <a:ext uri="{FF2B5EF4-FFF2-40B4-BE49-F238E27FC236}">
                <a16:creationId xmlns:a16="http://schemas.microsoft.com/office/drawing/2014/main" id="{87F3560A-A11C-824F-B0F3-23AA010F0F70}"/>
              </a:ext>
            </a:extLst>
          </p:cNvPr>
          <p:cNvSpPr>
            <a:spLocks noGrp="1"/>
          </p:cNvSpPr>
          <p:nvPr>
            <p:ph sz="half" idx="2"/>
          </p:nvPr>
        </p:nvSpPr>
        <p:spPr>
          <a:xfrm>
            <a:off x="5008405" y="1046162"/>
            <a:ext cx="4997244" cy="5811838"/>
          </a:xfrm>
        </p:spPr>
        <p:txBody>
          <a:bodyPr>
            <a:normAutofit fontScale="85000" lnSpcReduction="20000"/>
          </a:bodyPr>
          <a:lstStyle/>
          <a:p>
            <a:r>
              <a:rPr lang="en-US" dirty="0"/>
              <a:t>Judicial authorization of restraint to administer dialysis – observed by </a:t>
            </a:r>
            <a:r>
              <a:rPr lang="en-US" dirty="0">
                <a:hlinkClick r:id="rId2"/>
              </a:rPr>
              <a:t>Matthew Timm </a:t>
            </a:r>
            <a:r>
              <a:rPr lang="en-US" dirty="0"/>
              <a:t>(BTC student)</a:t>
            </a:r>
          </a:p>
          <a:p>
            <a:r>
              <a:rPr lang="en-GB" dirty="0"/>
              <a:t>“The wishes of F were clear – and expressed in two handwritten letters to the court … She does not want dialysis. She does not accept that it is life-saving.”</a:t>
            </a:r>
          </a:p>
          <a:p>
            <a:r>
              <a:rPr lang="en-GB" dirty="0"/>
              <a:t> I have sympathy for those responsible for determining best interests in circumstances as difficult as these. Each competing factor pulled me in a new direction and proved illuminating to witness. In conclusion, and with all things considered, my discomfort with the authorisation of restraint in this case is ultimately lessened considering that no other means exist for ensuring she gets treatment…</a:t>
            </a:r>
            <a:endParaRPr lang="en-US" dirty="0"/>
          </a:p>
        </p:txBody>
      </p:sp>
      <p:pic>
        <p:nvPicPr>
          <p:cNvPr id="4" name="Picture 3">
            <a:extLst>
              <a:ext uri="{FF2B5EF4-FFF2-40B4-BE49-F238E27FC236}">
                <a16:creationId xmlns:a16="http://schemas.microsoft.com/office/drawing/2014/main" id="{91869074-97CD-0448-98ED-9C60420FDC54}"/>
              </a:ext>
            </a:extLst>
          </p:cNvPr>
          <p:cNvPicPr>
            <a:picLocks noChangeAspect="1"/>
          </p:cNvPicPr>
          <p:nvPr/>
        </p:nvPicPr>
        <p:blipFill rotWithShape="1">
          <a:blip r:embed="rId3"/>
          <a:srcRect l="14337" t="13548" r="38083" b="1936"/>
          <a:stretch/>
        </p:blipFill>
        <p:spPr>
          <a:xfrm>
            <a:off x="161100" y="1339058"/>
            <a:ext cx="4586749" cy="5092068"/>
          </a:xfrm>
          <a:prstGeom prst="rect">
            <a:avLst/>
          </a:prstGeom>
        </p:spPr>
      </p:pic>
      <p:pic>
        <p:nvPicPr>
          <p:cNvPr id="9" name="Picture 8">
            <a:extLst>
              <a:ext uri="{FF2B5EF4-FFF2-40B4-BE49-F238E27FC236}">
                <a16:creationId xmlns:a16="http://schemas.microsoft.com/office/drawing/2014/main" id="{27CDA620-0C43-4D47-BC91-5D298B022CAA}"/>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242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F8E09E-19DA-7A47-82D0-34C1060EB549}"/>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E736760A-6104-D64F-8DEC-4DDFC9AB3DF9}"/>
              </a:ext>
            </a:extLst>
          </p:cNvPr>
          <p:cNvPicPr>
            <a:picLocks noGrp="1" noChangeAspect="1"/>
          </p:cNvPicPr>
          <p:nvPr>
            <p:ph sz="half" idx="1"/>
          </p:nvPr>
        </p:nvPicPr>
        <p:blipFill rotWithShape="1">
          <a:blip r:embed="rId2"/>
          <a:srcRect l="25664" t="13429" r="33919" b="17349"/>
          <a:stretch/>
        </p:blipFill>
        <p:spPr>
          <a:xfrm>
            <a:off x="181844" y="572011"/>
            <a:ext cx="4713786" cy="5045741"/>
          </a:xfrm>
        </p:spPr>
      </p:pic>
      <p:sp>
        <p:nvSpPr>
          <p:cNvPr id="8" name="Content Placeholder 7">
            <a:extLst>
              <a:ext uri="{FF2B5EF4-FFF2-40B4-BE49-F238E27FC236}">
                <a16:creationId xmlns:a16="http://schemas.microsoft.com/office/drawing/2014/main" id="{41AA35E6-79BF-0143-B997-A279DA192EEF}"/>
              </a:ext>
            </a:extLst>
          </p:cNvPr>
          <p:cNvSpPr>
            <a:spLocks noGrp="1"/>
          </p:cNvSpPr>
          <p:nvPr>
            <p:ph sz="half" idx="2"/>
          </p:nvPr>
        </p:nvSpPr>
        <p:spPr>
          <a:xfrm>
            <a:off x="5148460" y="467390"/>
            <a:ext cx="5528240" cy="6022309"/>
          </a:xfrm>
        </p:spPr>
        <p:txBody>
          <a:bodyPr>
            <a:normAutofit lnSpcReduction="10000"/>
          </a:bodyPr>
          <a:lstStyle/>
          <a:p>
            <a:r>
              <a:rPr lang="en-US" dirty="0"/>
              <a:t>A patient with fluctuating capacity who (when he had capacity to decide) consented to dialysis + wanted to be restrained and compelled to have it when, in periods of mental crisis, he refused it. (Observed </a:t>
            </a:r>
            <a:r>
              <a:rPr lang="en-US" dirty="0">
                <a:hlinkClick r:id="rId3"/>
              </a:rPr>
              <a:t>by Celia Kitzinger</a:t>
            </a:r>
            <a:r>
              <a:rPr lang="en-US" dirty="0"/>
              <a:t>)</a:t>
            </a:r>
          </a:p>
          <a:p>
            <a:r>
              <a:rPr lang="en-US" dirty="0"/>
              <a:t>Has provoked lots of discussion re. diagnosis (“emotionally unstable personality disorder”), need for support for clinicians +  advance planning (‘self-binding directives’).</a:t>
            </a:r>
          </a:p>
          <a:p>
            <a:r>
              <a:rPr lang="en-US" dirty="0"/>
              <a:t>Blog posts by professionals on restraint and ‘personality disorder’ on their way.</a:t>
            </a:r>
          </a:p>
        </p:txBody>
      </p:sp>
      <p:pic>
        <p:nvPicPr>
          <p:cNvPr id="9" name="Picture 8">
            <a:extLst>
              <a:ext uri="{FF2B5EF4-FFF2-40B4-BE49-F238E27FC236}">
                <a16:creationId xmlns:a16="http://schemas.microsoft.com/office/drawing/2014/main" id="{E172C195-92FC-4049-BF1C-EEE9BBB08E59}"/>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9338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593236-FB73-4543-A54A-C3A8FE5EB459}"/>
              </a:ext>
            </a:extLst>
          </p:cNvPr>
          <p:cNvSpPr>
            <a:spLocks noGrp="1"/>
          </p:cNvSpPr>
          <p:nvPr>
            <p:ph type="title"/>
          </p:nvPr>
        </p:nvSpPr>
        <p:spPr/>
        <p:txBody>
          <a:bodyPr/>
          <a:lstStyle/>
          <a:p>
            <a:r>
              <a:rPr lang="en-US" b="1" dirty="0"/>
              <a:t>6. Costs and benefits of public observation </a:t>
            </a:r>
          </a:p>
        </p:txBody>
      </p:sp>
      <p:sp>
        <p:nvSpPr>
          <p:cNvPr id="6" name="Text Placeholder 5">
            <a:extLst>
              <a:ext uri="{FF2B5EF4-FFF2-40B4-BE49-F238E27FC236}">
                <a16:creationId xmlns:a16="http://schemas.microsoft.com/office/drawing/2014/main" id="{B845E062-4241-9740-8BAA-9CDCA9E552A7}"/>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5EC22EDF-FA5B-0A4F-8F44-DEB972D7932B}"/>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843510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872EBA-6505-7B41-84B7-FBBCA36BA6E0}"/>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B065F70A-1A8F-C242-86F6-C35D898F7D17}"/>
              </a:ext>
            </a:extLst>
          </p:cNvPr>
          <p:cNvSpPr>
            <a:spLocks noGrp="1"/>
          </p:cNvSpPr>
          <p:nvPr>
            <p:ph idx="1"/>
          </p:nvPr>
        </p:nvSpPr>
        <p:spPr/>
        <p:txBody>
          <a:bodyPr>
            <a:normAutofit lnSpcReduction="10000"/>
          </a:bodyPr>
          <a:lstStyle/>
          <a:p>
            <a:pPr marL="0" indent="0">
              <a:buNone/>
            </a:pPr>
            <a:r>
              <a:rPr lang="en-US" b="1" dirty="0"/>
              <a:t>Costs:</a:t>
            </a:r>
          </a:p>
          <a:p>
            <a:r>
              <a:rPr lang="en-US" dirty="0"/>
              <a:t> Court staff time</a:t>
            </a:r>
          </a:p>
          <a:p>
            <a:r>
              <a:rPr lang="en-US" dirty="0"/>
              <a:t>Judicial time – both set up + in court</a:t>
            </a:r>
          </a:p>
          <a:p>
            <a:r>
              <a:rPr lang="en-US" dirty="0"/>
              <a:t>Risks (so far not materialized) of Transparency Order being breached and confidential information made public</a:t>
            </a:r>
          </a:p>
          <a:p>
            <a:r>
              <a:rPr lang="en-US" dirty="0"/>
              <a:t>Possible discomfort at being scrutinized by the public (and possibility of unfair criticism)</a:t>
            </a:r>
          </a:p>
          <a:p>
            <a:r>
              <a:rPr lang="en-US" dirty="0"/>
              <a:t>Exposing (occasional) bad practice in court (perhaps also a benefit?) – see Celia Kitzinger’s account of lay participants’ experience of </a:t>
            </a:r>
            <a:r>
              <a:rPr lang="en-GB" b="1" i="1" dirty="0">
                <a:hlinkClick r:id="rId2"/>
              </a:rPr>
              <a:t>A Clinical Commissioning Group v AF &amp; Ors [2020] EWCOP 16</a:t>
            </a:r>
            <a:endParaRPr lang="en-GB" b="1" dirty="0"/>
          </a:p>
          <a:p>
            <a:pPr marL="0" indent="0">
              <a:buNone/>
            </a:pPr>
            <a:endParaRPr lang="en-US" dirty="0"/>
          </a:p>
        </p:txBody>
      </p:sp>
      <p:pic>
        <p:nvPicPr>
          <p:cNvPr id="7" name="Picture 6">
            <a:extLst>
              <a:ext uri="{FF2B5EF4-FFF2-40B4-BE49-F238E27FC236}">
                <a16:creationId xmlns:a16="http://schemas.microsoft.com/office/drawing/2014/main" id="{AB25C990-1CB5-1F43-B322-198F86C5215A}"/>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13871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6F2C-A3FA-4E41-A7F3-F7FD0D67DA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ED36AD-8313-DD4E-ADCC-1EC832C95413}"/>
              </a:ext>
            </a:extLst>
          </p:cNvPr>
          <p:cNvSpPr>
            <a:spLocks noGrp="1"/>
          </p:cNvSpPr>
          <p:nvPr>
            <p:ph idx="1"/>
          </p:nvPr>
        </p:nvSpPr>
        <p:spPr/>
        <p:txBody>
          <a:bodyPr>
            <a:normAutofit lnSpcReduction="10000"/>
          </a:bodyPr>
          <a:lstStyle/>
          <a:p>
            <a:pPr marL="0" indent="0">
              <a:buNone/>
            </a:pPr>
            <a:r>
              <a:rPr lang="en-US" b="1" dirty="0"/>
              <a:t>Benefits:</a:t>
            </a:r>
          </a:p>
          <a:p>
            <a:r>
              <a:rPr lang="en-GB" dirty="0"/>
              <a:t>“a principle at the heart of our system of justice and vital to the rule of law” </a:t>
            </a:r>
          </a:p>
          <a:p>
            <a:r>
              <a:rPr lang="en-GB" dirty="0"/>
              <a:t>"Publicity is the very soul of justice. It is the keenest spur to exertion and the surest of all guards against improbity. It keeps the judge himself while trying under trial.”</a:t>
            </a:r>
          </a:p>
          <a:p>
            <a:r>
              <a:rPr lang="en-GB" dirty="0"/>
              <a:t>Increases public confidence in the courts – including P’s family + disability rights activists (e.g. 4x approached by P’s family to observe cases)</a:t>
            </a:r>
          </a:p>
          <a:p>
            <a:r>
              <a:rPr lang="en-GB" dirty="0"/>
              <a:t>Supports development of legal literacy in a democracy</a:t>
            </a:r>
          </a:p>
          <a:p>
            <a:pPr marL="0" indent="0">
              <a:buNone/>
            </a:pPr>
            <a:endParaRPr lang="en-US" dirty="0"/>
          </a:p>
          <a:p>
            <a:endParaRPr lang="en-US" dirty="0"/>
          </a:p>
        </p:txBody>
      </p:sp>
      <p:pic>
        <p:nvPicPr>
          <p:cNvPr id="5" name="Picture 4">
            <a:extLst>
              <a:ext uri="{FF2B5EF4-FFF2-40B4-BE49-F238E27FC236}">
                <a16:creationId xmlns:a16="http://schemas.microsoft.com/office/drawing/2014/main" id="{071F5026-9829-0E4B-9C87-6A6571DBB30E}"/>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0497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7FB37-D4F7-494A-BB8F-64B93B4498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25A663-D0B8-5B40-A9A3-29481E1B6D77}"/>
              </a:ext>
            </a:extLst>
          </p:cNvPr>
          <p:cNvSpPr>
            <a:spLocks noGrp="1"/>
          </p:cNvSpPr>
          <p:nvPr>
            <p:ph idx="1"/>
          </p:nvPr>
        </p:nvSpPr>
        <p:spPr/>
        <p:txBody>
          <a:bodyPr/>
          <a:lstStyle/>
          <a:p>
            <a:pPr marL="0" indent="0">
              <a:buNone/>
            </a:pPr>
            <a:endParaRPr lang="en-US" dirty="0"/>
          </a:p>
          <a:p>
            <a:r>
              <a:rPr lang="en-US" dirty="0"/>
              <a:t>Continuing professional development for health and social care staff (improving implementation of MCA and engagement with the Court)</a:t>
            </a:r>
          </a:p>
          <a:p>
            <a:r>
              <a:rPr lang="en-US" dirty="0"/>
              <a:t>Experience for (aspiring) lawyers</a:t>
            </a:r>
          </a:p>
          <a:p>
            <a:r>
              <a:rPr lang="en-US" dirty="0"/>
              <a:t>Supports development of a more informed public discussion</a:t>
            </a:r>
          </a:p>
          <a:p>
            <a:r>
              <a:rPr lang="en-US" dirty="0"/>
              <a:t>Puts an end to the myth of the ‘secret’ court! (#</a:t>
            </a:r>
            <a:r>
              <a:rPr lang="en-US" dirty="0" err="1"/>
              <a:t>NotSecretCourt</a:t>
            </a:r>
            <a:r>
              <a:rPr lang="en-US" dirty="0"/>
              <a:t> is our Twitter hashtag)</a:t>
            </a:r>
          </a:p>
          <a:p>
            <a:endParaRPr lang="en-US" dirty="0"/>
          </a:p>
          <a:p>
            <a:endParaRPr lang="en-US" dirty="0"/>
          </a:p>
        </p:txBody>
      </p:sp>
      <p:pic>
        <p:nvPicPr>
          <p:cNvPr id="5" name="Picture 4">
            <a:extLst>
              <a:ext uri="{FF2B5EF4-FFF2-40B4-BE49-F238E27FC236}">
                <a16:creationId xmlns:a16="http://schemas.microsoft.com/office/drawing/2014/main" id="{C620B313-96F8-DC4F-8C27-465C81569AC4}"/>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37717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41894E-F096-644C-8FF6-BFC127D2D268}"/>
              </a:ext>
            </a:extLst>
          </p:cNvPr>
          <p:cNvSpPr>
            <a:spLocks noGrp="1"/>
          </p:cNvSpPr>
          <p:nvPr>
            <p:ph type="title"/>
          </p:nvPr>
        </p:nvSpPr>
        <p:spPr/>
        <p:txBody>
          <a:bodyPr/>
          <a:lstStyle/>
          <a:p>
            <a:r>
              <a:rPr lang="en-US" b="1" dirty="0"/>
              <a:t>7. How to support public observers</a:t>
            </a:r>
          </a:p>
        </p:txBody>
      </p:sp>
      <p:sp>
        <p:nvSpPr>
          <p:cNvPr id="5" name="Text Placeholder 4">
            <a:extLst>
              <a:ext uri="{FF2B5EF4-FFF2-40B4-BE49-F238E27FC236}">
                <a16:creationId xmlns:a16="http://schemas.microsoft.com/office/drawing/2014/main" id="{C0D7EA3F-9C90-DF49-AB94-8379490B3EA2}"/>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86988D71-B21D-FE49-8DFA-8099AAE7E278}"/>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58810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69EFC-AA25-3B4E-A076-9781D74999A1}"/>
              </a:ext>
            </a:extLst>
          </p:cNvPr>
          <p:cNvSpPr>
            <a:spLocks noGrp="1"/>
          </p:cNvSpPr>
          <p:nvPr>
            <p:ph type="title"/>
          </p:nvPr>
        </p:nvSpPr>
        <p:spPr/>
        <p:txBody>
          <a:bodyPr/>
          <a:lstStyle/>
          <a:p>
            <a:endParaRPr lang="en-US" b="1" dirty="0"/>
          </a:p>
        </p:txBody>
      </p:sp>
      <p:sp>
        <p:nvSpPr>
          <p:cNvPr id="3" name="Content Placeholder 2">
            <a:extLst>
              <a:ext uri="{FF2B5EF4-FFF2-40B4-BE49-F238E27FC236}">
                <a16:creationId xmlns:a16="http://schemas.microsoft.com/office/drawing/2014/main" id="{597E2FD2-2936-C843-92BB-D07EEA487533}"/>
              </a:ext>
            </a:extLst>
          </p:cNvPr>
          <p:cNvSpPr>
            <a:spLocks noGrp="1"/>
          </p:cNvSpPr>
          <p:nvPr>
            <p:ph idx="1"/>
          </p:nvPr>
        </p:nvSpPr>
        <p:spPr/>
        <p:txBody>
          <a:bodyPr>
            <a:normAutofit fontScale="92500" lnSpcReduction="10000"/>
          </a:bodyPr>
          <a:lstStyle/>
          <a:p>
            <a:r>
              <a:rPr lang="en-US" dirty="0"/>
              <a:t>Let court staff know that you would welcome public observers + how to handle requests to observe.</a:t>
            </a:r>
          </a:p>
          <a:p>
            <a:r>
              <a:rPr lang="en-US" dirty="0"/>
              <a:t>Find out how your hearings are listed + do your best to ensure useful information is included: e.g. the words “public”, “remote/in person”, issues to be addressed, accurate contact information</a:t>
            </a:r>
          </a:p>
          <a:p>
            <a:r>
              <a:rPr lang="en-US" dirty="0"/>
              <a:t>At the beginning of hearings, ask the applicant to provide an introductory summary of the case </a:t>
            </a:r>
            <a:r>
              <a:rPr lang="en-US" dirty="0">
                <a:solidFill>
                  <a:schemeClr val="bg1">
                    <a:lumMod val="50000"/>
                  </a:schemeClr>
                </a:solidFill>
              </a:rPr>
              <a:t>(many judges do this now)</a:t>
            </a:r>
          </a:p>
          <a:p>
            <a:r>
              <a:rPr lang="en-US" dirty="0"/>
              <a:t>If there is going to be a long discussion of para. 37 of an Order, ask for it to be read out, or put on screen, so we all know what is being discussed </a:t>
            </a:r>
            <a:r>
              <a:rPr lang="en-US" dirty="0">
                <a:solidFill>
                  <a:schemeClr val="bg1">
                    <a:lumMod val="50000"/>
                  </a:schemeClr>
                </a:solidFill>
              </a:rPr>
              <a:t>(</a:t>
            </a:r>
            <a:r>
              <a:rPr lang="en-US" dirty="0" err="1">
                <a:solidFill>
                  <a:schemeClr val="bg1">
                    <a:lumMod val="50000"/>
                  </a:schemeClr>
                </a:solidFill>
              </a:rPr>
              <a:t>Mr</a:t>
            </a:r>
            <a:r>
              <a:rPr lang="en-US" dirty="0">
                <a:solidFill>
                  <a:schemeClr val="bg1">
                    <a:lumMod val="50000"/>
                  </a:schemeClr>
                </a:solidFill>
              </a:rPr>
              <a:t> Justice Hayden does this) </a:t>
            </a:r>
            <a:r>
              <a:rPr lang="en-US" dirty="0"/>
              <a:t>and consider sharing PSs and Orders </a:t>
            </a:r>
            <a:r>
              <a:rPr lang="en-US" dirty="0">
                <a:solidFill>
                  <a:schemeClr val="bg1">
                    <a:lumMod val="50000"/>
                  </a:schemeClr>
                </a:solidFill>
              </a:rPr>
              <a:t>(many judges do this, on request).</a:t>
            </a:r>
          </a:p>
          <a:p>
            <a:endParaRPr lang="en-US" dirty="0"/>
          </a:p>
          <a:p>
            <a:endParaRPr lang="en-US" dirty="0"/>
          </a:p>
        </p:txBody>
      </p:sp>
      <p:pic>
        <p:nvPicPr>
          <p:cNvPr id="5" name="Picture 4">
            <a:extLst>
              <a:ext uri="{FF2B5EF4-FFF2-40B4-BE49-F238E27FC236}">
                <a16:creationId xmlns:a16="http://schemas.microsoft.com/office/drawing/2014/main" id="{2437A39F-242A-9F46-8477-4320F0BA9BDD}"/>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52139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9BF81-EA7B-384B-A619-19C3A0DB2A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D2F14C-D70E-FE41-8891-E0D78706D408}"/>
              </a:ext>
            </a:extLst>
          </p:cNvPr>
          <p:cNvSpPr>
            <a:spLocks noGrp="1"/>
          </p:cNvSpPr>
          <p:nvPr>
            <p:ph idx="1"/>
          </p:nvPr>
        </p:nvSpPr>
        <p:spPr/>
        <p:txBody>
          <a:bodyPr/>
          <a:lstStyle/>
          <a:p>
            <a:r>
              <a:rPr lang="en-US" dirty="0"/>
              <a:t>Ensure that Transparency Orders are sent out promptly </a:t>
            </a:r>
            <a:r>
              <a:rPr lang="en-US" dirty="0">
                <a:solidFill>
                  <a:schemeClr val="bg1">
                    <a:lumMod val="50000"/>
                  </a:schemeClr>
                </a:solidFill>
              </a:rPr>
              <a:t>(we struggle to get these and often have to ask multiple times: I only have them for about half of the 81 hearings I’ve observed)</a:t>
            </a:r>
          </a:p>
          <a:p>
            <a:endParaRPr lang="en-US">
              <a:solidFill>
                <a:schemeClr val="bg1">
                  <a:lumMod val="50000"/>
                </a:schemeClr>
              </a:solidFill>
            </a:endParaRPr>
          </a:p>
          <a:p>
            <a:endParaRPr lang="en-US" dirty="0">
              <a:solidFill>
                <a:schemeClr val="bg1">
                  <a:lumMod val="50000"/>
                </a:schemeClr>
              </a:solidFill>
            </a:endParaRPr>
          </a:p>
          <a:p>
            <a:r>
              <a:rPr lang="en-US" dirty="0"/>
              <a:t>Some judges (e.g. </a:t>
            </a:r>
            <a:r>
              <a:rPr lang="en-US" dirty="0" err="1"/>
              <a:t>Mrs</a:t>
            </a:r>
            <a:r>
              <a:rPr lang="en-US" dirty="0"/>
              <a:t> Justice Lieven) thank the observers at the end of the hearing, for taking the time to ensure open justice – people very much appreciate this!</a:t>
            </a:r>
          </a:p>
        </p:txBody>
      </p:sp>
      <p:pic>
        <p:nvPicPr>
          <p:cNvPr id="5" name="Picture 4">
            <a:extLst>
              <a:ext uri="{FF2B5EF4-FFF2-40B4-BE49-F238E27FC236}">
                <a16:creationId xmlns:a16="http://schemas.microsoft.com/office/drawing/2014/main" id="{9435A2ED-7457-D44D-869B-1E3D92CAC40E}"/>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168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US" dirty="0">
                <a:hlinkClick r:id="rId2"/>
              </a:rPr>
              <a:t>KitzingerC@Cardiff.ac.uk</a:t>
            </a:r>
            <a:endParaRPr lang="en-US" dirty="0"/>
          </a:p>
          <a:p>
            <a:endParaRPr lang="en-US" dirty="0"/>
          </a:p>
          <a:p>
            <a:r>
              <a:rPr lang="en-US" dirty="0"/>
              <a:t>@</a:t>
            </a:r>
            <a:r>
              <a:rPr lang="en-US" dirty="0" err="1"/>
              <a:t>kitzingercelia</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1038</TotalTime>
  <Words>4550</Words>
  <Application>Microsoft Office PowerPoint</Application>
  <PresentationFormat>Widescreen</PresentationFormat>
  <Paragraphs>212</Paragraphs>
  <Slides>56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Calibri Light</vt:lpstr>
      <vt:lpstr>Office Theme</vt:lpstr>
      <vt:lpstr>Open Justice: the perspective of public observers</vt:lpstr>
      <vt:lpstr>             “Fine words butter no parsnips”</vt:lpstr>
      <vt:lpstr>PowerPoint Presentation</vt:lpstr>
      <vt:lpstr>Our experience</vt:lpstr>
      <vt:lpstr>PowerPoint Presentation</vt:lpstr>
      <vt:lpstr>Structure of talk</vt:lpstr>
      <vt:lpstr>2. Who is observing in the Court of Protection (and why)? </vt:lpstr>
      <vt:lpstr>Health and social care professionals</vt:lpstr>
      <vt:lpstr>PowerPoint Presentation</vt:lpstr>
      <vt:lpstr>PowerPoint Presentation</vt:lpstr>
      <vt:lpstr>(Aspiring) Lawyers</vt:lpstr>
      <vt:lpstr>Family members of ‘vulnerable’ people</vt:lpstr>
      <vt:lpstr>Others</vt:lpstr>
      <vt:lpstr>3. Which hearings are they observing (and 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Hearings with public observers…</vt:lpstr>
      <vt:lpstr>4. What do observers ‘see’ - and not ‘see’</vt:lpstr>
      <vt:lpstr>”Person-centred decision-making”</vt:lpstr>
      <vt:lpstr>PowerPoint Presentation</vt:lpstr>
      <vt:lpstr>… and what do observers NOT ‘see’?</vt:lpstr>
      <vt:lpstr>PowerPoint Presentation</vt:lpstr>
      <vt:lpstr>5. Building legal literacy via OJCOP</vt:lpstr>
      <vt:lpstr>PowerPoint Presentation</vt:lpstr>
      <vt:lpstr>PowerPoint Presentation</vt:lpstr>
      <vt:lpstr>PowerPoint Presentation</vt:lpstr>
      <vt:lpstr>PowerPoint Presentation</vt:lpstr>
      <vt:lpstr>PowerPoint Presentation</vt:lpstr>
      <vt:lpstr>PowerPoint Presentation</vt:lpstr>
      <vt:lpstr>Hearing Feedback Form</vt:lpstr>
      <vt:lpstr>Developing legal literacy through observation</vt:lpstr>
      <vt:lpstr>PowerPoint Presentation</vt:lpstr>
      <vt:lpstr>Developing legal literacy via  public discussion and informed critique</vt:lpstr>
      <vt:lpstr>PowerPoint Presentation</vt:lpstr>
      <vt:lpstr>Covert Medication</vt:lpstr>
      <vt:lpstr>PowerPoint Presentation</vt:lpstr>
      <vt:lpstr>Covert meds blog post replies… from a hospice </vt:lpstr>
      <vt:lpstr>Covert meds blog post replies…. A geriatrician</vt:lpstr>
      <vt:lpstr>Covert meds blog post replies….  A speech + language therapist</vt:lpstr>
      <vt:lpstr>Restraint</vt:lpstr>
      <vt:lpstr>PowerPoint Presentation</vt:lpstr>
      <vt:lpstr>6. Costs and benefits of public observation </vt:lpstr>
      <vt:lpstr>PowerPoint Presentation</vt:lpstr>
      <vt:lpstr>PowerPoint Presentation</vt:lpstr>
      <vt:lpstr>PowerPoint Presentation</vt:lpstr>
      <vt:lpstr>7. How to support public observers</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261</cp:revision>
  <dcterms:created xsi:type="dcterms:W3CDTF">2020-08-18T15:22:30Z</dcterms:created>
  <dcterms:modified xsi:type="dcterms:W3CDTF">2021-01-20T17:02:18Z</dcterms:modified>
</cp:coreProperties>
</file>