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entury Gothic" panose="020B0502020202020204" pitchFamily="34" charset="0"/>
      <p:regular r:id="rId26"/>
      <p:bold r:id="rId27"/>
      <p:italic r:id="rId28"/>
      <p:boldItalic r:id="rId29"/>
    </p:embeddedFont>
    <p:embeddedFont>
      <p:font typeface="Quattrocento Sans" panose="020B0502050000020003"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hDCOoQAJXonQkVC+BMIxoZ7Oe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16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21" Type="http://schemas.openxmlformats.org/officeDocument/2006/relationships/notesMaster" Target="notesMasters/notesMaster1.xml"/><Relationship Id="rId34"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i="0"/>
          </a:p>
        </p:txBody>
      </p:sp>
      <p:sp>
        <p:nvSpPr>
          <p:cNvPr id="158" name="Google Shape;15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Work of the CoP – determinations where mental capacity disputed, and best interests decision-making on behalf of adults deemed to lack mental capacity.</a:t>
            </a:r>
            <a:endParaRPr/>
          </a:p>
          <a:p>
            <a:pPr marL="0" lvl="0" indent="0" algn="l" rtl="0">
              <a:spcBef>
                <a:spcPts val="0"/>
              </a:spcBef>
              <a:spcAft>
                <a:spcPts val="0"/>
              </a:spcAft>
              <a:buNone/>
            </a:pPr>
            <a:endParaRPr/>
          </a:p>
          <a:p>
            <a:pPr marL="0" lvl="0" indent="0" algn="l" rtl="0">
              <a:spcBef>
                <a:spcPts val="0"/>
              </a:spcBef>
              <a:spcAft>
                <a:spcPts val="0"/>
              </a:spcAft>
              <a:buNone/>
            </a:pPr>
            <a:r>
              <a:rPr lang="en-GB"/>
              <a:t>Health and welfare; property and affairs; mixed </a:t>
            </a:r>
            <a:endParaRPr/>
          </a:p>
          <a:p>
            <a:pPr marL="0" lvl="0" indent="0" algn="l" rtl="0">
              <a:spcBef>
                <a:spcPts val="0"/>
              </a:spcBef>
              <a:spcAft>
                <a:spcPts val="0"/>
              </a:spcAft>
              <a:buNone/>
            </a:pPr>
            <a:endParaRPr/>
          </a:p>
          <a:p>
            <a:pPr marL="0" lvl="0" indent="0" algn="l" rtl="0">
              <a:spcBef>
                <a:spcPts val="0"/>
              </a:spcBef>
              <a:spcAft>
                <a:spcPts val="0"/>
              </a:spcAft>
              <a:buNone/>
            </a:pPr>
            <a:r>
              <a:rPr lang="en-GB"/>
              <a:t>Specific numbers here are not important – just to communicate in terms of orders of magnitude (thousands of applications for proceedings before the court each year – and increasing) </a:t>
            </a:r>
            <a:endParaRPr/>
          </a:p>
          <a:p>
            <a:pPr marL="0" lvl="0" indent="0" algn="l" rtl="0">
              <a:spcBef>
                <a:spcPts val="0"/>
              </a:spcBef>
              <a:spcAft>
                <a:spcPts val="0"/>
              </a:spcAft>
              <a:buNone/>
            </a:pPr>
            <a:endParaRPr/>
          </a:p>
          <a:p>
            <a:pPr marL="0" lvl="0" indent="0" algn="l" rtl="0">
              <a:spcBef>
                <a:spcPts val="0"/>
              </a:spcBef>
              <a:spcAft>
                <a:spcPts val="0"/>
              </a:spcAft>
              <a:buNone/>
            </a:pPr>
            <a:r>
              <a:rPr lang="en-GB"/>
              <a:t>This compares with next slide.</a:t>
            </a:r>
            <a:endParaRPr/>
          </a:p>
        </p:txBody>
      </p:sp>
      <p:sp>
        <p:nvSpPr>
          <p:cNvPr id="166" name="Google Shape;1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i="0"/>
              <a:t>Of the thousands of proceedings dealt with before the CoP each year, only a tiny handful result in a published judgment. </a:t>
            </a:r>
            <a:endParaRPr/>
          </a:p>
          <a:p>
            <a:pPr marL="0" lvl="0" indent="0" algn="l" rtl="0">
              <a:spcBef>
                <a:spcPts val="0"/>
              </a:spcBef>
              <a:spcAft>
                <a:spcPts val="0"/>
              </a:spcAft>
              <a:buNone/>
            </a:pPr>
            <a:endParaRPr i="0"/>
          </a:p>
          <a:p>
            <a:pPr marL="0" lvl="0" indent="0" algn="l" rtl="0">
              <a:spcBef>
                <a:spcPts val="0"/>
              </a:spcBef>
              <a:spcAft>
                <a:spcPts val="0"/>
              </a:spcAft>
              <a:buNone/>
            </a:pPr>
            <a:r>
              <a:rPr lang="en-GB" i="0"/>
              <a:t>Not only the number of cases not recorded in a judgment, but lots of detail and nuance not included in a judgment. The judgment is intended to do a specific job – to record the legal reasoning behind the decision made by the judge. But this means other key information – such as arguments attempted and abandoned or unsuccessful can be missed. </a:t>
            </a:r>
            <a:endParaRPr/>
          </a:p>
          <a:p>
            <a:pPr marL="0" lvl="0" indent="0" algn="l" rtl="0">
              <a:spcBef>
                <a:spcPts val="0"/>
              </a:spcBef>
              <a:spcAft>
                <a:spcPts val="0"/>
              </a:spcAft>
              <a:buNone/>
            </a:pPr>
            <a:endParaRPr i="0"/>
          </a:p>
          <a:p>
            <a:pPr marL="0" lvl="0" indent="0" algn="l" rtl="0">
              <a:spcBef>
                <a:spcPts val="0"/>
              </a:spcBef>
              <a:spcAft>
                <a:spcPts val="0"/>
              </a:spcAft>
              <a:buNone/>
            </a:pPr>
            <a:r>
              <a:rPr lang="en-GB" i="0"/>
              <a:t>These, and lots of other things, are details you can only experience by being present in court and watching law in action. </a:t>
            </a:r>
            <a:endParaRPr/>
          </a:p>
          <a:p>
            <a:pPr marL="0" lvl="0" indent="0" algn="l" rtl="0">
              <a:spcBef>
                <a:spcPts val="0"/>
              </a:spcBef>
              <a:spcAft>
                <a:spcPts val="0"/>
              </a:spcAft>
              <a:buNone/>
            </a:pPr>
            <a:endParaRPr i="0"/>
          </a:p>
          <a:p>
            <a:pPr marL="0" lvl="0" indent="0" algn="l" rtl="0">
              <a:spcBef>
                <a:spcPts val="0"/>
              </a:spcBef>
              <a:spcAft>
                <a:spcPts val="0"/>
              </a:spcAft>
              <a:buNone/>
            </a:pPr>
            <a:r>
              <a:rPr lang="en-GB" i="0"/>
              <a:t>Point out that the court itself takes transparency seriously – Transparency Pilot from 2016. So our work has not been so much about arguing for policy or legislative change, but rather raising awareness – among the public and also among judiciary and court staff</a:t>
            </a:r>
            <a:endParaRPr/>
          </a:p>
        </p:txBody>
      </p:sp>
      <p:sp>
        <p:nvSpPr>
          <p:cNvPr id="175" name="Google Shape;17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So we’ve seen that the Court of Protection clearly has a profound impact on the lives of thousands of disabled people, but why does Open Justice matter in this Court? And how can public access to the Court benefit disabled people? In the next two slides, I consider why Open Justice is important, firstly as a general principle, and secondly from a disability rights perspective.</a:t>
            </a:r>
            <a:endParaRPr/>
          </a:p>
          <a:p>
            <a:pPr marL="0" lvl="0" indent="0" algn="l" rtl="0">
              <a:spcBef>
                <a:spcPts val="0"/>
              </a:spcBef>
              <a:spcAft>
                <a:spcPts val="0"/>
              </a:spcAft>
              <a:buNone/>
            </a:pPr>
            <a:endParaRPr/>
          </a:p>
          <a:p>
            <a:pPr marL="0" lvl="0" indent="0" algn="l" rtl="0">
              <a:spcBef>
                <a:spcPts val="0"/>
              </a:spcBef>
              <a:spcAft>
                <a:spcPts val="0"/>
              </a:spcAft>
              <a:buNone/>
            </a:pPr>
            <a:r>
              <a:rPr lang="en-GB"/>
              <a:t>So, firstly the principle of Open Justice and its significance have been spelled out in case law [read quotes]</a:t>
            </a:r>
            <a:endParaRPr/>
          </a:p>
        </p:txBody>
      </p:sp>
      <p:sp>
        <p:nvSpPr>
          <p:cNvPr id="185" name="Google Shape;18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Returning to the Court of Protection – obviously the Court has a history of concern with ‘transparency’ and with balancing competing interests of Open Justice with the right to privacy of those with whose lives it becomes involved. But the move to ‘remote hearings’ in March 2020 at the start of the first national lockdown in England and Wales triggered a need to revisit this issue. </a:t>
            </a:r>
            <a:endParaRPr/>
          </a:p>
          <a:p>
            <a:pPr marL="0" lvl="0" indent="0" algn="l" rtl="0">
              <a:spcBef>
                <a:spcPts val="0"/>
              </a:spcBef>
              <a:spcAft>
                <a:spcPts val="0"/>
              </a:spcAft>
              <a:buNone/>
            </a:pPr>
            <a:endParaRPr/>
          </a:p>
          <a:p>
            <a:pPr marL="0" lvl="0" indent="0" algn="l" rtl="0">
              <a:spcBef>
                <a:spcPts val="0"/>
              </a:spcBef>
              <a:spcAft>
                <a:spcPts val="0"/>
              </a:spcAft>
              <a:buNone/>
            </a:pPr>
            <a:r>
              <a:rPr lang="en-GB"/>
              <a:t>A multi-disciplinary thinktank – the Hive Group – was established by the Vice President of the Court, Mr Justice Hayden, to address the impact of the pandemic on litigants in the Court of Protection. And as to ‘transparency’, he issued guidance reiterating that “Transparency is central to the philosophy of the Court of Protection” and must not “…become a casualty of [the] public health emergency…” </a:t>
            </a:r>
            <a:endParaRPr/>
          </a:p>
        </p:txBody>
      </p:sp>
      <p:sp>
        <p:nvSpPr>
          <p:cNvPr id="196" name="Google Shape;19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14" name="Google Shape;21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38" name="Google Shape;23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47" name="Google Shape;24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59" name="Google Shape;25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72" name="Google Shape;27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84" name="Google Shape;28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As the specialist court with responsibility for issues relating to people who lack the capacity to make specific decisions, the Court of Protection is a key location of legal and political impact for disabled people. In terms of bare numbers, we can see here that the numbers of applications made to the court each year were in the tens of thousands – with 32,029 applications being made in 2018 and 34,445 in 2019. In the most recent quarterly breakdown, we find that between June and September 2020 8937 applications were made to the court. This compares with 9407 in the same quarter of 2019 and 7900 in the same quarter of 2018, so the numbers seem relatively steady despite the impact of the Pandemic. </a:t>
            </a:r>
            <a:endParaRPr/>
          </a:p>
        </p:txBody>
      </p:sp>
      <p:sp>
        <p:nvSpPr>
          <p:cNvPr id="293" name="Google Shape;2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So, to summarise, Open Justice in the Court of Protection protects and advances disability rights by enabling public scrutiny of the law in action, and challenging epistemic injustice faced by disabled people through increasing public awareness of the impact of mental capacity law on disabled people, and unlike so much for which we as disabled activists are striving – here, we are pushing against an open door. </a:t>
            </a:r>
            <a:endParaRPr/>
          </a:p>
        </p:txBody>
      </p:sp>
      <p:sp>
        <p:nvSpPr>
          <p:cNvPr id="313" name="Google Shape;31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Thank you so much for listening, and I now look forward to answering any questions you might have.</a:t>
            </a:r>
            <a:endParaRPr/>
          </a:p>
        </p:txBody>
      </p:sp>
      <p:sp>
        <p:nvSpPr>
          <p:cNvPr id="323" name="Google Shape;32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9"/>
          <p:cNvSpPr txBox="1">
            <a:spLocks noGrp="1"/>
          </p:cNvSpPr>
          <p:nvPr>
            <p:ph type="ctrTitle"/>
          </p:nvPr>
        </p:nvSpPr>
        <p:spPr>
          <a:xfrm>
            <a:off x="1154955" y="1447800"/>
            <a:ext cx="8825658" cy="3329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9"/>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a:endParaRPr/>
          </a:p>
        </p:txBody>
      </p:sp>
      <p:sp>
        <p:nvSpPr>
          <p:cNvPr id="24" name="Google Shape;24;p1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1154953" y="1447800"/>
            <a:ext cx="3401064" cy="1447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4784616" y="1447800"/>
            <a:ext cx="5195997" cy="4572000"/>
          </a:xfrm>
          <a:prstGeom prst="rect">
            <a:avLst/>
          </a:prstGeom>
          <a:noFill/>
          <a:ln>
            <a:noFill/>
          </a:ln>
        </p:spPr>
        <p:txBody>
          <a:bodyPr spcFirstLastPara="1" wrap="square" lIns="91425" tIns="45700" rIns="91425" bIns="45700" anchor="ctr" anchorCtr="0">
            <a:normAutofit/>
          </a:bodyPr>
          <a:lstStyle>
            <a:lvl1pPr marL="457200" lvl="0" indent="-330200" algn="l">
              <a:spcBef>
                <a:spcPts val="1000"/>
              </a:spcBef>
              <a:spcAft>
                <a:spcPts val="0"/>
              </a:spcAft>
              <a:buSzPts val="1600"/>
              <a:buChar char="►"/>
              <a:defRPr sz="2000"/>
            </a:lvl1pPr>
            <a:lvl2pPr marL="914400" lvl="1" indent="-320040" algn="l">
              <a:spcBef>
                <a:spcPts val="1000"/>
              </a:spcBef>
              <a:spcAft>
                <a:spcPts val="0"/>
              </a:spcAft>
              <a:buSzPts val="1440"/>
              <a:buChar char="►"/>
              <a:defRPr sz="1800"/>
            </a:lvl2pPr>
            <a:lvl3pPr marL="1371600" lvl="2" indent="-309880" algn="l">
              <a:spcBef>
                <a:spcPts val="1000"/>
              </a:spcBef>
              <a:spcAft>
                <a:spcPts val="0"/>
              </a:spcAft>
              <a:buSzPts val="1280"/>
              <a:buChar char="►"/>
              <a:defRPr sz="1600"/>
            </a:lvl3pPr>
            <a:lvl4pPr marL="1828800" lvl="3" indent="-299719" algn="l">
              <a:spcBef>
                <a:spcPts val="1000"/>
              </a:spcBef>
              <a:spcAft>
                <a:spcPts val="0"/>
              </a:spcAft>
              <a:buSzPts val="1120"/>
              <a:buChar char="►"/>
              <a:defRPr sz="1400"/>
            </a:lvl4pPr>
            <a:lvl5pPr marL="2286000" lvl="4" indent="-299720" algn="l">
              <a:spcBef>
                <a:spcPts val="1000"/>
              </a:spcBef>
              <a:spcAft>
                <a:spcPts val="0"/>
              </a:spcAft>
              <a:buSzPts val="1120"/>
              <a:buChar char="►"/>
              <a:defRPr sz="1400"/>
            </a:lvl5pPr>
            <a:lvl6pPr marL="2743200" lvl="5" indent="-299720" algn="l">
              <a:spcBef>
                <a:spcPts val="1000"/>
              </a:spcBef>
              <a:spcAft>
                <a:spcPts val="0"/>
              </a:spcAft>
              <a:buSzPts val="1120"/>
              <a:buChar char="►"/>
              <a:defRPr sz="1400"/>
            </a:lvl6pPr>
            <a:lvl7pPr marL="3200400" lvl="6" indent="-299720" algn="l">
              <a:spcBef>
                <a:spcPts val="1000"/>
              </a:spcBef>
              <a:spcAft>
                <a:spcPts val="0"/>
              </a:spcAft>
              <a:buSzPts val="1120"/>
              <a:buChar char="►"/>
              <a:defRPr sz="1400"/>
            </a:lvl7pPr>
            <a:lvl8pPr marL="3657600" lvl="7" indent="-299720" algn="l">
              <a:spcBef>
                <a:spcPts val="1000"/>
              </a:spcBef>
              <a:spcAft>
                <a:spcPts val="0"/>
              </a:spcAft>
              <a:buSzPts val="1120"/>
              <a:buChar char="►"/>
              <a:defRPr sz="1400"/>
            </a:lvl8pPr>
            <a:lvl9pPr marL="4114800" lvl="8" indent="-299720" algn="l">
              <a:spcBef>
                <a:spcPts val="1000"/>
              </a:spcBef>
              <a:spcAft>
                <a:spcPts val="0"/>
              </a:spcAft>
              <a:buSzPts val="1120"/>
              <a:buChar char="►"/>
              <a:defRPr sz="1400"/>
            </a:lvl9pPr>
          </a:lstStyle>
          <a:p>
            <a:endParaRPr/>
          </a:p>
        </p:txBody>
      </p:sp>
      <p:sp>
        <p:nvSpPr>
          <p:cNvPr id="30" name="Google Shape;30;p20"/>
          <p:cNvSpPr txBox="1">
            <a:spLocks noGrp="1"/>
          </p:cNvSpPr>
          <p:nvPr>
            <p:ph type="body" idx="2"/>
          </p:nvPr>
        </p:nvSpPr>
        <p:spPr>
          <a:xfrm>
            <a:off x="1154953" y="3129280"/>
            <a:ext cx="3401063" cy="289559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31" name="Google Shape;31;p2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21"/>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1"/>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7" name="Google Shape;37;p2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1154956" y="2861733"/>
            <a:ext cx="8825657" cy="191564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1154955" y="4777381"/>
            <a:ext cx="882565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43" name="Google Shape;43;p2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23"/>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body" idx="1"/>
          </p:nvPr>
        </p:nvSpPr>
        <p:spPr>
          <a:xfrm>
            <a:off x="1103312" y="2060575"/>
            <a:ext cx="4396339" cy="419576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49" name="Google Shape;49;p23"/>
          <p:cNvSpPr txBox="1">
            <a:spLocks noGrp="1"/>
          </p:cNvSpPr>
          <p:nvPr>
            <p:ph type="body" idx="2"/>
          </p:nvPr>
        </p:nvSpPr>
        <p:spPr>
          <a:xfrm>
            <a:off x="5654493" y="2056092"/>
            <a:ext cx="4396341" cy="4200245"/>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0" name="Google Shape;50;p2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4"/>
          <p:cNvSpPr txBox="1">
            <a:spLocks noGrp="1"/>
          </p:cNvSpPr>
          <p:nvPr>
            <p:ph type="body" idx="1"/>
          </p:nvPr>
        </p:nvSpPr>
        <p:spPr>
          <a:xfrm>
            <a:off x="1103313" y="1905000"/>
            <a:ext cx="439633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56" name="Google Shape;56;p24"/>
          <p:cNvSpPr txBox="1">
            <a:spLocks noGrp="1"/>
          </p:cNvSpPr>
          <p:nvPr>
            <p:ph type="body" idx="2"/>
          </p:nvPr>
        </p:nvSpPr>
        <p:spPr>
          <a:xfrm>
            <a:off x="1103312"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7" name="Google Shape;57;p24"/>
          <p:cNvSpPr txBox="1">
            <a:spLocks noGrp="1"/>
          </p:cNvSpPr>
          <p:nvPr>
            <p:ph type="body" idx="3"/>
          </p:nvPr>
        </p:nvSpPr>
        <p:spPr>
          <a:xfrm>
            <a:off x="5654495" y="1905000"/>
            <a:ext cx="439633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58" name="Google Shape;58;p24"/>
          <p:cNvSpPr txBox="1">
            <a:spLocks noGrp="1"/>
          </p:cNvSpPr>
          <p:nvPr>
            <p:ph type="body" idx="4"/>
          </p:nvPr>
        </p:nvSpPr>
        <p:spPr>
          <a:xfrm>
            <a:off x="5654495"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59" name="Google Shape;59;p2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25"/>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2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27"/>
          <p:cNvSpPr txBox="1">
            <a:spLocks noGrp="1"/>
          </p:cNvSpPr>
          <p:nvPr>
            <p:ph type="title"/>
          </p:nvPr>
        </p:nvSpPr>
        <p:spPr>
          <a:xfrm>
            <a:off x="1153907" y="1854192"/>
            <a:ext cx="5092906" cy="157480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Century Gothic"/>
              <a:buNone/>
              <a:defRPr sz="3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a:spLocks noGrp="1"/>
          </p:cNvSpPr>
          <p:nvPr>
            <p:ph type="pic" idx="2"/>
          </p:nvPr>
        </p:nvSpPr>
        <p:spPr>
          <a:xfrm>
            <a:off x="6949546" y="1143000"/>
            <a:ext cx="3200400" cy="4572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74" name="Google Shape;74;p27"/>
          <p:cNvSpPr txBox="1">
            <a:spLocks noGrp="1"/>
          </p:cNvSpPr>
          <p:nvPr>
            <p:ph type="body" idx="1"/>
          </p:nvPr>
        </p:nvSpPr>
        <p:spPr>
          <a:xfrm>
            <a:off x="1154954" y="3657600"/>
            <a:ext cx="5084979" cy="13716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75" name="Google Shape;75;p2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a:off x="1154956" y="4800587"/>
            <a:ext cx="882565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8"/>
          <p:cNvSpPr>
            <a:spLocks noGrp="1"/>
          </p:cNvSpPr>
          <p:nvPr>
            <p:ph type="pic" idx="2"/>
          </p:nvPr>
        </p:nvSpPr>
        <p:spPr>
          <a:xfrm>
            <a:off x="1154955" y="685800"/>
            <a:ext cx="8825658" cy="3640666"/>
          </a:xfrm>
          <a:prstGeom prst="roundRect">
            <a:avLst>
              <a:gd name="adj" fmla="val 1858"/>
            </a:avLst>
          </a:prstGeom>
          <a:noFill/>
          <a:ln>
            <a:noFill/>
          </a:ln>
          <a:effectLst>
            <a:outerShdw blurRad="50800" dist="50800" dir="5400000" algn="tl" rotWithShape="0">
              <a:srgbClr val="000000">
                <a:alpha val="42745"/>
              </a:srgbClr>
            </a:outerShdw>
          </a:effectLst>
        </p:spPr>
      </p:sp>
      <p:sp>
        <p:nvSpPr>
          <p:cNvPr id="81" name="Google Shape;81;p28"/>
          <p:cNvSpPr txBox="1">
            <a:spLocks noGrp="1"/>
          </p:cNvSpPr>
          <p:nvPr>
            <p:ph type="body" idx="1"/>
          </p:nvPr>
        </p:nvSpPr>
        <p:spPr>
          <a:xfrm>
            <a:off x="1154956" y="5367325"/>
            <a:ext cx="8825656"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2" name="Google Shape;82;p2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5"/>
        <p:cNvGrpSpPr/>
        <p:nvPr/>
      </p:nvGrpSpPr>
      <p:grpSpPr>
        <a:xfrm>
          <a:off x="0" y="0"/>
          <a:ext cx="0" cy="0"/>
          <a:chOff x="0" y="0"/>
          <a:chExt cx="0" cy="0"/>
        </a:xfrm>
      </p:grpSpPr>
      <p:sp>
        <p:nvSpPr>
          <p:cNvPr id="86" name="Google Shape;86;p29"/>
          <p:cNvSpPr txBox="1">
            <a:spLocks noGrp="1"/>
          </p:cNvSpPr>
          <p:nvPr>
            <p:ph type="title"/>
          </p:nvPr>
        </p:nvSpPr>
        <p:spPr>
          <a:xfrm>
            <a:off x="1154954" y="1447800"/>
            <a:ext cx="8825659" cy="1981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9"/>
          <p:cNvSpPr txBox="1">
            <a:spLocks noGrp="1"/>
          </p:cNvSpPr>
          <p:nvPr>
            <p:ph type="body" idx="1"/>
          </p:nvPr>
        </p:nvSpPr>
        <p:spPr>
          <a:xfrm>
            <a:off x="1154954" y="3657600"/>
            <a:ext cx="8825659" cy="23622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8" name="Google Shape;88;p2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1"/>
        <p:cNvGrpSpPr/>
        <p:nvPr/>
      </p:nvGrpSpPr>
      <p:grpSpPr>
        <a:xfrm>
          <a:off x="0" y="0"/>
          <a:ext cx="0" cy="0"/>
          <a:chOff x="0" y="0"/>
          <a:chExt cx="0" cy="0"/>
        </a:xfrm>
      </p:grpSpPr>
      <p:sp>
        <p:nvSpPr>
          <p:cNvPr id="92" name="Google Shape;92;p30"/>
          <p:cNvSpPr txBox="1">
            <a:spLocks noGrp="1"/>
          </p:cNvSpPr>
          <p:nvPr>
            <p:ph type="title"/>
          </p:nvPr>
        </p:nvSpPr>
        <p:spPr>
          <a:xfrm>
            <a:off x="1574801" y="1447800"/>
            <a:ext cx="7999315" cy="2323374"/>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0"/>
          <p:cNvSpPr txBox="1">
            <a:spLocks noGrp="1"/>
          </p:cNvSpPr>
          <p:nvPr>
            <p:ph type="body" idx="1"/>
          </p:nvPr>
        </p:nvSpPr>
        <p:spPr>
          <a:xfrm>
            <a:off x="1930400" y="3771174"/>
            <a:ext cx="7279649" cy="34217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b="0" i="0" cap="small">
                <a:solidFill>
                  <a:srgbClr val="86D1D8"/>
                </a:solidFill>
                <a:latin typeface="Century Gothic"/>
                <a:ea typeface="Century Gothic"/>
                <a:cs typeface="Century Gothic"/>
                <a:sym typeface="Century Gothic"/>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4" name="Google Shape;94;p30"/>
          <p:cNvSpPr txBox="1">
            <a:spLocks noGrp="1"/>
          </p:cNvSpPr>
          <p:nvPr>
            <p:ph type="body" idx="2"/>
          </p:nvPr>
        </p:nvSpPr>
        <p:spPr>
          <a:xfrm>
            <a:off x="1154954" y="4350657"/>
            <a:ext cx="8825659" cy="16764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5" name="Google Shape;95;p3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8" name="Google Shape;98;p30"/>
          <p:cNvSpPr txBox="1"/>
          <p:nvPr/>
        </p:nvSpPr>
        <p:spPr>
          <a:xfrm>
            <a:off x="898295" y="971253"/>
            <a:ext cx="801912"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2200" b="0" i="0">
                <a:solidFill>
                  <a:srgbClr val="86D1D8"/>
                </a:solidFill>
                <a:latin typeface="Arial"/>
                <a:ea typeface="Arial"/>
                <a:cs typeface="Arial"/>
                <a:sym typeface="Arial"/>
              </a:rPr>
              <a:t>“</a:t>
            </a:r>
            <a:endParaRPr/>
          </a:p>
        </p:txBody>
      </p:sp>
      <p:sp>
        <p:nvSpPr>
          <p:cNvPr id="99" name="Google Shape;99;p30"/>
          <p:cNvSpPr txBox="1"/>
          <p:nvPr/>
        </p:nvSpPr>
        <p:spPr>
          <a:xfrm>
            <a:off x="9330490" y="2613787"/>
            <a:ext cx="801912"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2200" b="0" i="0">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0"/>
        <p:cNvGrpSpPr/>
        <p:nvPr/>
      </p:nvGrpSpPr>
      <p:grpSpPr>
        <a:xfrm>
          <a:off x="0" y="0"/>
          <a:ext cx="0" cy="0"/>
          <a:chOff x="0" y="0"/>
          <a:chExt cx="0" cy="0"/>
        </a:xfrm>
      </p:grpSpPr>
      <p:sp>
        <p:nvSpPr>
          <p:cNvPr id="101" name="Google Shape;101;p31"/>
          <p:cNvSpPr txBox="1">
            <a:spLocks noGrp="1"/>
          </p:cNvSpPr>
          <p:nvPr>
            <p:ph type="title"/>
          </p:nvPr>
        </p:nvSpPr>
        <p:spPr>
          <a:xfrm>
            <a:off x="1154954" y="3124201"/>
            <a:ext cx="8825660" cy="16531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1"/>
          <p:cNvSpPr txBox="1">
            <a:spLocks noGrp="1"/>
          </p:cNvSpPr>
          <p:nvPr>
            <p:ph type="body" idx="1"/>
          </p:nvPr>
        </p:nvSpPr>
        <p:spPr>
          <a:xfrm>
            <a:off x="1154954" y="4777381"/>
            <a:ext cx="882565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103" name="Google Shape;103;p3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6"/>
        <p:cNvGrpSpPr/>
        <p:nvPr/>
      </p:nvGrpSpPr>
      <p:grpSpPr>
        <a:xfrm>
          <a:off x="0" y="0"/>
          <a:ext cx="0" cy="0"/>
          <a:chOff x="0" y="0"/>
          <a:chExt cx="0" cy="0"/>
        </a:xfrm>
      </p:grpSpPr>
      <p:sp>
        <p:nvSpPr>
          <p:cNvPr id="107" name="Google Shape;107;p32"/>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2"/>
          <p:cNvSpPr txBox="1">
            <a:spLocks noGrp="1"/>
          </p:cNvSpPr>
          <p:nvPr>
            <p:ph type="body" idx="1"/>
          </p:nvPr>
        </p:nvSpPr>
        <p:spPr>
          <a:xfrm>
            <a:off x="632947" y="1981200"/>
            <a:ext cx="294686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09" name="Google Shape;109;p32"/>
          <p:cNvSpPr txBox="1">
            <a:spLocks noGrp="1"/>
          </p:cNvSpPr>
          <p:nvPr>
            <p:ph type="body" idx="2"/>
          </p:nvPr>
        </p:nvSpPr>
        <p:spPr>
          <a:xfrm>
            <a:off x="652463" y="2667000"/>
            <a:ext cx="2927350"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0" name="Google Shape;110;p32"/>
          <p:cNvSpPr txBox="1">
            <a:spLocks noGrp="1"/>
          </p:cNvSpPr>
          <p:nvPr>
            <p:ph type="body" idx="3"/>
          </p:nvPr>
        </p:nvSpPr>
        <p:spPr>
          <a:xfrm>
            <a:off x="3883659" y="1981200"/>
            <a:ext cx="2936241"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1" name="Google Shape;111;p32"/>
          <p:cNvSpPr txBox="1">
            <a:spLocks noGrp="1"/>
          </p:cNvSpPr>
          <p:nvPr>
            <p:ph type="body" idx="4"/>
          </p:nvPr>
        </p:nvSpPr>
        <p:spPr>
          <a:xfrm>
            <a:off x="3873106" y="2667000"/>
            <a:ext cx="2946794"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2" name="Google Shape;112;p32"/>
          <p:cNvSpPr txBox="1">
            <a:spLocks noGrp="1"/>
          </p:cNvSpPr>
          <p:nvPr>
            <p:ph type="body" idx="5"/>
          </p:nvPr>
        </p:nvSpPr>
        <p:spPr>
          <a:xfrm>
            <a:off x="7124700" y="1981200"/>
            <a:ext cx="293211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3" name="Google Shape;113;p32"/>
          <p:cNvSpPr txBox="1">
            <a:spLocks noGrp="1"/>
          </p:cNvSpPr>
          <p:nvPr>
            <p:ph type="body" idx="6"/>
          </p:nvPr>
        </p:nvSpPr>
        <p:spPr>
          <a:xfrm>
            <a:off x="7124700" y="2667000"/>
            <a:ext cx="2932113"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14" name="Google Shape;114;p32"/>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15" name="Google Shape;115;p32"/>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16" name="Google Shape;116;p3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9"/>
        <p:cNvGrpSpPr/>
        <p:nvPr/>
      </p:nvGrpSpPr>
      <p:grpSpPr>
        <a:xfrm>
          <a:off x="0" y="0"/>
          <a:ext cx="0" cy="0"/>
          <a:chOff x="0" y="0"/>
          <a:chExt cx="0" cy="0"/>
        </a:xfrm>
      </p:grpSpPr>
      <p:sp>
        <p:nvSpPr>
          <p:cNvPr id="120" name="Google Shape;120;p33"/>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3"/>
          <p:cNvSpPr txBox="1">
            <a:spLocks noGrp="1"/>
          </p:cNvSpPr>
          <p:nvPr>
            <p:ph type="body" idx="1"/>
          </p:nvPr>
        </p:nvSpPr>
        <p:spPr>
          <a:xfrm>
            <a:off x="652463" y="4250949"/>
            <a:ext cx="2940050"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2" name="Google Shape;122;p33"/>
          <p:cNvSpPr>
            <a:spLocks noGrp="1"/>
          </p:cNvSpPr>
          <p:nvPr>
            <p:ph type="pic" idx="2"/>
          </p:nvPr>
        </p:nvSpPr>
        <p:spPr>
          <a:xfrm>
            <a:off x="652463" y="2209800"/>
            <a:ext cx="2940050"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3" name="Google Shape;123;p33"/>
          <p:cNvSpPr txBox="1">
            <a:spLocks noGrp="1"/>
          </p:cNvSpPr>
          <p:nvPr>
            <p:ph type="body" idx="3"/>
          </p:nvPr>
        </p:nvSpPr>
        <p:spPr>
          <a:xfrm>
            <a:off x="652463" y="4827211"/>
            <a:ext cx="2940050"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4" name="Google Shape;124;p33"/>
          <p:cNvSpPr txBox="1">
            <a:spLocks noGrp="1"/>
          </p:cNvSpPr>
          <p:nvPr>
            <p:ph type="body" idx="4"/>
          </p:nvPr>
        </p:nvSpPr>
        <p:spPr>
          <a:xfrm>
            <a:off x="3889375" y="4250949"/>
            <a:ext cx="2930525"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5" name="Google Shape;125;p33"/>
          <p:cNvSpPr>
            <a:spLocks noGrp="1"/>
          </p:cNvSpPr>
          <p:nvPr>
            <p:ph type="pic" idx="5"/>
          </p:nvPr>
        </p:nvSpPr>
        <p:spPr>
          <a:xfrm>
            <a:off x="3889374" y="2209800"/>
            <a:ext cx="2930525"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6" name="Google Shape;126;p33"/>
          <p:cNvSpPr txBox="1">
            <a:spLocks noGrp="1"/>
          </p:cNvSpPr>
          <p:nvPr>
            <p:ph type="body" idx="6"/>
          </p:nvPr>
        </p:nvSpPr>
        <p:spPr>
          <a:xfrm>
            <a:off x="3888022" y="4827210"/>
            <a:ext cx="2934406"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7" name="Google Shape;127;p33"/>
          <p:cNvSpPr txBox="1">
            <a:spLocks noGrp="1"/>
          </p:cNvSpPr>
          <p:nvPr>
            <p:ph type="body" idx="7"/>
          </p:nvPr>
        </p:nvSpPr>
        <p:spPr>
          <a:xfrm>
            <a:off x="7124700" y="4250949"/>
            <a:ext cx="293211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8" name="Google Shape;128;p33"/>
          <p:cNvSpPr>
            <a:spLocks noGrp="1"/>
          </p:cNvSpPr>
          <p:nvPr>
            <p:ph type="pic" idx="8"/>
          </p:nvPr>
        </p:nvSpPr>
        <p:spPr>
          <a:xfrm>
            <a:off x="7124699" y="2209800"/>
            <a:ext cx="2932113"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9" name="Google Shape;129;p33"/>
          <p:cNvSpPr txBox="1">
            <a:spLocks noGrp="1"/>
          </p:cNvSpPr>
          <p:nvPr>
            <p:ph type="body" idx="9"/>
          </p:nvPr>
        </p:nvSpPr>
        <p:spPr>
          <a:xfrm>
            <a:off x="7124575" y="4827208"/>
            <a:ext cx="2935997"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30" name="Google Shape;130;p33"/>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31" name="Google Shape;131;p33"/>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32" name="Google Shape;132;p3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3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5"/>
        <p:cNvGrpSpPr/>
        <p:nvPr/>
      </p:nvGrpSpPr>
      <p:grpSpPr>
        <a:xfrm>
          <a:off x="0" y="0"/>
          <a:ext cx="0" cy="0"/>
          <a:chOff x="0" y="0"/>
          <a:chExt cx="0" cy="0"/>
        </a:xfrm>
      </p:grpSpPr>
      <p:sp>
        <p:nvSpPr>
          <p:cNvPr id="136" name="Google Shape;136;p34"/>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4"/>
          <p:cNvSpPr txBox="1">
            <a:spLocks noGrp="1"/>
          </p:cNvSpPr>
          <p:nvPr>
            <p:ph type="body" idx="1"/>
          </p:nvPr>
        </p:nvSpPr>
        <p:spPr>
          <a:xfrm rot="5400000">
            <a:off x="3478842" y="-322612"/>
            <a:ext cx="4195481" cy="894654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8" name="Google Shape;138;p3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1"/>
        <p:cNvGrpSpPr/>
        <p:nvPr/>
      </p:nvGrpSpPr>
      <p:grpSpPr>
        <a:xfrm>
          <a:off x="0" y="0"/>
          <a:ext cx="0" cy="0"/>
          <a:chOff x="0" y="0"/>
          <a:chExt cx="0" cy="0"/>
        </a:xfrm>
      </p:grpSpPr>
      <p:sp>
        <p:nvSpPr>
          <p:cNvPr id="142" name="Google Shape;142;p35"/>
          <p:cNvSpPr txBox="1">
            <a:spLocks noGrp="1"/>
          </p:cNvSpPr>
          <p:nvPr>
            <p:ph type="title"/>
          </p:nvPr>
        </p:nvSpPr>
        <p:spPr>
          <a:xfrm rot="5400000">
            <a:off x="6267450" y="2466975"/>
            <a:ext cx="5826125" cy="17526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5"/>
          <p:cNvSpPr txBox="1">
            <a:spLocks noGrp="1"/>
          </p:cNvSpPr>
          <p:nvPr>
            <p:ph type="body" idx="1"/>
          </p:nvPr>
        </p:nvSpPr>
        <p:spPr>
          <a:xfrm rot="5400000">
            <a:off x="1679576" y="-139699"/>
            <a:ext cx="5368924" cy="742314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4" name="Google Shape;144;p3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pic>
        <p:nvPicPr>
          <p:cNvPr id="10" name="Google Shape;10;p18"/>
          <p:cNvPicPr preferRelativeResize="0"/>
          <p:nvPr/>
        </p:nvPicPr>
        <p:blipFill rotWithShape="1">
          <a:blip r:embed="rId20">
            <a:alphaModFix/>
          </a:blip>
          <a:srcRect l="3613"/>
          <a:stretch/>
        </p:blipFill>
        <p:spPr>
          <a:xfrm>
            <a:off x="0" y="2669685"/>
            <a:ext cx="4037012" cy="4188315"/>
          </a:xfrm>
          <a:prstGeom prst="rect">
            <a:avLst/>
          </a:prstGeom>
          <a:noFill/>
          <a:ln>
            <a:noFill/>
          </a:ln>
        </p:spPr>
      </p:pic>
      <p:pic>
        <p:nvPicPr>
          <p:cNvPr id="11" name="Google Shape;11;p18"/>
          <p:cNvPicPr preferRelativeResize="0"/>
          <p:nvPr/>
        </p:nvPicPr>
        <p:blipFill rotWithShape="1">
          <a:blip r:embed="rId21">
            <a:alphaModFix/>
          </a:blip>
          <a:srcRect l="35640"/>
          <a:stretch/>
        </p:blipFill>
        <p:spPr>
          <a:xfrm>
            <a:off x="0" y="2892347"/>
            <a:ext cx="1522412" cy="2365453"/>
          </a:xfrm>
          <a:prstGeom prst="rect">
            <a:avLst/>
          </a:prstGeom>
          <a:noFill/>
          <a:ln>
            <a:noFill/>
          </a:ln>
        </p:spPr>
      </p:pic>
      <p:sp>
        <p:nvSpPr>
          <p:cNvPr id="12" name="Google Shape;12;p18"/>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18"/>
          <p:cNvPicPr preferRelativeResize="0"/>
          <p:nvPr/>
        </p:nvPicPr>
        <p:blipFill rotWithShape="1">
          <a:blip r:embed="rId22">
            <a:alphaModFix/>
          </a:blip>
          <a:srcRect t="28812"/>
          <a:stretch/>
        </p:blipFill>
        <p:spPr>
          <a:xfrm>
            <a:off x="7999412" y="0"/>
            <a:ext cx="1603387" cy="1141407"/>
          </a:xfrm>
          <a:prstGeom prst="rect">
            <a:avLst/>
          </a:prstGeom>
          <a:noFill/>
          <a:ln>
            <a:noFill/>
          </a:ln>
        </p:spPr>
      </p:pic>
      <p:pic>
        <p:nvPicPr>
          <p:cNvPr id="14" name="Google Shape;14;p18"/>
          <p:cNvPicPr preferRelativeResize="0"/>
          <p:nvPr/>
        </p:nvPicPr>
        <p:blipFill rotWithShape="1">
          <a:blip r:embed="rId23">
            <a:alphaModFix/>
          </a:blip>
          <a:srcRect b="23320"/>
          <a:stretch/>
        </p:blipFill>
        <p:spPr>
          <a:xfrm>
            <a:off x="8605878" y="6096000"/>
            <a:ext cx="993734" cy="762000"/>
          </a:xfrm>
          <a:prstGeom prst="rect">
            <a:avLst/>
          </a:prstGeom>
          <a:noFill/>
          <a:ln>
            <a:noFill/>
          </a:ln>
        </p:spPr>
      </p:pic>
      <p:sp>
        <p:nvSpPr>
          <p:cNvPr id="15" name="Google Shape;15;p18"/>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7" name="Google Shape;17;p18"/>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1000"/>
              </a:spcBef>
              <a:spcAft>
                <a:spcPts val="0"/>
              </a:spcAft>
              <a:buClr>
                <a:srgbClr val="86D1D8"/>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1000"/>
              </a:spcBef>
              <a:spcAft>
                <a:spcPts val="0"/>
              </a:spcAft>
              <a:buClr>
                <a:srgbClr val="86D1D8"/>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spcBef>
                <a:spcPts val="1000"/>
              </a:spcBef>
              <a:spcAft>
                <a:spcPts val="0"/>
              </a:spcAft>
              <a:buClr>
                <a:srgbClr val="86D1D8"/>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8" name="Google Shape;18;p1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9" name="Google Shape;19;p1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0" name="Google Shape;20;p1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0"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0"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0"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0"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0"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0"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0"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0"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hyperlink" Target="https://www.judiciary.uk/wp-content/uploads/2020/04/20200331-Court-of-Protection-Remote-Hearings.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statistics/family-court-statistics-quarterly-july-to-september-202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hyperlink" Target="https://www.bailii.org/cgi-bin/redirect.cgi?path=/uk/cases/UKHL/1913/2.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bailii.org/ew/cases/EWCA/Civ/2012/420.html" TargetMode="External"/><Relationship Id="rId5" Type="http://schemas.openxmlformats.org/officeDocument/2006/relationships/image" Target="../media/image7.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www.judiciary.uk/wp-content/uploads/2020/04/20200331-Court-of-Protection-Remote-Hearings.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7.jpg"/><Relationship Id="rId4" Type="http://schemas.openxmlformats.org/officeDocument/2006/relationships/image" Target="../media/image2.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hyperlink" Target="https://openjusticecourtofprotection.org/hearing-feedback-question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8" Type="http://schemas.openxmlformats.org/officeDocument/2006/relationships/hyperlink" Target="https://www.gov.uk/government/collections/royal-courts-of-justice-and-rolls-building-daily-court-lists" TargetMode="External"/><Relationship Id="rId3" Type="http://schemas.openxmlformats.org/officeDocument/2006/relationships/image" Target="../media/image7.jp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gov.uk/government/publications/court-of-protection-daily-hearing-list" TargetMode="External"/><Relationship Id="rId5" Type="http://schemas.openxmlformats.org/officeDocument/2006/relationships/image" Target="../media/image16.pn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7.jp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1" descr="A close up of a sign&#10;&#10;Description automatically generated"/>
          <p:cNvPicPr preferRelativeResize="0"/>
          <p:nvPr/>
        </p:nvPicPr>
        <p:blipFill rotWithShape="1">
          <a:blip r:embed="rId3">
            <a:alphaModFix amt="20000"/>
          </a:blip>
          <a:srcRect/>
          <a:stretch/>
        </p:blipFill>
        <p:spPr>
          <a:xfrm>
            <a:off x="0" y="3354"/>
            <a:ext cx="7110781" cy="6854646"/>
          </a:xfrm>
          <a:prstGeom prst="rect">
            <a:avLst/>
          </a:prstGeom>
          <a:noFill/>
          <a:ln>
            <a:noFill/>
          </a:ln>
        </p:spPr>
      </p:pic>
      <p:sp>
        <p:nvSpPr>
          <p:cNvPr id="152" name="Google Shape;152;p1"/>
          <p:cNvSpPr txBox="1">
            <a:spLocks noGrp="1"/>
          </p:cNvSpPr>
          <p:nvPr>
            <p:ph type="ctrTitle"/>
          </p:nvPr>
        </p:nvSpPr>
        <p:spPr>
          <a:xfrm>
            <a:off x="4947920" y="2490611"/>
            <a:ext cx="7110781" cy="1383617"/>
          </a:xfrm>
          <a:prstGeom prst="rect">
            <a:avLst/>
          </a:prstGeom>
          <a:solidFill>
            <a:srgbClr val="4CB9C3"/>
          </a:solidFill>
          <a:ln w="19050" cap="rnd" cmpd="sng">
            <a:solidFill>
              <a:schemeClr val="dk1"/>
            </a:solidFill>
            <a:prstDash val="solid"/>
            <a:round/>
            <a:headEnd type="none" w="sm" len="sm"/>
            <a:tailEnd type="none" w="sm" len="sm"/>
          </a:ln>
        </p:spPr>
        <p:txBody>
          <a:bodyPr spcFirstLastPara="1" wrap="square" lIns="91425" tIns="45700" rIns="91425" bIns="45700" anchor="b" anchorCtr="0">
            <a:noAutofit/>
          </a:bodyPr>
          <a:lstStyle/>
          <a:p>
            <a:pPr marL="0" lvl="0" indent="0" algn="l" rtl="0">
              <a:spcBef>
                <a:spcPts val="0"/>
              </a:spcBef>
              <a:spcAft>
                <a:spcPts val="0"/>
              </a:spcAft>
              <a:buClr>
                <a:srgbClr val="163C3F"/>
              </a:buClr>
              <a:buSzPts val="2000"/>
              <a:buFont typeface="Arial"/>
              <a:buNone/>
            </a:pPr>
            <a:br>
              <a:rPr lang="en-GB" sz="2000" b="1" dirty="0">
                <a:solidFill>
                  <a:srgbClr val="163C3F"/>
                </a:solidFill>
                <a:latin typeface="Arial"/>
                <a:ea typeface="Arial"/>
                <a:cs typeface="Arial"/>
                <a:sym typeface="Arial"/>
              </a:rPr>
            </a:br>
            <a:br>
              <a:rPr lang="en-GB" sz="2000" b="1" dirty="0">
                <a:solidFill>
                  <a:srgbClr val="163C3F"/>
                </a:solidFill>
                <a:latin typeface="Arial"/>
                <a:ea typeface="Arial"/>
                <a:cs typeface="Arial"/>
                <a:sym typeface="Arial"/>
              </a:rPr>
            </a:br>
            <a:br>
              <a:rPr lang="en-GB" sz="2000" b="1" dirty="0">
                <a:solidFill>
                  <a:srgbClr val="163C3F"/>
                </a:solidFill>
                <a:latin typeface="Arial"/>
                <a:ea typeface="Arial"/>
                <a:cs typeface="Arial"/>
                <a:sym typeface="Arial"/>
              </a:rPr>
            </a:br>
            <a:r>
              <a:rPr lang="en-GB" sz="2000" b="1" dirty="0">
                <a:solidFill>
                  <a:srgbClr val="163C3F"/>
                </a:solidFill>
                <a:latin typeface="Arial"/>
                <a:ea typeface="Arial"/>
                <a:cs typeface="Arial"/>
                <a:sym typeface="Arial"/>
              </a:rPr>
              <a:t>THE OPEN JUSTICE COURT OF PROTECTION PROJECT</a:t>
            </a:r>
            <a:br>
              <a:rPr lang="en-GB" sz="2000" b="1" dirty="0">
                <a:solidFill>
                  <a:srgbClr val="163C3F"/>
                </a:solidFill>
                <a:latin typeface="Arial"/>
                <a:ea typeface="Arial"/>
                <a:cs typeface="Arial"/>
                <a:sym typeface="Arial"/>
              </a:rPr>
            </a:br>
            <a:br>
              <a:rPr lang="en-GB" sz="2000" b="1" dirty="0">
                <a:solidFill>
                  <a:srgbClr val="163C3F"/>
                </a:solidFill>
                <a:latin typeface="Arial"/>
                <a:ea typeface="Arial"/>
                <a:cs typeface="Arial"/>
                <a:sym typeface="Arial"/>
              </a:rPr>
            </a:br>
            <a:endParaRPr sz="2000" b="1" dirty="0">
              <a:solidFill>
                <a:srgbClr val="163C3F"/>
              </a:solidFill>
              <a:latin typeface="Arial"/>
              <a:ea typeface="Arial"/>
              <a:cs typeface="Arial"/>
              <a:sym typeface="Arial"/>
            </a:endParaRPr>
          </a:p>
        </p:txBody>
      </p:sp>
      <p:sp>
        <p:nvSpPr>
          <p:cNvPr id="153" name="Google Shape;153;p1"/>
          <p:cNvSpPr txBox="1">
            <a:spLocks noGrp="1"/>
          </p:cNvSpPr>
          <p:nvPr>
            <p:ph type="subTitle" idx="1"/>
          </p:nvPr>
        </p:nvSpPr>
        <p:spPr>
          <a:xfrm>
            <a:off x="6436451" y="4713651"/>
            <a:ext cx="10533750" cy="130492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en-GB" b="1" dirty="0">
                <a:latin typeface="Arial" panose="020B0604020202020204" pitchFamily="34" charset="0"/>
                <a:cs typeface="Arial" panose="020B0604020202020204" pitchFamily="34" charset="0"/>
              </a:rPr>
              <a:t>GILLIAN LOOMES-QUINN &amp; CLAIRE MARTIN</a:t>
            </a: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r>
              <a:rPr lang="en-GB" b="1" dirty="0">
                <a:latin typeface="Arial" panose="020B0604020202020204" pitchFamily="34" charset="0"/>
                <a:cs typeface="Arial" panose="020B0604020202020204" pitchFamily="34" charset="0"/>
              </a:rPr>
              <a:t>BABICM CONFERENCE – NOTTINGHAM</a:t>
            </a: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r>
              <a:rPr lang="en-GB" b="1" dirty="0">
                <a:latin typeface="Arial" panose="020B0604020202020204" pitchFamily="34" charset="0"/>
                <a:cs typeface="Arial" panose="020B0604020202020204" pitchFamily="34" charset="0"/>
              </a:rPr>
              <a:t>16</a:t>
            </a:r>
            <a:r>
              <a:rPr lang="en-GB" b="1" baseline="30000" dirty="0">
                <a:latin typeface="Arial" panose="020B0604020202020204" pitchFamily="34" charset="0"/>
                <a:cs typeface="Arial" panose="020B0604020202020204" pitchFamily="34" charset="0"/>
              </a:rPr>
              <a:t>TH</a:t>
            </a:r>
            <a:r>
              <a:rPr lang="en-GB" b="1" dirty="0">
                <a:latin typeface="Arial" panose="020B0604020202020204" pitchFamily="34" charset="0"/>
                <a:cs typeface="Arial" panose="020B0604020202020204" pitchFamily="34" charset="0"/>
              </a:rPr>
              <a:t> JUNE 2022</a:t>
            </a:r>
            <a:endParaRPr dirty="0">
              <a:latin typeface="Arial" panose="020B0604020202020204" pitchFamily="34" charset="0"/>
              <a:cs typeface="Arial" panose="020B0604020202020204" pitchFamily="34" charset="0"/>
            </a:endParaRPr>
          </a:p>
        </p:txBody>
      </p:sp>
      <p:pic>
        <p:nvPicPr>
          <p:cNvPr id="154" name="Google Shape;154;p1" descr="A close up of a sign&#10;&#10;Description automatically generated"/>
          <p:cNvPicPr preferRelativeResize="0"/>
          <p:nvPr/>
        </p:nvPicPr>
        <p:blipFill rotWithShape="1">
          <a:blip r:embed="rId4">
            <a:alphaModFix/>
          </a:blip>
          <a:srcRect/>
          <a:stretch/>
        </p:blipFill>
        <p:spPr>
          <a:xfrm>
            <a:off x="9895840" y="113766"/>
            <a:ext cx="1719112" cy="11252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Introduction - The Open Justice Court of Protection Project </a:t>
            </a:r>
            <a:endParaRPr dirty="0">
              <a:latin typeface="Arial" panose="020B0604020202020204" pitchFamily="34" charset="0"/>
              <a:cs typeface="Arial" panose="020B0604020202020204" pitchFamily="34" charset="0"/>
            </a:endParaRPr>
          </a:p>
        </p:txBody>
      </p:sp>
      <p:sp>
        <p:nvSpPr>
          <p:cNvPr id="161" name="Google Shape;161;p2"/>
          <p:cNvSpPr txBox="1">
            <a:spLocks noGrp="1"/>
          </p:cNvSpPr>
          <p:nvPr>
            <p:ph type="body" idx="1"/>
          </p:nvPr>
        </p:nvSpPr>
        <p:spPr>
          <a:xfrm>
            <a:off x="344297" y="774341"/>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342900" algn="l" rtl="0">
              <a:spcBef>
                <a:spcPts val="0"/>
              </a:spcBef>
              <a:spcAft>
                <a:spcPts val="0"/>
              </a:spcAft>
              <a:buSzPts val="1600"/>
              <a:buChar char="►"/>
            </a:pPr>
            <a:r>
              <a:rPr lang="en-GB" dirty="0">
                <a:latin typeface="Arial" panose="020B0604020202020204" pitchFamily="34" charset="0"/>
                <a:cs typeface="Arial" panose="020B0604020202020204" pitchFamily="34" charset="0"/>
              </a:rPr>
              <a:t>Founded on 15</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June 2020 (celebrated our 2</a:t>
            </a:r>
            <a:r>
              <a:rPr lang="en-GB" baseline="30000" dirty="0">
                <a:latin typeface="Arial" panose="020B0604020202020204" pitchFamily="34" charset="0"/>
                <a:cs typeface="Arial" panose="020B0604020202020204" pitchFamily="34" charset="0"/>
              </a:rPr>
              <a:t>nd</a:t>
            </a:r>
            <a:r>
              <a:rPr lang="en-GB" dirty="0">
                <a:latin typeface="Arial" panose="020B0604020202020204" pitchFamily="34" charset="0"/>
                <a:cs typeface="Arial" panose="020B0604020202020204" pitchFamily="34" charset="0"/>
              </a:rPr>
              <a:t> birthday yesterday!) by Gill Loomes-Quinn (and Celia Kitzinger)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Both had experience of observing and supporting family members in the CoP (in person)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Concern at the start of the Pandemic about impact of ‘remote justice’ on transparency in the CoP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sz="2000" u="sng" dirty="0">
                <a:solidFill>
                  <a:schemeClr val="hlink"/>
                </a:solidFill>
                <a:latin typeface="Arial" panose="020B0604020202020204" pitchFamily="34" charset="0"/>
                <a:cs typeface="Arial" panose="020B0604020202020204" pitchFamily="34" charset="0"/>
                <a:hlinkClick r:id="rId3"/>
              </a:rPr>
              <a:t>Guidance from Mr Justice Hayden </a:t>
            </a:r>
            <a:r>
              <a:rPr lang="en-GB" sz="2000" dirty="0">
                <a:latin typeface="Arial" panose="020B0604020202020204" pitchFamily="34" charset="0"/>
                <a:cs typeface="Arial" panose="020B0604020202020204" pitchFamily="34" charset="0"/>
              </a:rPr>
              <a:t>31 March 2020</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Since then, over 300 hearings observed</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Over 200 blogs published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Observers supported: Health and social care professional (largest group), (aspiring) lawyers, families of ‘vulnerable’ people</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Awarded ‘Real Impact’ Prize in 2020 for Mobilising Research into Action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Totally independent of CoP – entirely voluntary and receive no funding. Kirsty Stuart and Claire Martin joined us in 2021 to form our Core Team</a:t>
            </a:r>
            <a:endParaRPr dirty="0">
              <a:latin typeface="Arial" panose="020B0604020202020204" pitchFamily="34" charset="0"/>
              <a:cs typeface="Arial" panose="020B0604020202020204" pitchFamily="34" charset="0"/>
            </a:endParaRPr>
          </a:p>
        </p:txBody>
      </p:sp>
      <p:pic>
        <p:nvPicPr>
          <p:cNvPr id="162" name="Google Shape;162;p2" descr="A close up of a sign&#10;&#10;Description automatically generated"/>
          <p:cNvPicPr preferRelativeResize="0">
            <a:picLocks noGrp="1"/>
          </p:cNvPicPr>
          <p:nvPr>
            <p:ph type="body" idx="1"/>
          </p:nvPr>
        </p:nvPicPr>
        <p:blipFill rotWithShape="1">
          <a:blip r:embed="rId4">
            <a:alphaModFix/>
          </a:blip>
          <a:srcRect/>
          <a:stretch/>
        </p:blipFill>
        <p:spPr>
          <a:xfrm>
            <a:off x="9885680" y="114300"/>
            <a:ext cx="1719112" cy="11252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Work of the Court of Protection: Statistical Outline </a:t>
            </a:r>
            <a:endParaRPr dirty="0">
              <a:latin typeface="Arial" panose="020B0604020202020204" pitchFamily="34" charset="0"/>
              <a:cs typeface="Arial" panose="020B0604020202020204" pitchFamily="34" charset="0"/>
            </a:endParaRPr>
          </a:p>
        </p:txBody>
      </p:sp>
      <p:sp>
        <p:nvSpPr>
          <p:cNvPr id="169" name="Google Shape;169;p3"/>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lnSpcReduction="10000"/>
          </a:bodyPr>
          <a:lstStyle/>
          <a:p>
            <a:pPr marL="342900" lvl="0" indent="-241300" algn="l" rtl="0">
              <a:spcBef>
                <a:spcPts val="0"/>
              </a:spcBef>
              <a:spcAft>
                <a:spcPts val="0"/>
              </a:spcAft>
              <a:buSzPts val="1600"/>
              <a:buNone/>
            </a:pP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r>
              <a:rPr lang="en-GB" dirty="0">
                <a:latin typeface="Arial" panose="020B0604020202020204" pitchFamily="34" charset="0"/>
                <a:cs typeface="Arial" panose="020B0604020202020204" pitchFamily="34" charset="0"/>
              </a:rPr>
              <a:t>Total numbers of applications before the Court:</a:t>
            </a: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endParaRPr i="1"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in 2018: 32.029</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in 2019: 34,445</a:t>
            </a: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r>
              <a:rPr lang="en-GB" dirty="0">
                <a:latin typeface="Arial" panose="020B0604020202020204" pitchFamily="34" charset="0"/>
                <a:cs typeface="Arial" panose="020B0604020202020204" pitchFamily="34" charset="0"/>
              </a:rPr>
              <a:t> </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in Q3 2020: 8937</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in Q2 2020: 5754</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in Q1 2020: 8267</a:t>
            </a:r>
            <a:endParaRPr dirty="0">
              <a:latin typeface="Arial" panose="020B0604020202020204" pitchFamily="34" charset="0"/>
              <a:cs typeface="Arial" panose="020B0604020202020204" pitchFamily="34" charset="0"/>
            </a:endParaRPr>
          </a:p>
          <a:p>
            <a:pPr marL="342900" lvl="0" indent="-241300" algn="l" rtl="0">
              <a:spcBef>
                <a:spcPts val="1000"/>
              </a:spcBef>
              <a:spcAft>
                <a:spcPts val="0"/>
              </a:spcAft>
              <a:buSzPts val="1600"/>
              <a:buNone/>
            </a:pP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 in Q3 2019: 9407</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 in Q3 2018: 7900</a:t>
            </a:r>
            <a:endParaRPr dirty="0">
              <a:latin typeface="Arial" panose="020B0604020202020204" pitchFamily="34" charset="0"/>
              <a:cs typeface="Arial" panose="020B0604020202020204" pitchFamily="34" charset="0"/>
            </a:endParaRPr>
          </a:p>
          <a:p>
            <a:pPr marL="342900" lvl="0" indent="-241300" algn="l" rtl="0">
              <a:spcBef>
                <a:spcPts val="1000"/>
              </a:spcBef>
              <a:spcAft>
                <a:spcPts val="0"/>
              </a:spcAft>
              <a:buSzPts val="1600"/>
              <a:buNone/>
            </a:pP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120"/>
              <a:buNone/>
            </a:pPr>
            <a:r>
              <a:rPr lang="en-GB" sz="1400" i="1" dirty="0">
                <a:latin typeface="Arial" panose="020B0604020202020204" pitchFamily="34" charset="0"/>
                <a:cs typeface="Arial" panose="020B0604020202020204" pitchFamily="34" charset="0"/>
              </a:rPr>
              <a:t>Source: Family Courts Quarterly Statistics – </a:t>
            </a: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120"/>
              <a:buNone/>
            </a:pPr>
            <a:r>
              <a:rPr lang="en-GB" sz="1400" i="1" u="sng" dirty="0">
                <a:solidFill>
                  <a:schemeClr val="hlink"/>
                </a:solidFill>
                <a:latin typeface="Arial" panose="020B0604020202020204" pitchFamily="34" charset="0"/>
                <a:cs typeface="Arial" panose="020B0604020202020204" pitchFamily="34" charset="0"/>
                <a:hlinkClick r:id="rId3"/>
              </a:rPr>
              <a:t>https://www.gov.uk/government/statistics/family-court-statistics-quarterly-july-to-september-2020</a:t>
            </a:r>
            <a:r>
              <a:rPr lang="en-GB" sz="1400" i="1" dirty="0">
                <a:latin typeface="Arial" panose="020B0604020202020204" pitchFamily="34" charset="0"/>
                <a:cs typeface="Arial" panose="020B0604020202020204" pitchFamily="34" charset="0"/>
              </a:rPr>
              <a:t> </a:t>
            </a:r>
            <a:endParaRPr dirty="0">
              <a:latin typeface="Arial" panose="020B0604020202020204" pitchFamily="34" charset="0"/>
              <a:cs typeface="Arial" panose="020B0604020202020204" pitchFamily="34" charset="0"/>
            </a:endParaRPr>
          </a:p>
          <a:p>
            <a:pPr marL="342900" lvl="0" indent="-241300" algn="l" rtl="0">
              <a:spcBef>
                <a:spcPts val="1000"/>
              </a:spcBef>
              <a:spcAft>
                <a:spcPts val="0"/>
              </a:spcAft>
              <a:buSzPts val="1600"/>
              <a:buNone/>
            </a:pPr>
            <a:endParaRPr dirty="0"/>
          </a:p>
        </p:txBody>
      </p:sp>
      <p:pic>
        <p:nvPicPr>
          <p:cNvPr id="170" name="Google Shape;170;p3" descr="A close up of a sign&#10;&#10;Description automatically generated"/>
          <p:cNvPicPr preferRelativeResize="0">
            <a:picLocks noGrp="1"/>
          </p:cNvPicPr>
          <p:nvPr>
            <p:ph type="body" idx="1"/>
          </p:nvPr>
        </p:nvPicPr>
        <p:blipFill rotWithShape="1">
          <a:blip r:embed="rId4">
            <a:alphaModFix/>
          </a:blip>
          <a:srcRect/>
          <a:stretch/>
        </p:blipFill>
        <p:spPr>
          <a:xfrm>
            <a:off x="9885680" y="114300"/>
            <a:ext cx="1719112" cy="1125220"/>
          </a:xfrm>
          <a:prstGeom prst="rect">
            <a:avLst/>
          </a:prstGeom>
          <a:noFill/>
          <a:ln>
            <a:noFill/>
          </a:ln>
        </p:spPr>
      </p:pic>
      <p:pic>
        <p:nvPicPr>
          <p:cNvPr id="171" name="Google Shape;171;p3"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5">
            <a:alphaModFix/>
          </a:blip>
          <a:srcRect/>
          <a:stretch/>
        </p:blipFill>
        <p:spPr>
          <a:xfrm>
            <a:off x="7646819" y="2309759"/>
            <a:ext cx="2933551" cy="2628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Judgments of the Court of Protection: Statistical Outline </a:t>
            </a:r>
            <a:endParaRPr dirty="0">
              <a:latin typeface="Arial" panose="020B0604020202020204" pitchFamily="34" charset="0"/>
              <a:cs typeface="Arial" panose="020B0604020202020204" pitchFamily="34" charset="0"/>
            </a:endParaRPr>
          </a:p>
        </p:txBody>
      </p:sp>
      <p:sp>
        <p:nvSpPr>
          <p:cNvPr id="178" name="Google Shape;178;p4"/>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0" lvl="0" indent="0" algn="l" rtl="0">
              <a:spcBef>
                <a:spcPts val="0"/>
              </a:spcBef>
              <a:spcAft>
                <a:spcPts val="0"/>
              </a:spcAft>
              <a:buSzPts val="1600"/>
              <a:buNone/>
            </a:pPr>
            <a:r>
              <a:rPr lang="en-GB" dirty="0">
                <a:latin typeface="+mn-lt"/>
              </a:rPr>
              <a:t>Number of judgments published by the Court:</a:t>
            </a:r>
            <a:endParaRPr dirty="0">
              <a:latin typeface="+mn-lt"/>
            </a:endParaRPr>
          </a:p>
          <a:p>
            <a:pPr marL="0" lvl="0" indent="0" algn="l" rtl="0">
              <a:spcBef>
                <a:spcPts val="1000"/>
              </a:spcBef>
              <a:spcAft>
                <a:spcPts val="0"/>
              </a:spcAft>
              <a:buSzPts val="1600"/>
              <a:buNone/>
            </a:pPr>
            <a:endParaRPr dirty="0">
              <a:latin typeface="+mn-lt"/>
            </a:endParaRPr>
          </a:p>
          <a:p>
            <a:pPr marL="0" lvl="0" indent="0" algn="l" rtl="0">
              <a:spcBef>
                <a:spcPts val="1000"/>
              </a:spcBef>
              <a:spcAft>
                <a:spcPts val="0"/>
              </a:spcAft>
              <a:buSzPts val="1600"/>
              <a:buNone/>
            </a:pPr>
            <a:r>
              <a:rPr lang="en-GB" dirty="0">
                <a:latin typeface="+mn-lt"/>
              </a:rPr>
              <a:t>2020: 65</a:t>
            </a:r>
            <a:endParaRPr dirty="0">
              <a:latin typeface="+mn-lt"/>
            </a:endParaRPr>
          </a:p>
          <a:p>
            <a:pPr marL="0" lvl="0" indent="0" algn="l" rtl="0">
              <a:spcBef>
                <a:spcPts val="1000"/>
              </a:spcBef>
              <a:spcAft>
                <a:spcPts val="0"/>
              </a:spcAft>
              <a:buSzPts val="1600"/>
              <a:buNone/>
            </a:pPr>
            <a:endParaRPr dirty="0">
              <a:latin typeface="+mn-lt"/>
            </a:endParaRPr>
          </a:p>
          <a:p>
            <a:pPr marL="0" lvl="0" indent="0" algn="l" rtl="0">
              <a:spcBef>
                <a:spcPts val="1000"/>
              </a:spcBef>
              <a:spcAft>
                <a:spcPts val="0"/>
              </a:spcAft>
              <a:buSzPts val="1600"/>
              <a:buNone/>
            </a:pPr>
            <a:r>
              <a:rPr lang="en-GB" dirty="0">
                <a:latin typeface="+mn-lt"/>
              </a:rPr>
              <a:t>2019: 60</a:t>
            </a:r>
            <a:endParaRPr dirty="0">
              <a:latin typeface="+mn-lt"/>
            </a:endParaRPr>
          </a:p>
          <a:p>
            <a:pPr marL="0" lvl="0" indent="0" algn="l" rtl="0">
              <a:spcBef>
                <a:spcPts val="1000"/>
              </a:spcBef>
              <a:spcAft>
                <a:spcPts val="0"/>
              </a:spcAft>
              <a:buSzPts val="1600"/>
              <a:buNone/>
            </a:pPr>
            <a:endParaRPr dirty="0">
              <a:latin typeface="+mn-lt"/>
            </a:endParaRPr>
          </a:p>
          <a:p>
            <a:pPr marL="0" lvl="0" indent="0" algn="l" rtl="0">
              <a:spcBef>
                <a:spcPts val="1000"/>
              </a:spcBef>
              <a:spcAft>
                <a:spcPts val="0"/>
              </a:spcAft>
              <a:buSzPts val="1600"/>
              <a:buNone/>
            </a:pPr>
            <a:r>
              <a:rPr lang="en-GB" dirty="0">
                <a:latin typeface="+mn-lt"/>
              </a:rPr>
              <a:t>2018: 38</a:t>
            </a:r>
            <a:endParaRPr dirty="0">
              <a:latin typeface="+mn-lt"/>
            </a:endParaRPr>
          </a:p>
          <a:p>
            <a:pPr marL="0" lvl="0" indent="0" algn="l" rtl="0">
              <a:spcBef>
                <a:spcPts val="1000"/>
              </a:spcBef>
              <a:spcAft>
                <a:spcPts val="0"/>
              </a:spcAft>
              <a:buSzPts val="1600"/>
              <a:buNone/>
            </a:pPr>
            <a:endParaRPr dirty="0">
              <a:latin typeface="+mn-lt"/>
            </a:endParaRPr>
          </a:p>
          <a:p>
            <a:pPr marL="342900" lvl="0" indent="-241300" algn="l" rtl="0">
              <a:spcBef>
                <a:spcPts val="1000"/>
              </a:spcBef>
              <a:spcAft>
                <a:spcPts val="0"/>
              </a:spcAft>
              <a:buSzPts val="1600"/>
              <a:buNone/>
            </a:pPr>
            <a:endParaRPr dirty="0">
              <a:latin typeface="+mn-lt"/>
            </a:endParaRPr>
          </a:p>
          <a:p>
            <a:pPr marL="0" lvl="0" indent="0" algn="l" rtl="0">
              <a:spcBef>
                <a:spcPts val="1000"/>
              </a:spcBef>
              <a:spcAft>
                <a:spcPts val="0"/>
              </a:spcAft>
              <a:buSzPts val="1120"/>
              <a:buNone/>
            </a:pPr>
            <a:r>
              <a:rPr lang="en-GB" i="1" dirty="0">
                <a:latin typeface="+mn-lt"/>
              </a:rPr>
              <a:t>Source: British and Irish Legal Information Institute (BAILII) – </a:t>
            </a:r>
            <a:endParaRPr dirty="0">
              <a:latin typeface="+mn-lt"/>
            </a:endParaRPr>
          </a:p>
          <a:p>
            <a:pPr marL="0" lvl="0" indent="0" algn="l" rtl="0">
              <a:spcBef>
                <a:spcPts val="1000"/>
              </a:spcBef>
              <a:spcAft>
                <a:spcPts val="0"/>
              </a:spcAft>
              <a:buSzPts val="1120"/>
              <a:buNone/>
            </a:pPr>
            <a:r>
              <a:rPr lang="en-GB" i="1" dirty="0">
                <a:latin typeface="+mn-lt"/>
              </a:rPr>
              <a:t>https://www.bailii.org/ew/cases/EWCOP/</a:t>
            </a:r>
            <a:endParaRPr dirty="0">
              <a:latin typeface="+mn-lt"/>
            </a:endParaRPr>
          </a:p>
          <a:p>
            <a:pPr marL="342900" lvl="0" indent="-241300" algn="l" rtl="0">
              <a:spcBef>
                <a:spcPts val="1000"/>
              </a:spcBef>
              <a:spcAft>
                <a:spcPts val="0"/>
              </a:spcAft>
              <a:buSzPts val="1600"/>
              <a:buNone/>
            </a:pPr>
            <a:endParaRPr dirty="0"/>
          </a:p>
        </p:txBody>
      </p:sp>
      <p:pic>
        <p:nvPicPr>
          <p:cNvPr id="179" name="Google Shape;179;p4"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180" name="Google Shape;180;p4"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646819" y="2309759"/>
            <a:ext cx="2933551" cy="2628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5"/>
          <p:cNvSpPr txBox="1">
            <a:spLocks noGrp="1"/>
          </p:cNvSpPr>
          <p:nvPr>
            <p:ph type="title"/>
          </p:nvPr>
        </p:nvSpPr>
        <p:spPr>
          <a:xfrm>
            <a:off x="2938410" y="295910"/>
            <a:ext cx="6396384" cy="7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3200"/>
              <a:buFont typeface="Century Gothic"/>
              <a:buNone/>
            </a:pPr>
            <a:r>
              <a:rPr lang="en-GB" b="1" dirty="0">
                <a:latin typeface="Arial" panose="020B0604020202020204" pitchFamily="34" charset="0"/>
                <a:cs typeface="Arial" panose="020B0604020202020204" pitchFamily="34" charset="0"/>
              </a:rPr>
              <a:t>Transparency &amp; Open Justice</a:t>
            </a:r>
            <a:br>
              <a:rPr lang="en-GB" sz="3600" b="1" dirty="0"/>
            </a:br>
            <a:endParaRPr sz="3600" b="1" dirty="0"/>
          </a:p>
        </p:txBody>
      </p:sp>
      <p:pic>
        <p:nvPicPr>
          <p:cNvPr id="188" name="Google Shape;188;p5" descr="A sign on the side of a building&#10;&#10;Description automatically generated"/>
          <p:cNvPicPr preferRelativeResize="0"/>
          <p:nvPr/>
        </p:nvPicPr>
        <p:blipFill rotWithShape="1">
          <a:blip r:embed="rId3">
            <a:alphaModFix/>
          </a:blip>
          <a:srcRect t="4369" b="29633"/>
          <a:stretch/>
        </p:blipFill>
        <p:spPr>
          <a:xfrm>
            <a:off x="0" y="-2"/>
            <a:ext cx="2822588" cy="4918781"/>
          </a:xfrm>
          <a:prstGeom prst="rect">
            <a:avLst/>
          </a:prstGeom>
          <a:noFill/>
          <a:ln>
            <a:noFill/>
          </a:ln>
        </p:spPr>
      </p:pic>
      <p:pic>
        <p:nvPicPr>
          <p:cNvPr id="189" name="Google Shape;189;p5" descr="A picture containing sitting, food, parked&#10;&#10;Description automatically generated"/>
          <p:cNvPicPr preferRelativeResize="0">
            <a:picLocks noGrp="1"/>
          </p:cNvPicPr>
          <p:nvPr>
            <p:ph type="body" idx="1"/>
          </p:nvPr>
        </p:nvPicPr>
        <p:blipFill rotWithShape="1">
          <a:blip r:embed="rId4">
            <a:alphaModFix/>
          </a:blip>
          <a:srcRect t="334" r="-3" b="743"/>
          <a:stretch/>
        </p:blipFill>
        <p:spPr>
          <a:xfrm>
            <a:off x="3223" y="4919241"/>
            <a:ext cx="2781074" cy="1938298"/>
          </a:xfrm>
          <a:prstGeom prst="rect">
            <a:avLst/>
          </a:prstGeom>
          <a:noFill/>
          <a:ln>
            <a:noFill/>
          </a:ln>
        </p:spPr>
      </p:pic>
      <p:sp>
        <p:nvSpPr>
          <p:cNvPr id="190" name="Google Shape;190;p5"/>
          <p:cNvSpPr txBox="1">
            <a:spLocks noGrp="1"/>
          </p:cNvSpPr>
          <p:nvPr>
            <p:ph type="body" idx="2"/>
          </p:nvPr>
        </p:nvSpPr>
        <p:spPr>
          <a:xfrm>
            <a:off x="3657600" y="1353820"/>
            <a:ext cx="8531177" cy="5133975"/>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SzPts val="1600"/>
              <a:buNone/>
            </a:pPr>
            <a:r>
              <a:rPr lang="en-GB" sz="2000"/>
              <a:t> </a:t>
            </a:r>
            <a:endParaRPr/>
          </a:p>
          <a:p>
            <a:pPr marL="0" lvl="0" indent="0" algn="l" rtl="0">
              <a:spcBef>
                <a:spcPts val="1000"/>
              </a:spcBef>
              <a:spcAft>
                <a:spcPts val="0"/>
              </a:spcAft>
              <a:buSzPts val="1600"/>
              <a:buNone/>
            </a:pPr>
            <a:endParaRPr sz="2000"/>
          </a:p>
          <a:p>
            <a:pPr marL="0" lvl="0" indent="0" algn="l" rtl="0">
              <a:spcBef>
                <a:spcPts val="1000"/>
              </a:spcBef>
              <a:spcAft>
                <a:spcPts val="0"/>
              </a:spcAft>
              <a:buSzPts val="1600"/>
              <a:buNone/>
            </a:pPr>
            <a:endParaRPr sz="2000"/>
          </a:p>
          <a:p>
            <a:pPr marL="0" lvl="0" indent="0" algn="l" rtl="0">
              <a:spcBef>
                <a:spcPts val="1000"/>
              </a:spcBef>
              <a:spcAft>
                <a:spcPts val="0"/>
              </a:spcAft>
              <a:buSzPts val="1600"/>
              <a:buNone/>
            </a:pPr>
            <a:endParaRPr sz="2000"/>
          </a:p>
          <a:p>
            <a:pPr marL="342900" lvl="0" indent="-241300" algn="just" rtl="0">
              <a:spcBef>
                <a:spcPts val="1000"/>
              </a:spcBef>
              <a:spcAft>
                <a:spcPts val="0"/>
              </a:spcAft>
              <a:buSzPts val="1600"/>
              <a:buFont typeface="Arial"/>
              <a:buNone/>
            </a:pPr>
            <a:endParaRPr sz="2000"/>
          </a:p>
          <a:p>
            <a:pPr marL="342900" lvl="0" indent="-241300" algn="just" rtl="0">
              <a:spcBef>
                <a:spcPts val="1000"/>
              </a:spcBef>
              <a:spcAft>
                <a:spcPts val="0"/>
              </a:spcAft>
              <a:buSzPts val="1600"/>
              <a:buFont typeface="Arial"/>
              <a:buNone/>
            </a:pPr>
            <a:endParaRPr sz="2000"/>
          </a:p>
          <a:p>
            <a:pPr marL="342900" lvl="0" indent="-241300" algn="just" rtl="0">
              <a:spcBef>
                <a:spcPts val="1000"/>
              </a:spcBef>
              <a:spcAft>
                <a:spcPts val="0"/>
              </a:spcAft>
              <a:buSzPts val="1600"/>
              <a:buFont typeface="Arial"/>
              <a:buNone/>
            </a:pPr>
            <a:endParaRPr sz="2000"/>
          </a:p>
        </p:txBody>
      </p:sp>
      <p:pic>
        <p:nvPicPr>
          <p:cNvPr id="191" name="Google Shape;191;p5" descr="A close up of a sign&#10;&#10;Description automatically generated"/>
          <p:cNvPicPr preferRelativeResize="0">
            <a:picLocks noGrp="1"/>
          </p:cNvPicPr>
          <p:nvPr>
            <p:ph type="body" idx="1"/>
          </p:nvPr>
        </p:nvPicPr>
        <p:blipFill rotWithShape="1">
          <a:blip r:embed="rId5">
            <a:alphaModFix/>
          </a:blip>
          <a:srcRect/>
          <a:stretch/>
        </p:blipFill>
        <p:spPr>
          <a:xfrm>
            <a:off x="9885680" y="114300"/>
            <a:ext cx="1719112" cy="1125220"/>
          </a:xfrm>
          <a:prstGeom prst="rect">
            <a:avLst/>
          </a:prstGeom>
          <a:noFill/>
          <a:ln>
            <a:noFill/>
          </a:ln>
        </p:spPr>
      </p:pic>
      <p:sp>
        <p:nvSpPr>
          <p:cNvPr id="192" name="Google Shape;192;p5"/>
          <p:cNvSpPr txBox="1"/>
          <p:nvPr/>
        </p:nvSpPr>
        <p:spPr>
          <a:xfrm>
            <a:off x="2938410" y="1480557"/>
            <a:ext cx="9164548" cy="4093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dirty="0">
                <a:solidFill>
                  <a:schemeClr val="lt1"/>
                </a:solidFill>
                <a:latin typeface="+mj-lt"/>
                <a:ea typeface="Century Gothic"/>
                <a:cs typeface="Century Gothic"/>
                <a:sym typeface="Century Gothic"/>
              </a:rPr>
              <a:t>Open justice. The words express a principle at the heart of our system of justice and vital to the rule of law. The rule of law is a fine concept, but fine words butter no parsnips. How is the rule of law itself to be policed? …. In a democracy, where power depends on the consent of the people governed, the answer must lie in the transparency of the legal process. Open justice lets in the light and allows the public to scrutinise the workings of the law, for better or for worse. Lord Justice Toulson </a:t>
            </a:r>
            <a:r>
              <a:rPr lang="en-GB" sz="2000" i="1" u="sng" dirty="0">
                <a:solidFill>
                  <a:schemeClr val="lt1"/>
                </a:solidFill>
                <a:latin typeface="+mj-lt"/>
                <a:ea typeface="Century Gothic"/>
                <a:cs typeface="Century Gothic"/>
                <a:sym typeface="Century Gothic"/>
                <a:hlinkClick r:id="rId6">
                  <a:extLst>
                    <a:ext uri="{A12FA001-AC4F-418D-AE19-62706E023703}">
                      <ahyp:hlinkClr xmlns:ahyp="http://schemas.microsoft.com/office/drawing/2018/hyperlinkcolor" val="tx"/>
                    </a:ext>
                  </a:extLst>
                </a:hlinkClick>
              </a:rPr>
              <a:t>R (Guardian News and Media Ltd) v City of Westminster Magistrates’ Court </a:t>
            </a:r>
            <a:r>
              <a:rPr lang="en-GB" sz="2000" u="sng" dirty="0">
                <a:solidFill>
                  <a:schemeClr val="lt1"/>
                </a:solidFill>
                <a:latin typeface="+mj-lt"/>
                <a:ea typeface="Century Gothic"/>
                <a:cs typeface="Century Gothic"/>
                <a:sym typeface="Century Gothic"/>
                <a:hlinkClick r:id="rId6">
                  <a:extLst>
                    <a:ext uri="{A12FA001-AC4F-418D-AE19-62706E023703}">
                      <ahyp:hlinkClr xmlns:ahyp="http://schemas.microsoft.com/office/drawing/2018/hyperlinkcolor" val="tx"/>
                    </a:ext>
                  </a:extLst>
                </a:hlinkClick>
              </a:rPr>
              <a:t>[2012] QB 618</a:t>
            </a:r>
            <a:r>
              <a:rPr lang="en-GB" sz="2000" dirty="0">
                <a:solidFill>
                  <a:schemeClr val="lt1"/>
                </a:solidFill>
                <a:latin typeface="+mj-lt"/>
                <a:ea typeface="Century Gothic"/>
                <a:cs typeface="Century Gothic"/>
                <a:sym typeface="Century Gothic"/>
              </a:rPr>
              <a:t> </a:t>
            </a:r>
            <a:endParaRPr sz="2000" dirty="0">
              <a:latin typeface="+mj-lt"/>
            </a:endParaRPr>
          </a:p>
          <a:p>
            <a:pPr marL="0" marR="0" lvl="0" indent="0" algn="l" rtl="0">
              <a:spcBef>
                <a:spcPts val="0"/>
              </a:spcBef>
              <a:spcAft>
                <a:spcPts val="0"/>
              </a:spcAft>
              <a:buNone/>
            </a:pPr>
            <a:endParaRPr sz="2000" dirty="0">
              <a:solidFill>
                <a:schemeClr val="lt1"/>
              </a:solidFill>
              <a:latin typeface="+mj-lt"/>
              <a:ea typeface="Century Gothic"/>
              <a:cs typeface="Century Gothic"/>
              <a:sym typeface="Century Gothic"/>
            </a:endParaRPr>
          </a:p>
          <a:p>
            <a:pPr marL="0" marR="0" lvl="0" indent="0" algn="l" rtl="0">
              <a:spcBef>
                <a:spcPts val="0"/>
              </a:spcBef>
              <a:spcAft>
                <a:spcPts val="0"/>
              </a:spcAft>
              <a:buNone/>
            </a:pPr>
            <a:r>
              <a:rPr lang="en-GB" sz="2000" dirty="0">
                <a:solidFill>
                  <a:schemeClr val="lt1"/>
                </a:solidFill>
                <a:latin typeface="+mj-lt"/>
                <a:ea typeface="Century Gothic"/>
                <a:cs typeface="Century Gothic"/>
                <a:sym typeface="Century Gothic"/>
              </a:rPr>
              <a:t>"Publicity is the very soul of justice. It is the keenest spur to exertion and the surest of all guards against improbity. It keeps the judge himself while trying under trial.” (Jeremy Bentham quoted by Lord Shaw of Dunfermline in </a:t>
            </a:r>
            <a:r>
              <a:rPr lang="en-GB" sz="2000" i="1" dirty="0">
                <a:solidFill>
                  <a:schemeClr val="lt1"/>
                </a:solidFill>
                <a:latin typeface="+mj-lt"/>
                <a:ea typeface="Century Gothic"/>
                <a:cs typeface="Century Gothic"/>
                <a:sym typeface="Century Gothic"/>
              </a:rPr>
              <a:t>Scott v Scott </a:t>
            </a:r>
            <a:r>
              <a:rPr lang="en-GB" sz="2000" u="sng" dirty="0">
                <a:solidFill>
                  <a:schemeClr val="lt1"/>
                </a:solidFill>
                <a:latin typeface="+mj-lt"/>
                <a:ea typeface="Century Gothic"/>
                <a:cs typeface="Century Gothic"/>
                <a:sym typeface="Century Gothic"/>
                <a:hlinkClick r:id="rId7">
                  <a:extLst>
                    <a:ext uri="{A12FA001-AC4F-418D-AE19-62706E023703}">
                      <ahyp:hlinkClr xmlns:ahyp="http://schemas.microsoft.com/office/drawing/2018/hyperlinkcolor" val="tx"/>
                    </a:ext>
                  </a:extLst>
                </a:hlinkClick>
              </a:rPr>
              <a:t>[1913] AC 417</a:t>
            </a:r>
            <a:r>
              <a:rPr lang="en-GB" sz="2000" dirty="0">
                <a:solidFill>
                  <a:schemeClr val="lt1"/>
                </a:solidFill>
                <a:latin typeface="+mj-lt"/>
                <a:ea typeface="Century Gothic"/>
                <a:cs typeface="Century Gothic"/>
                <a:sym typeface="Century Gothic"/>
              </a:rPr>
              <a:t>, 477)</a:t>
            </a:r>
            <a:endParaRPr sz="20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0">
                                            <p:txEl>
                                              <p:pRg st="0" end="0"/>
                                            </p:txEl>
                                          </p:spTgt>
                                        </p:tgtEl>
                                        <p:attrNameLst>
                                          <p:attrName>style.visibility</p:attrName>
                                        </p:attrNameLst>
                                      </p:cBhvr>
                                      <p:to>
                                        <p:strVal val="visible"/>
                                      </p:to>
                                    </p:set>
                                    <p:animEffect transition="in" filter="fade">
                                      <p:cBhvr>
                                        <p:cTn id="7" dur="500"/>
                                        <p:tgtEl>
                                          <p:spTgt spid="1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0">
                                            <p:txEl>
                                              <p:pRg st="1" end="1"/>
                                            </p:txEl>
                                          </p:spTgt>
                                        </p:tgtEl>
                                        <p:attrNameLst>
                                          <p:attrName>style.visibility</p:attrName>
                                        </p:attrNameLst>
                                      </p:cBhvr>
                                      <p:to>
                                        <p:strVal val="visible"/>
                                      </p:to>
                                    </p:set>
                                    <p:animEffect transition="in" filter="fade">
                                      <p:cBhvr>
                                        <p:cTn id="12" dur="500"/>
                                        <p:tgtEl>
                                          <p:spTgt spid="1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0">
                                            <p:txEl>
                                              <p:pRg st="2" end="2"/>
                                            </p:txEl>
                                          </p:spTgt>
                                        </p:tgtEl>
                                        <p:attrNameLst>
                                          <p:attrName>style.visibility</p:attrName>
                                        </p:attrNameLst>
                                      </p:cBhvr>
                                      <p:to>
                                        <p:strVal val="visible"/>
                                      </p:to>
                                    </p:set>
                                    <p:animEffect transition="in" filter="fade">
                                      <p:cBhvr>
                                        <p:cTn id="17" dur="500"/>
                                        <p:tgtEl>
                                          <p:spTgt spid="1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xEl>
                                              <p:pRg st="3" end="3"/>
                                            </p:txEl>
                                          </p:spTgt>
                                        </p:tgtEl>
                                        <p:attrNameLst>
                                          <p:attrName>style.visibility</p:attrName>
                                        </p:attrNameLst>
                                      </p:cBhvr>
                                      <p:to>
                                        <p:strVal val="visible"/>
                                      </p:to>
                                    </p:set>
                                    <p:animEffect transition="in" filter="fade">
                                      <p:cBhvr>
                                        <p:cTn id="22" dur="500"/>
                                        <p:tgtEl>
                                          <p:spTgt spid="19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0">
                                            <p:txEl>
                                              <p:pRg st="4" end="4"/>
                                            </p:txEl>
                                          </p:spTgt>
                                        </p:tgtEl>
                                        <p:attrNameLst>
                                          <p:attrName>style.visibility</p:attrName>
                                        </p:attrNameLst>
                                      </p:cBhvr>
                                      <p:to>
                                        <p:strVal val="visible"/>
                                      </p:to>
                                    </p:set>
                                    <p:animEffect transition="in" filter="fade">
                                      <p:cBhvr>
                                        <p:cTn id="27" dur="500"/>
                                        <p:tgtEl>
                                          <p:spTgt spid="19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0">
                                            <p:txEl>
                                              <p:pRg st="5" end="5"/>
                                            </p:txEl>
                                          </p:spTgt>
                                        </p:tgtEl>
                                        <p:attrNameLst>
                                          <p:attrName>style.visibility</p:attrName>
                                        </p:attrNameLst>
                                      </p:cBhvr>
                                      <p:to>
                                        <p:strVal val="visible"/>
                                      </p:to>
                                    </p:set>
                                    <p:animEffect transition="in" filter="fade">
                                      <p:cBhvr>
                                        <p:cTn id="32" dur="500"/>
                                        <p:tgtEl>
                                          <p:spTgt spid="19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0">
                                            <p:txEl>
                                              <p:pRg st="6" end="6"/>
                                            </p:txEl>
                                          </p:spTgt>
                                        </p:tgtEl>
                                        <p:attrNameLst>
                                          <p:attrName>style.visibility</p:attrName>
                                        </p:attrNameLst>
                                      </p:cBhvr>
                                      <p:to>
                                        <p:strVal val="visible"/>
                                      </p:to>
                                    </p:set>
                                    <p:animEffect transition="in" filter="fade">
                                      <p:cBhvr>
                                        <p:cTn id="37" dur="500"/>
                                        <p:tgtEl>
                                          <p:spTgt spid="19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pic>
        <p:nvPicPr>
          <p:cNvPr id="198" name="Google Shape;198;p6"/>
          <p:cNvPicPr preferRelativeResize="0"/>
          <p:nvPr/>
        </p:nvPicPr>
        <p:blipFill rotWithShape="1">
          <a:blip r:embed="rId4">
            <a:alphaModFix/>
          </a:blip>
          <a:srcRect l="3613"/>
          <a:stretch/>
        </p:blipFill>
        <p:spPr>
          <a:xfrm>
            <a:off x="0" y="2669685"/>
            <a:ext cx="4037012" cy="4188315"/>
          </a:xfrm>
          <a:prstGeom prst="rect">
            <a:avLst/>
          </a:prstGeom>
          <a:noFill/>
          <a:ln>
            <a:noFill/>
          </a:ln>
        </p:spPr>
      </p:pic>
      <p:pic>
        <p:nvPicPr>
          <p:cNvPr id="199" name="Google Shape;199;p6"/>
          <p:cNvPicPr preferRelativeResize="0"/>
          <p:nvPr/>
        </p:nvPicPr>
        <p:blipFill rotWithShape="1">
          <a:blip r:embed="rId5">
            <a:alphaModFix/>
          </a:blip>
          <a:srcRect l="35640"/>
          <a:stretch/>
        </p:blipFill>
        <p:spPr>
          <a:xfrm>
            <a:off x="0" y="2892347"/>
            <a:ext cx="1522412" cy="2365453"/>
          </a:xfrm>
          <a:prstGeom prst="rect">
            <a:avLst/>
          </a:prstGeom>
          <a:noFill/>
          <a:ln>
            <a:noFill/>
          </a:ln>
        </p:spPr>
      </p:pic>
      <p:sp>
        <p:nvSpPr>
          <p:cNvPr id="200" name="Google Shape;200;p6"/>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1" name="Google Shape;201;p6"/>
          <p:cNvPicPr preferRelativeResize="0"/>
          <p:nvPr/>
        </p:nvPicPr>
        <p:blipFill rotWithShape="1">
          <a:blip r:embed="rId6">
            <a:alphaModFix/>
          </a:blip>
          <a:srcRect t="28812"/>
          <a:stretch/>
        </p:blipFill>
        <p:spPr>
          <a:xfrm>
            <a:off x="7999412" y="0"/>
            <a:ext cx="1603387" cy="1141407"/>
          </a:xfrm>
          <a:prstGeom prst="rect">
            <a:avLst/>
          </a:prstGeom>
          <a:noFill/>
          <a:ln>
            <a:noFill/>
          </a:ln>
        </p:spPr>
      </p:pic>
      <p:pic>
        <p:nvPicPr>
          <p:cNvPr id="202" name="Google Shape;202;p6"/>
          <p:cNvPicPr preferRelativeResize="0"/>
          <p:nvPr/>
        </p:nvPicPr>
        <p:blipFill rotWithShape="1">
          <a:blip r:embed="rId7">
            <a:alphaModFix/>
          </a:blip>
          <a:srcRect b="23320"/>
          <a:stretch/>
        </p:blipFill>
        <p:spPr>
          <a:xfrm>
            <a:off x="8605878" y="6096000"/>
            <a:ext cx="993734" cy="762000"/>
          </a:xfrm>
          <a:prstGeom prst="rect">
            <a:avLst/>
          </a:prstGeom>
          <a:noFill/>
          <a:ln>
            <a:noFill/>
          </a:ln>
        </p:spPr>
      </p:pic>
      <p:sp>
        <p:nvSpPr>
          <p:cNvPr id="203" name="Google Shape;203;p6"/>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6"/>
          <p:cNvSpPr txBox="1">
            <a:spLocks noGrp="1"/>
          </p:cNvSpPr>
          <p:nvPr>
            <p:ph type="title"/>
          </p:nvPr>
        </p:nvSpPr>
        <p:spPr>
          <a:xfrm>
            <a:off x="3008116" y="272707"/>
            <a:ext cx="6396384" cy="7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3200"/>
              <a:buFont typeface="Century Gothic"/>
              <a:buNone/>
            </a:pPr>
            <a:r>
              <a:rPr lang="en-GB" b="1" dirty="0">
                <a:latin typeface="Arial" panose="020B0604020202020204" pitchFamily="34" charset="0"/>
                <a:cs typeface="Arial" panose="020B0604020202020204" pitchFamily="34" charset="0"/>
              </a:rPr>
              <a:t>Transparency &amp; Open Justice</a:t>
            </a:r>
            <a:br>
              <a:rPr lang="en-GB" sz="3600" b="1" dirty="0"/>
            </a:br>
            <a:endParaRPr sz="3600" b="1" dirty="0"/>
          </a:p>
        </p:txBody>
      </p:sp>
      <p:pic>
        <p:nvPicPr>
          <p:cNvPr id="205" name="Google Shape;205;p6" descr="A sign on the side of a building&#10;&#10;Description automatically generated"/>
          <p:cNvPicPr preferRelativeResize="0"/>
          <p:nvPr/>
        </p:nvPicPr>
        <p:blipFill rotWithShape="1">
          <a:blip r:embed="rId8">
            <a:alphaModFix/>
          </a:blip>
          <a:srcRect t="4369" b="29633"/>
          <a:stretch/>
        </p:blipFill>
        <p:spPr>
          <a:xfrm>
            <a:off x="0" y="-2"/>
            <a:ext cx="2822588" cy="4918781"/>
          </a:xfrm>
          <a:prstGeom prst="rect">
            <a:avLst/>
          </a:prstGeom>
          <a:noFill/>
          <a:ln>
            <a:noFill/>
          </a:ln>
        </p:spPr>
      </p:pic>
      <p:pic>
        <p:nvPicPr>
          <p:cNvPr id="206" name="Google Shape;206;p6" descr="A picture containing sitting, food, parked&#10;&#10;Description automatically generated"/>
          <p:cNvPicPr preferRelativeResize="0">
            <a:picLocks noGrp="1"/>
          </p:cNvPicPr>
          <p:nvPr>
            <p:ph type="body" idx="1"/>
          </p:nvPr>
        </p:nvPicPr>
        <p:blipFill rotWithShape="1">
          <a:blip r:embed="rId9">
            <a:alphaModFix/>
          </a:blip>
          <a:srcRect t="334" r="-3" b="743"/>
          <a:stretch/>
        </p:blipFill>
        <p:spPr>
          <a:xfrm>
            <a:off x="3223" y="4919241"/>
            <a:ext cx="2781074" cy="1938298"/>
          </a:xfrm>
          <a:prstGeom prst="rect">
            <a:avLst/>
          </a:prstGeom>
          <a:noFill/>
          <a:ln>
            <a:noFill/>
          </a:ln>
        </p:spPr>
      </p:pic>
      <p:sp>
        <p:nvSpPr>
          <p:cNvPr id="207" name="Google Shape;207;p6"/>
          <p:cNvSpPr txBox="1">
            <a:spLocks noGrp="1"/>
          </p:cNvSpPr>
          <p:nvPr>
            <p:ph type="body" idx="2"/>
          </p:nvPr>
        </p:nvSpPr>
        <p:spPr>
          <a:xfrm>
            <a:off x="3657600" y="1353820"/>
            <a:ext cx="8531177" cy="5133975"/>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SzPts val="1600"/>
              <a:buNone/>
            </a:pPr>
            <a:r>
              <a:rPr lang="en-GB" sz="2000" dirty="0"/>
              <a:t> </a:t>
            </a:r>
            <a:endParaRPr dirty="0"/>
          </a:p>
          <a:p>
            <a:pPr marL="0" lvl="0" indent="0" algn="l" rtl="0">
              <a:spcBef>
                <a:spcPts val="1000"/>
              </a:spcBef>
              <a:spcAft>
                <a:spcPts val="0"/>
              </a:spcAft>
              <a:buSzPts val="1600"/>
              <a:buNone/>
            </a:pPr>
            <a:endParaRPr sz="2000" dirty="0"/>
          </a:p>
          <a:p>
            <a:pPr marL="0" lvl="0" indent="0" algn="l" rtl="0">
              <a:spcBef>
                <a:spcPts val="1000"/>
              </a:spcBef>
              <a:spcAft>
                <a:spcPts val="0"/>
              </a:spcAft>
              <a:buSzPts val="1600"/>
              <a:buNone/>
            </a:pPr>
            <a:endParaRPr sz="2000" dirty="0"/>
          </a:p>
          <a:p>
            <a:pPr marL="0" lvl="0" indent="0" algn="l" rtl="0">
              <a:spcBef>
                <a:spcPts val="1000"/>
              </a:spcBef>
              <a:spcAft>
                <a:spcPts val="0"/>
              </a:spcAft>
              <a:buSzPts val="1600"/>
              <a:buNone/>
            </a:pPr>
            <a:endParaRPr sz="2000" dirty="0"/>
          </a:p>
          <a:p>
            <a:pPr marL="342900" lvl="0" indent="-241300" algn="just" rtl="0">
              <a:spcBef>
                <a:spcPts val="1000"/>
              </a:spcBef>
              <a:spcAft>
                <a:spcPts val="0"/>
              </a:spcAft>
              <a:buSzPts val="1600"/>
              <a:buFont typeface="Arial"/>
              <a:buNone/>
            </a:pPr>
            <a:endParaRPr sz="2000" dirty="0"/>
          </a:p>
          <a:p>
            <a:pPr marL="342900" lvl="0" indent="-241300" algn="just" rtl="0">
              <a:spcBef>
                <a:spcPts val="1000"/>
              </a:spcBef>
              <a:spcAft>
                <a:spcPts val="0"/>
              </a:spcAft>
              <a:buSzPts val="1600"/>
              <a:buFont typeface="Arial"/>
              <a:buNone/>
            </a:pPr>
            <a:endParaRPr sz="2000" dirty="0"/>
          </a:p>
          <a:p>
            <a:pPr marL="342900" lvl="0" indent="-241300" algn="just" rtl="0">
              <a:spcBef>
                <a:spcPts val="1000"/>
              </a:spcBef>
              <a:spcAft>
                <a:spcPts val="0"/>
              </a:spcAft>
              <a:buSzPts val="1600"/>
              <a:buFont typeface="Arial"/>
              <a:buNone/>
            </a:pPr>
            <a:endParaRPr sz="2000" dirty="0"/>
          </a:p>
        </p:txBody>
      </p:sp>
      <p:pic>
        <p:nvPicPr>
          <p:cNvPr id="208" name="Google Shape;208;p6" descr="A close up of a sign&#10;&#10;Description automatically generated"/>
          <p:cNvPicPr preferRelativeResize="0">
            <a:picLocks noGrp="1"/>
          </p:cNvPicPr>
          <p:nvPr>
            <p:ph type="body" idx="1"/>
          </p:nvPr>
        </p:nvPicPr>
        <p:blipFill rotWithShape="1">
          <a:blip r:embed="rId10">
            <a:alphaModFix/>
          </a:blip>
          <a:srcRect/>
          <a:stretch/>
        </p:blipFill>
        <p:spPr>
          <a:xfrm>
            <a:off x="9885680" y="114300"/>
            <a:ext cx="1719112" cy="1125220"/>
          </a:xfrm>
          <a:prstGeom prst="rect">
            <a:avLst/>
          </a:prstGeom>
          <a:noFill/>
          <a:ln>
            <a:noFill/>
          </a:ln>
        </p:spPr>
      </p:pic>
      <p:pic>
        <p:nvPicPr>
          <p:cNvPr id="209" name="Google Shape;209;p6"/>
          <p:cNvPicPr preferRelativeResize="0"/>
          <p:nvPr/>
        </p:nvPicPr>
        <p:blipFill rotWithShape="1">
          <a:blip r:embed="rId11">
            <a:alphaModFix/>
          </a:blip>
          <a:srcRect l="16134" t="13362" r="23971" b="66899"/>
          <a:stretch/>
        </p:blipFill>
        <p:spPr>
          <a:xfrm>
            <a:off x="2935833" y="1520123"/>
            <a:ext cx="9115753" cy="2160689"/>
          </a:xfrm>
          <a:prstGeom prst="rect">
            <a:avLst/>
          </a:prstGeom>
          <a:noFill/>
          <a:ln>
            <a:noFill/>
          </a:ln>
        </p:spPr>
      </p:pic>
      <p:sp>
        <p:nvSpPr>
          <p:cNvPr id="210" name="Google Shape;210;p6"/>
          <p:cNvSpPr txBox="1"/>
          <p:nvPr/>
        </p:nvSpPr>
        <p:spPr>
          <a:xfrm>
            <a:off x="3695891" y="4058235"/>
            <a:ext cx="6097712" cy="2246729"/>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lt1"/>
              </a:buClr>
              <a:buSzPts val="1800"/>
              <a:buFont typeface="Arial"/>
              <a:buChar char="•"/>
            </a:pPr>
            <a:r>
              <a:rPr lang="en-GB" sz="2000" u="sng" dirty="0">
                <a:solidFill>
                  <a:schemeClr val="lt1"/>
                </a:solidFill>
                <a:latin typeface="+mj-lt"/>
                <a:ea typeface="Century Gothic"/>
                <a:cs typeface="Century Gothic"/>
                <a:sym typeface="Century Gothic"/>
                <a:hlinkClick r:id="rId12">
                  <a:extLst>
                    <a:ext uri="{A12FA001-AC4F-418D-AE19-62706E023703}">
                      <ahyp:hlinkClr xmlns:ahyp="http://schemas.microsoft.com/office/drawing/2018/hyperlinkcolor" val="tx"/>
                    </a:ext>
                  </a:extLst>
                </a:hlinkClick>
              </a:rPr>
              <a:t>Guidance from Mr Justice Hayden </a:t>
            </a:r>
            <a:r>
              <a:rPr lang="en-GB" sz="2000" dirty="0">
                <a:solidFill>
                  <a:schemeClr val="lt1"/>
                </a:solidFill>
                <a:latin typeface="+mj-lt"/>
                <a:ea typeface="Century Gothic"/>
                <a:cs typeface="Century Gothic"/>
                <a:sym typeface="Century Gothic"/>
              </a:rPr>
              <a:t>31 March 2020</a:t>
            </a:r>
            <a:endParaRPr sz="2000" dirty="0">
              <a:latin typeface="+mj-lt"/>
            </a:endParaRPr>
          </a:p>
          <a:p>
            <a:pPr marL="0" marR="0" lvl="0" indent="0" algn="just" rtl="0">
              <a:spcBef>
                <a:spcPts val="0"/>
              </a:spcBef>
              <a:spcAft>
                <a:spcPts val="0"/>
              </a:spcAft>
              <a:buNone/>
            </a:pPr>
            <a:endParaRPr sz="2000" dirty="0">
              <a:solidFill>
                <a:schemeClr val="lt1"/>
              </a:solidFill>
              <a:latin typeface="+mj-lt"/>
              <a:ea typeface="Century Gothic"/>
              <a:cs typeface="Century Gothic"/>
              <a:sym typeface="Century Gothic"/>
            </a:endParaRPr>
          </a:p>
          <a:p>
            <a:pPr marL="0" marR="0" lvl="0" indent="0" algn="just" rtl="0">
              <a:spcBef>
                <a:spcPts val="0"/>
              </a:spcBef>
              <a:spcAft>
                <a:spcPts val="0"/>
              </a:spcAft>
              <a:buNone/>
            </a:pPr>
            <a:endParaRPr sz="2000" dirty="0">
              <a:solidFill>
                <a:schemeClr val="lt1"/>
              </a:solidFill>
              <a:latin typeface="+mj-lt"/>
              <a:ea typeface="Century Gothic"/>
              <a:cs typeface="Century Gothic"/>
              <a:sym typeface="Century Gothic"/>
            </a:endParaRPr>
          </a:p>
          <a:p>
            <a:pPr marL="342900" marR="0" lvl="0" indent="-342900" algn="l" rtl="0">
              <a:spcBef>
                <a:spcPts val="0"/>
              </a:spcBef>
              <a:spcAft>
                <a:spcPts val="0"/>
              </a:spcAft>
              <a:buClr>
                <a:schemeClr val="lt1"/>
              </a:buClr>
              <a:buSzPts val="1800"/>
              <a:buFont typeface="Arial"/>
              <a:buChar char="•"/>
            </a:pPr>
            <a:r>
              <a:rPr lang="en-GB" sz="2000" dirty="0">
                <a:solidFill>
                  <a:schemeClr val="lt1"/>
                </a:solidFill>
                <a:latin typeface="+mj-lt"/>
                <a:ea typeface="Century Gothic"/>
                <a:cs typeface="Century Gothic"/>
                <a:sym typeface="Century Gothic"/>
              </a:rPr>
              <a:t>Created the HIVE Group (a multi-disciplinary thinktank established to address the impact of COVID-19 on litigants in the Court of Protection)</a:t>
            </a:r>
            <a:endParaRPr sz="20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7"/>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Benefits of Public Observing</a:t>
            </a:r>
            <a:endParaRPr dirty="0">
              <a:latin typeface="Arial" panose="020B0604020202020204" pitchFamily="34" charset="0"/>
              <a:cs typeface="Arial" panose="020B0604020202020204" pitchFamily="34" charset="0"/>
            </a:endParaRPr>
          </a:p>
        </p:txBody>
      </p:sp>
      <p:sp>
        <p:nvSpPr>
          <p:cNvPr id="217" name="Google Shape;217;p7"/>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342900" algn="l" rtl="0">
              <a:spcBef>
                <a:spcPts val="0"/>
              </a:spcBef>
              <a:spcAft>
                <a:spcPts val="0"/>
              </a:spcAft>
              <a:buSzPts val="1600"/>
              <a:buChar char="►"/>
            </a:pPr>
            <a:r>
              <a:rPr lang="en-GB" dirty="0">
                <a:latin typeface="Arial" panose="020B0604020202020204" pitchFamily="34" charset="0"/>
                <a:cs typeface="Arial" panose="020B0604020202020204" pitchFamily="34" charset="0"/>
              </a:rPr>
              <a:t>Watching justice in action – supporting fundamental principle of ‘open justice’</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Understanding Mental Capacity Act 2005 in practice</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Watching advocates make submissions, question expert witnesses incl. cross-questioning, engage with litigants in person</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Observing how P and P’s family engage with court</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Understanding how a judgment emerges from facts + law (including ‘dead ends’ and rejected arguments). Very different from seeing final judgment</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Frustrations – inadequate advance info about issues in listings, many are adjourned + vacated,  failure to respond to emails, forgetting to do introductory summary, we don’t get position statements!</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Note that ‘Public’ is more than ‘Press’</a:t>
            </a:r>
            <a:endParaRPr dirty="0">
              <a:latin typeface="Arial" panose="020B0604020202020204" pitchFamily="34" charset="0"/>
              <a:cs typeface="Arial" panose="020B0604020202020204" pitchFamily="34" charset="0"/>
            </a:endParaRPr>
          </a:p>
        </p:txBody>
      </p:sp>
      <p:pic>
        <p:nvPicPr>
          <p:cNvPr id="218" name="Google Shape;218;p7"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8"/>
          <p:cNvSpPr txBox="1">
            <a:spLocks noGrp="1"/>
          </p:cNvSpPr>
          <p:nvPr>
            <p:ph type="title"/>
          </p:nvPr>
        </p:nvSpPr>
        <p:spPr>
          <a:xfrm>
            <a:off x="141852" y="-112848"/>
            <a:ext cx="9358104" cy="850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4200"/>
              <a:buFont typeface="Century Gothic"/>
              <a:buNone/>
            </a:pPr>
            <a:r>
              <a:rPr lang="en-GB" b="1" dirty="0">
                <a:latin typeface="Arial" panose="020B0604020202020204" pitchFamily="34" charset="0"/>
                <a:cs typeface="Arial" panose="020B0604020202020204" pitchFamily="34" charset="0"/>
              </a:rPr>
              <a:t>Observations of Law in Action </a:t>
            </a:r>
            <a:endParaRPr dirty="0">
              <a:latin typeface="Arial" panose="020B0604020202020204" pitchFamily="34" charset="0"/>
              <a:cs typeface="Arial" panose="020B0604020202020204" pitchFamily="34" charset="0"/>
            </a:endParaRPr>
          </a:p>
        </p:txBody>
      </p:sp>
      <p:sp>
        <p:nvSpPr>
          <p:cNvPr id="225" name="Google Shape;225;p8"/>
          <p:cNvSpPr txBox="1">
            <a:spLocks noGrp="1"/>
          </p:cNvSpPr>
          <p:nvPr>
            <p:ph type="body" idx="2"/>
          </p:nvPr>
        </p:nvSpPr>
        <p:spPr>
          <a:xfrm>
            <a:off x="121176" y="1524000"/>
            <a:ext cx="11927024" cy="521969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120"/>
              <a:buNone/>
            </a:pPr>
            <a:endParaRPr dirty="0"/>
          </a:p>
        </p:txBody>
      </p:sp>
      <p:pic>
        <p:nvPicPr>
          <p:cNvPr id="226" name="Google Shape;226;p8"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27" name="Google Shape;227;p8" descr="Graphical user interface, website&#10;&#10;Description automatically generated"/>
          <p:cNvPicPr preferRelativeResize="0"/>
          <p:nvPr/>
        </p:nvPicPr>
        <p:blipFill rotWithShape="1">
          <a:blip r:embed="rId4">
            <a:alphaModFix/>
          </a:blip>
          <a:srcRect/>
          <a:stretch/>
        </p:blipFill>
        <p:spPr>
          <a:xfrm>
            <a:off x="4025254" y="1524000"/>
            <a:ext cx="3752850" cy="3638550"/>
          </a:xfrm>
          <a:prstGeom prst="rect">
            <a:avLst/>
          </a:prstGeom>
          <a:noFill/>
          <a:ln>
            <a:noFill/>
          </a:ln>
        </p:spPr>
      </p:pic>
      <p:pic>
        <p:nvPicPr>
          <p:cNvPr id="228" name="Google Shape;228;p8" descr="Graphical user interface, website&#10;&#10;Description automatically generated"/>
          <p:cNvPicPr preferRelativeResize="0"/>
          <p:nvPr/>
        </p:nvPicPr>
        <p:blipFill rotWithShape="1">
          <a:blip r:embed="rId5">
            <a:alphaModFix/>
          </a:blip>
          <a:srcRect/>
          <a:stretch/>
        </p:blipFill>
        <p:spPr>
          <a:xfrm>
            <a:off x="141852" y="1571624"/>
            <a:ext cx="3752850" cy="5124450"/>
          </a:xfrm>
          <a:prstGeom prst="rect">
            <a:avLst/>
          </a:prstGeom>
          <a:noFill/>
          <a:ln>
            <a:noFill/>
          </a:ln>
        </p:spPr>
      </p:pic>
      <p:pic>
        <p:nvPicPr>
          <p:cNvPr id="229" name="Google Shape;229;p8" descr="Graphical user interface, text, application&#10;&#10;Description automatically generated"/>
          <p:cNvPicPr preferRelativeResize="0"/>
          <p:nvPr/>
        </p:nvPicPr>
        <p:blipFill rotWithShape="1">
          <a:blip r:embed="rId6">
            <a:alphaModFix/>
          </a:blip>
          <a:srcRect/>
          <a:stretch/>
        </p:blipFill>
        <p:spPr>
          <a:xfrm>
            <a:off x="7916512" y="2977800"/>
            <a:ext cx="3993279" cy="1156049"/>
          </a:xfrm>
          <a:prstGeom prst="rect">
            <a:avLst/>
          </a:prstGeom>
          <a:noFill/>
          <a:ln>
            <a:noFill/>
          </a:ln>
        </p:spPr>
      </p:pic>
      <p:sp>
        <p:nvSpPr>
          <p:cNvPr id="230" name="Google Shape;230;p8"/>
          <p:cNvSpPr/>
          <p:nvPr/>
        </p:nvSpPr>
        <p:spPr>
          <a:xfrm>
            <a:off x="4033110" y="4216677"/>
            <a:ext cx="7056783" cy="2370482"/>
          </a:xfrm>
          <a:prstGeom prst="bentUpArrow">
            <a:avLst>
              <a:gd name="adj1" fmla="val 25000"/>
              <a:gd name="adj2" fmla="val 25000"/>
              <a:gd name="adj3" fmla="val 25000"/>
            </a:avLst>
          </a:prstGeom>
          <a:gradFill>
            <a:gsLst>
              <a:gs pos="0">
                <a:srgbClr val="D2DBE0"/>
              </a:gs>
              <a:gs pos="100000">
                <a:srgbClr val="7F9FAF"/>
              </a:gs>
            </a:gsLst>
            <a:lin ang="5400000" scaled="0"/>
          </a:grad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1" name="Google Shape;231;p8"/>
          <p:cNvSpPr txBox="1"/>
          <p:nvPr/>
        </p:nvSpPr>
        <p:spPr>
          <a:xfrm>
            <a:off x="779049" y="6213514"/>
            <a:ext cx="2478455" cy="369332"/>
          </a:xfrm>
          <a:prstGeom prst="rect">
            <a:avLst/>
          </a:prstGeom>
          <a:solidFill>
            <a:srgbClr val="DAE6EB"/>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Century Gothic"/>
                <a:ea typeface="Century Gothic"/>
                <a:cs typeface="Century Gothic"/>
                <a:sym typeface="Century Gothic"/>
              </a:rPr>
              <a:t>Celia Kitzinger, 2022</a:t>
            </a:r>
            <a:endParaRPr/>
          </a:p>
        </p:txBody>
      </p:sp>
      <p:sp>
        <p:nvSpPr>
          <p:cNvPr id="232" name="Google Shape;232;p8"/>
          <p:cNvSpPr txBox="1"/>
          <p:nvPr/>
        </p:nvSpPr>
        <p:spPr>
          <a:xfrm>
            <a:off x="4662451" y="4661303"/>
            <a:ext cx="2478455" cy="369332"/>
          </a:xfrm>
          <a:prstGeom prst="rect">
            <a:avLst/>
          </a:prstGeom>
          <a:solidFill>
            <a:srgbClr val="DAE6EB"/>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Century Gothic"/>
                <a:ea typeface="Century Gothic"/>
                <a:cs typeface="Century Gothic"/>
                <a:sym typeface="Century Gothic"/>
              </a:rPr>
              <a:t>Clare Fuller, 2022</a:t>
            </a:r>
            <a:endParaRPr/>
          </a:p>
        </p:txBody>
      </p:sp>
      <p:sp>
        <p:nvSpPr>
          <p:cNvPr id="233" name="Google Shape;233;p8"/>
          <p:cNvSpPr txBox="1"/>
          <p:nvPr/>
        </p:nvSpPr>
        <p:spPr>
          <a:xfrm>
            <a:off x="7916512" y="1749287"/>
            <a:ext cx="3993279" cy="923330"/>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dirty="0">
                <a:solidFill>
                  <a:schemeClr val="dk1"/>
                </a:solidFill>
                <a:latin typeface="+mn-lt"/>
                <a:ea typeface="Century Gothic"/>
                <a:cs typeface="Century Gothic"/>
                <a:sym typeface="Century Gothic"/>
              </a:rPr>
              <a:t>Subscribe and Search bars at bottom of website – Keep updated and find what you need</a:t>
            </a:r>
            <a:r>
              <a:rPr lang="en-GB" sz="1800" b="1" dirty="0">
                <a:solidFill>
                  <a:schemeClr val="dk1"/>
                </a:solidFill>
                <a:latin typeface="Century Gothic"/>
                <a:ea typeface="Century Gothic"/>
                <a:cs typeface="Century Gothic"/>
                <a:sym typeface="Century Gothic"/>
              </a:rPr>
              <a:t>:</a:t>
            </a:r>
            <a:endParaRPr dirty="0"/>
          </a:p>
        </p:txBody>
      </p:sp>
      <p:sp>
        <p:nvSpPr>
          <p:cNvPr id="234" name="Google Shape;234;p8"/>
          <p:cNvSpPr txBox="1"/>
          <p:nvPr/>
        </p:nvSpPr>
        <p:spPr>
          <a:xfrm>
            <a:off x="2966831" y="3095896"/>
            <a:ext cx="615232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Quattrocento Sans"/>
                <a:ea typeface="Quattrocento Sans"/>
                <a:cs typeface="Quattrocento Sans"/>
                <a:sym typeface="Quattrocento Sans"/>
              </a:rPr>
              <a:t>https://openjusticecourtofprotection.org/2022/05/03/capacity-to-make-a-lasting-power-of-attorney/</a:t>
            </a:r>
            <a:endParaRPr sz="2000">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2F5FACA8-B8F0-7715-279B-E3CFC68FA090}"/>
              </a:ext>
            </a:extLst>
          </p:cNvPr>
          <p:cNvSpPr txBox="1"/>
          <p:nvPr/>
        </p:nvSpPr>
        <p:spPr>
          <a:xfrm>
            <a:off x="1252960" y="1167774"/>
            <a:ext cx="5454026" cy="523220"/>
          </a:xfrm>
          <a:prstGeom prst="rect">
            <a:avLst/>
          </a:prstGeom>
          <a:solidFill>
            <a:schemeClr val="accent5">
              <a:lumMod val="20000"/>
              <a:lumOff val="80000"/>
            </a:schemeClr>
          </a:solidFill>
        </p:spPr>
        <p:txBody>
          <a:bodyPr wrap="square" rtlCol="0">
            <a:spAutoFit/>
          </a:bodyPr>
          <a:lstStyle/>
          <a:p>
            <a:r>
              <a:rPr lang="en-GB" sz="2800" b="1" dirty="0"/>
              <a:t>Blogs dealing with brain injury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9"/>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Hearing Feedback Form </a:t>
            </a:r>
            <a:endParaRPr dirty="0">
              <a:latin typeface="Arial" panose="020B0604020202020204" pitchFamily="34" charset="0"/>
              <a:cs typeface="Arial" panose="020B0604020202020204" pitchFamily="34" charset="0"/>
            </a:endParaRPr>
          </a:p>
        </p:txBody>
      </p:sp>
      <p:sp>
        <p:nvSpPr>
          <p:cNvPr id="241" name="Google Shape;241;p9"/>
          <p:cNvSpPr txBox="1">
            <a:spLocks noGrp="1"/>
          </p:cNvSpPr>
          <p:nvPr>
            <p:ph type="body" idx="1"/>
          </p:nvPr>
        </p:nvSpPr>
        <p:spPr>
          <a:xfrm>
            <a:off x="232936" y="785191"/>
            <a:ext cx="9358104" cy="5948983"/>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342900" algn="l" rtl="0">
              <a:spcBef>
                <a:spcPts val="0"/>
              </a:spcBef>
              <a:spcAft>
                <a:spcPts val="0"/>
              </a:spcAft>
              <a:buSzPts val="1600"/>
              <a:buChar char="►"/>
            </a:pPr>
            <a:r>
              <a:rPr lang="en-GB" dirty="0">
                <a:latin typeface="Arial" panose="020B0604020202020204" pitchFamily="34" charset="0"/>
                <a:cs typeface="Arial" panose="020B0604020202020204" pitchFamily="34" charset="0"/>
              </a:rPr>
              <a:t>Info about observer</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How hearing was listed</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Access to hearing + Transparency Order</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Technology issues (it’s almost always fine – an occasional glitch)</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Was there an introductory summary?</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Who was there (by role)? (applicant, respondents, P, P’s family, witnesses etc)</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How were P’s wishes and feelings represented and by whom?</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What order was being sought + what were areas of disagreement?</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What did the court decide?</a:t>
            </a:r>
            <a:endParaRPr dirty="0">
              <a:latin typeface="Arial" panose="020B0604020202020204" pitchFamily="34" charset="0"/>
              <a:cs typeface="Arial" panose="020B0604020202020204" pitchFamily="34" charset="0"/>
            </a:endParaRPr>
          </a:p>
          <a:p>
            <a:pPr marL="342900" lvl="0" indent="-342900" algn="l" rtl="0">
              <a:spcBef>
                <a:spcPts val="1000"/>
              </a:spcBef>
              <a:spcAft>
                <a:spcPts val="0"/>
              </a:spcAft>
              <a:buSzPts val="1600"/>
              <a:buChar char="►"/>
            </a:pPr>
            <a:r>
              <a:rPr lang="en-GB" dirty="0">
                <a:latin typeface="Arial" panose="020B0604020202020204" pitchFamily="34" charset="0"/>
                <a:cs typeface="Arial" panose="020B0604020202020204" pitchFamily="34" charset="0"/>
              </a:rPr>
              <a:t>What is going to happen next?</a:t>
            </a:r>
            <a:endParaRPr dirty="0">
              <a:latin typeface="Arial" panose="020B0604020202020204" pitchFamily="34" charset="0"/>
              <a:cs typeface="Arial" panose="020B0604020202020204" pitchFamily="34" charset="0"/>
            </a:endParaRPr>
          </a:p>
          <a:p>
            <a:pPr marL="342900" lvl="0" indent="-241300" algn="l" rtl="0">
              <a:spcBef>
                <a:spcPts val="1000"/>
              </a:spcBef>
              <a:spcAft>
                <a:spcPts val="0"/>
              </a:spcAft>
              <a:buSzPts val="1600"/>
              <a:buNone/>
            </a:pPr>
            <a:endParaRPr dirty="0">
              <a:latin typeface="Arial" panose="020B0604020202020204" pitchFamily="34" charset="0"/>
              <a:cs typeface="Arial" panose="020B0604020202020204" pitchFamily="34" charset="0"/>
            </a:endParaRPr>
          </a:p>
          <a:p>
            <a:pPr marL="0" lvl="0" indent="0" algn="l" rtl="0">
              <a:spcBef>
                <a:spcPts val="1000"/>
              </a:spcBef>
              <a:spcAft>
                <a:spcPts val="0"/>
              </a:spcAft>
              <a:buSzPts val="1600"/>
              <a:buNone/>
            </a:pPr>
            <a:r>
              <a:rPr lang="en-GB" dirty="0">
                <a:latin typeface="Arial" panose="020B0604020202020204" pitchFamily="34" charset="0"/>
                <a:cs typeface="Arial" panose="020B0604020202020204" pitchFamily="34" charset="0"/>
              </a:rPr>
              <a:t>Available </a:t>
            </a:r>
            <a:r>
              <a:rPr lang="en-GB" u="sng" dirty="0">
                <a:solidFill>
                  <a:schemeClr val="hlink"/>
                </a:solidFill>
                <a:latin typeface="Arial" panose="020B0604020202020204" pitchFamily="34" charset="0"/>
                <a:cs typeface="Arial" panose="020B0604020202020204" pitchFamily="34" charset="0"/>
                <a:hlinkClick r:id="rId3"/>
              </a:rPr>
              <a:t>here</a:t>
            </a:r>
            <a:r>
              <a:rPr lang="en-GB" dirty="0">
                <a:latin typeface="Arial" panose="020B0604020202020204" pitchFamily="34" charset="0"/>
                <a:cs typeface="Arial" panose="020B0604020202020204" pitchFamily="34" charset="0"/>
              </a:rPr>
              <a:t> or via ‘Observer Resources’ tab on our website.</a:t>
            </a:r>
            <a:endParaRPr dirty="0">
              <a:latin typeface="Arial" panose="020B0604020202020204" pitchFamily="34" charset="0"/>
              <a:cs typeface="Arial" panose="020B0604020202020204" pitchFamily="34" charset="0"/>
            </a:endParaRPr>
          </a:p>
        </p:txBody>
      </p:sp>
      <p:pic>
        <p:nvPicPr>
          <p:cNvPr id="242" name="Google Shape;242;p9" descr="A close up of a sign&#10;&#10;Description automatically generated"/>
          <p:cNvPicPr preferRelativeResize="0">
            <a:picLocks noGrp="1"/>
          </p:cNvPicPr>
          <p:nvPr>
            <p:ph type="body" idx="1"/>
          </p:nvPr>
        </p:nvPicPr>
        <p:blipFill rotWithShape="1">
          <a:blip r:embed="rId4">
            <a:alphaModFix/>
          </a:blip>
          <a:srcRect/>
          <a:stretch/>
        </p:blipFill>
        <p:spPr>
          <a:xfrm>
            <a:off x="9885680" y="114300"/>
            <a:ext cx="1719112" cy="1125220"/>
          </a:xfrm>
          <a:prstGeom prst="rect">
            <a:avLst/>
          </a:prstGeom>
          <a:noFill/>
          <a:ln>
            <a:noFill/>
          </a:ln>
        </p:spPr>
      </p:pic>
      <p:pic>
        <p:nvPicPr>
          <p:cNvPr id="243" name="Google Shape;243;p9"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5">
            <a:alphaModFix/>
          </a:blip>
          <a:srcRect/>
          <a:stretch/>
        </p:blipFill>
        <p:spPr>
          <a:xfrm>
            <a:off x="9025513" y="2339577"/>
            <a:ext cx="2933551" cy="2628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0"/>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How to Observe the CoP in Action </a:t>
            </a:r>
            <a:endParaRPr dirty="0">
              <a:latin typeface="Arial" panose="020B0604020202020204" pitchFamily="34" charset="0"/>
              <a:cs typeface="Arial" panose="020B0604020202020204" pitchFamily="34" charset="0"/>
            </a:endParaRPr>
          </a:p>
        </p:txBody>
      </p:sp>
      <p:sp>
        <p:nvSpPr>
          <p:cNvPr id="250" name="Google Shape;250;p10"/>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a:p>
          <a:p>
            <a:pPr marL="342900" lvl="0" indent="-241300" algn="l" rtl="0">
              <a:spcBef>
                <a:spcPts val="1000"/>
              </a:spcBef>
              <a:spcAft>
                <a:spcPts val="0"/>
              </a:spcAft>
              <a:buSzPts val="1600"/>
              <a:buNone/>
            </a:pPr>
            <a:endParaRPr/>
          </a:p>
        </p:txBody>
      </p:sp>
      <p:pic>
        <p:nvPicPr>
          <p:cNvPr id="251" name="Google Shape;251;p10"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52" name="Google Shape;252;p10"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646819" y="2309759"/>
            <a:ext cx="2933551" cy="2628900"/>
          </a:xfrm>
          <a:prstGeom prst="rect">
            <a:avLst/>
          </a:prstGeom>
          <a:noFill/>
          <a:ln>
            <a:noFill/>
          </a:ln>
        </p:spPr>
      </p:pic>
      <p:pic>
        <p:nvPicPr>
          <p:cNvPr id="253" name="Google Shape;253;p10"/>
          <p:cNvPicPr preferRelativeResize="0"/>
          <p:nvPr/>
        </p:nvPicPr>
        <p:blipFill rotWithShape="1">
          <a:blip r:embed="rId5">
            <a:alphaModFix/>
          </a:blip>
          <a:srcRect/>
          <a:stretch/>
        </p:blipFill>
        <p:spPr>
          <a:xfrm>
            <a:off x="431109" y="1200301"/>
            <a:ext cx="5065452" cy="5177485"/>
          </a:xfrm>
          <a:prstGeom prst="rect">
            <a:avLst/>
          </a:prstGeom>
          <a:noFill/>
          <a:ln>
            <a:noFill/>
          </a:ln>
        </p:spPr>
      </p:pic>
      <p:sp>
        <p:nvSpPr>
          <p:cNvPr id="254" name="Google Shape;254;p10"/>
          <p:cNvSpPr txBox="1"/>
          <p:nvPr/>
        </p:nvSpPr>
        <p:spPr>
          <a:xfrm>
            <a:off x="4418628" y="1388386"/>
            <a:ext cx="2933551" cy="5324494"/>
          </a:xfrm>
          <a:prstGeom prst="rect">
            <a:avLst/>
          </a:prstGeom>
          <a:solidFill>
            <a:srgbClr val="DAE6EB"/>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j-lt"/>
                <a:ea typeface="Century Gothic"/>
                <a:cs typeface="Century Gothic"/>
                <a:sym typeface="Century Gothic"/>
              </a:rPr>
              <a:t>Featured Hearings on OJCOP Website</a:t>
            </a:r>
            <a:endParaRPr sz="2000" dirty="0">
              <a:latin typeface="+mj-lt"/>
            </a:endParaRPr>
          </a:p>
          <a:p>
            <a:pPr marL="0" marR="0" lvl="0" indent="0" algn="l" rtl="0">
              <a:spcBef>
                <a:spcPts val="0"/>
              </a:spcBef>
              <a:spcAft>
                <a:spcPts val="0"/>
              </a:spcAft>
              <a:buNone/>
            </a:pPr>
            <a:endParaRPr sz="2000" b="1" dirty="0">
              <a:solidFill>
                <a:schemeClr val="dk1"/>
              </a:solidFill>
              <a:latin typeface="+mj-lt"/>
              <a:ea typeface="Century Gothic"/>
              <a:cs typeface="Century Gothic"/>
              <a:sym typeface="Century Gothic"/>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j-lt"/>
                <a:ea typeface="Century Gothic"/>
                <a:cs typeface="Century Gothic"/>
                <a:sym typeface="Century Gothic"/>
              </a:rPr>
              <a:t>Selection of most accessible hearings each day</a:t>
            </a:r>
            <a:endParaRPr sz="2000" dirty="0">
              <a:latin typeface="+mj-lt"/>
            </a:endParaRPr>
          </a:p>
          <a:p>
            <a:pPr marL="0" marR="0" lvl="0" indent="0" algn="l" rtl="0">
              <a:spcBef>
                <a:spcPts val="0"/>
              </a:spcBef>
              <a:spcAft>
                <a:spcPts val="0"/>
              </a:spcAft>
              <a:buNone/>
            </a:pPr>
            <a:endParaRPr sz="2000" b="1" dirty="0">
              <a:solidFill>
                <a:schemeClr val="dk1"/>
              </a:solidFill>
              <a:latin typeface="+mj-lt"/>
              <a:ea typeface="Century Gothic"/>
              <a:cs typeface="Century Gothic"/>
              <a:sym typeface="Century Gothic"/>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j-lt"/>
                <a:ea typeface="Century Gothic"/>
                <a:cs typeface="Century Gothic"/>
                <a:sym typeface="Century Gothic"/>
              </a:rPr>
              <a:t>Decode ‘jargon’ – T/E; DRH; BTMM etc</a:t>
            </a:r>
            <a:endParaRPr sz="2000" dirty="0">
              <a:latin typeface="+mj-lt"/>
            </a:endParaRPr>
          </a:p>
          <a:p>
            <a:pPr marL="0" marR="0" lvl="0" indent="0" algn="l" rtl="0">
              <a:spcBef>
                <a:spcPts val="0"/>
              </a:spcBef>
              <a:spcAft>
                <a:spcPts val="0"/>
              </a:spcAft>
              <a:buNone/>
            </a:pPr>
            <a:endParaRPr sz="2000" b="1" dirty="0">
              <a:solidFill>
                <a:schemeClr val="dk1"/>
              </a:solidFill>
              <a:latin typeface="+mj-lt"/>
              <a:ea typeface="Century Gothic"/>
              <a:cs typeface="Century Gothic"/>
              <a:sym typeface="Century Gothic"/>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j-lt"/>
                <a:ea typeface="Century Gothic"/>
                <a:cs typeface="Century Gothic"/>
                <a:sym typeface="Century Gothic"/>
              </a:rPr>
              <a:t>Remove ‘Private’</a:t>
            </a:r>
            <a:endParaRPr sz="2000" dirty="0">
              <a:latin typeface="+mj-lt"/>
            </a:endParaRPr>
          </a:p>
          <a:p>
            <a:pPr marL="285750" marR="0" lvl="0" indent="-171450" algn="l" rtl="0">
              <a:spcBef>
                <a:spcPts val="0"/>
              </a:spcBef>
              <a:spcAft>
                <a:spcPts val="0"/>
              </a:spcAft>
              <a:buClr>
                <a:schemeClr val="lt1"/>
              </a:buClr>
              <a:buSzPts val="1800"/>
              <a:buFont typeface="Arial"/>
              <a:buNone/>
            </a:pPr>
            <a:endParaRPr sz="2000" b="1" dirty="0">
              <a:solidFill>
                <a:schemeClr val="dk1"/>
              </a:solidFill>
              <a:latin typeface="+mj-lt"/>
              <a:ea typeface="Century Gothic"/>
              <a:cs typeface="Century Gothic"/>
              <a:sym typeface="Century Gothic"/>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j-lt"/>
                <a:ea typeface="Century Gothic"/>
                <a:cs typeface="Century Gothic"/>
                <a:sym typeface="Century Gothic"/>
              </a:rPr>
              <a:t>Probably best ‘first step’ for anyone interested in observing CoP in action</a:t>
            </a:r>
            <a:endParaRPr sz="2000" dirty="0">
              <a:latin typeface="+mj-lt"/>
            </a:endParaRPr>
          </a:p>
        </p:txBody>
      </p:sp>
      <p:sp>
        <p:nvSpPr>
          <p:cNvPr id="255" name="Google Shape;255;p10"/>
          <p:cNvSpPr txBox="1"/>
          <p:nvPr/>
        </p:nvSpPr>
        <p:spPr>
          <a:xfrm>
            <a:off x="7646819" y="5476461"/>
            <a:ext cx="4312245" cy="400110"/>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chemeClr val="dk1"/>
                </a:solidFill>
                <a:latin typeface="Century Gothic"/>
                <a:ea typeface="Century Gothic"/>
                <a:cs typeface="Century Gothic"/>
                <a:sym typeface="Century Gothic"/>
              </a:rPr>
              <a:t>openjusticecourtofprotection.org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1"/>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How to Observe the CoP in Action </a:t>
            </a:r>
            <a:endParaRPr dirty="0">
              <a:latin typeface="Arial" panose="020B0604020202020204" pitchFamily="34" charset="0"/>
              <a:cs typeface="Arial" panose="020B0604020202020204" pitchFamily="34" charset="0"/>
            </a:endParaRPr>
          </a:p>
        </p:txBody>
      </p:sp>
      <p:sp>
        <p:nvSpPr>
          <p:cNvPr id="262" name="Google Shape;262;p11"/>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dirty="0"/>
          </a:p>
          <a:p>
            <a:pPr marL="342900" lvl="0" indent="-241300" algn="l" rtl="0">
              <a:spcBef>
                <a:spcPts val="1000"/>
              </a:spcBef>
              <a:spcAft>
                <a:spcPts val="0"/>
              </a:spcAft>
              <a:buSzPts val="1600"/>
              <a:buNone/>
            </a:pPr>
            <a:endParaRPr dirty="0"/>
          </a:p>
        </p:txBody>
      </p:sp>
      <p:pic>
        <p:nvPicPr>
          <p:cNvPr id="263" name="Google Shape;263;p11"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64" name="Google Shape;264;p11"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646819" y="2309759"/>
            <a:ext cx="2933551" cy="2628900"/>
          </a:xfrm>
          <a:prstGeom prst="rect">
            <a:avLst/>
          </a:prstGeom>
          <a:noFill/>
          <a:ln>
            <a:noFill/>
          </a:ln>
        </p:spPr>
      </p:pic>
      <p:pic>
        <p:nvPicPr>
          <p:cNvPr id="265" name="Google Shape;265;p11"/>
          <p:cNvPicPr preferRelativeResize="0"/>
          <p:nvPr/>
        </p:nvPicPr>
        <p:blipFill rotWithShape="1">
          <a:blip r:embed="rId5">
            <a:alphaModFix/>
          </a:blip>
          <a:srcRect/>
          <a:stretch/>
        </p:blipFill>
        <p:spPr>
          <a:xfrm>
            <a:off x="472838" y="1102360"/>
            <a:ext cx="3284153" cy="1972888"/>
          </a:xfrm>
          <a:prstGeom prst="rect">
            <a:avLst/>
          </a:prstGeom>
          <a:noFill/>
          <a:ln>
            <a:noFill/>
          </a:ln>
        </p:spPr>
      </p:pic>
      <p:sp>
        <p:nvSpPr>
          <p:cNvPr id="266" name="Google Shape;266;p11"/>
          <p:cNvSpPr txBox="1"/>
          <p:nvPr/>
        </p:nvSpPr>
        <p:spPr>
          <a:xfrm>
            <a:off x="3895959" y="1239519"/>
            <a:ext cx="4812106" cy="400069"/>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chemeClr val="dk1"/>
                </a:solidFill>
                <a:latin typeface="Arial" panose="020B0604020202020204" pitchFamily="34" charset="0"/>
                <a:ea typeface="Century Gothic"/>
                <a:cs typeface="Arial" panose="020B0604020202020204" pitchFamily="34" charset="0"/>
                <a:sym typeface="Century Gothic"/>
              </a:rPr>
              <a:t>First Avenue House listings click </a:t>
            </a:r>
            <a:r>
              <a:rPr lang="en-GB" sz="2000" b="1" u="sng" dirty="0">
                <a:solidFill>
                  <a:schemeClr val="dk1"/>
                </a:solidFill>
                <a:latin typeface="Arial" panose="020B0604020202020204" pitchFamily="34" charset="0"/>
                <a:ea typeface="Century Gothic"/>
                <a:cs typeface="Arial" panose="020B0604020202020204" pitchFamily="34" charset="0"/>
                <a:sym typeface="Century Gothic"/>
                <a:hlinkClick r:id="rId6">
                  <a:extLst>
                    <a:ext uri="{A12FA001-AC4F-418D-AE19-62706E023703}">
                      <ahyp:hlinkClr xmlns:ahyp="http://schemas.microsoft.com/office/drawing/2018/hyperlinkcolor" val="tx"/>
                    </a:ext>
                  </a:extLst>
                </a:hlinkClick>
              </a:rPr>
              <a:t>here</a:t>
            </a:r>
            <a:endParaRPr sz="2000" b="1" dirty="0">
              <a:solidFill>
                <a:schemeClr val="dk1"/>
              </a:solidFill>
              <a:latin typeface="Arial" panose="020B0604020202020204" pitchFamily="34" charset="0"/>
              <a:ea typeface="Century Gothic"/>
              <a:cs typeface="Arial" panose="020B0604020202020204" pitchFamily="34" charset="0"/>
              <a:sym typeface="Century Gothic"/>
            </a:endParaRPr>
          </a:p>
        </p:txBody>
      </p:sp>
      <p:pic>
        <p:nvPicPr>
          <p:cNvPr id="267" name="Google Shape;267;p11"/>
          <p:cNvPicPr preferRelativeResize="0"/>
          <p:nvPr/>
        </p:nvPicPr>
        <p:blipFill rotWithShape="1">
          <a:blip r:embed="rId7">
            <a:alphaModFix/>
          </a:blip>
          <a:srcRect/>
          <a:stretch/>
        </p:blipFill>
        <p:spPr>
          <a:xfrm>
            <a:off x="648138" y="3292417"/>
            <a:ext cx="2933551" cy="2792901"/>
          </a:xfrm>
          <a:prstGeom prst="rect">
            <a:avLst/>
          </a:prstGeom>
          <a:noFill/>
          <a:ln>
            <a:noFill/>
          </a:ln>
        </p:spPr>
      </p:pic>
      <p:sp>
        <p:nvSpPr>
          <p:cNvPr id="268" name="Google Shape;268;p11"/>
          <p:cNvSpPr txBox="1"/>
          <p:nvPr/>
        </p:nvSpPr>
        <p:spPr>
          <a:xfrm>
            <a:off x="3756990" y="5306239"/>
            <a:ext cx="4132367" cy="400069"/>
          </a:xfrm>
          <a:prstGeom prst="rect">
            <a:avLst/>
          </a:prstGeom>
          <a:solidFill>
            <a:srgbClr val="DAE6E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u="sng" dirty="0">
                <a:solidFill>
                  <a:schemeClr val="dk1"/>
                </a:solidFill>
                <a:latin typeface="Arial" panose="020B0604020202020204" pitchFamily="34" charset="0"/>
                <a:ea typeface="Century Gothic"/>
                <a:cs typeface="Arial" panose="020B0604020202020204" pitchFamily="34" charset="0"/>
                <a:sym typeface="Century Gothic"/>
                <a:hlinkClick r:id="rId8">
                  <a:extLst>
                    <a:ext uri="{A12FA001-AC4F-418D-AE19-62706E023703}">
                      <ahyp:hlinkClr xmlns:ahyp="http://schemas.microsoft.com/office/drawing/2018/hyperlinkcolor" val="tx"/>
                    </a:ext>
                  </a:extLst>
                </a:hlinkClick>
              </a:rPr>
              <a:t>Royal Courts of Justice</a:t>
            </a:r>
            <a:r>
              <a:rPr lang="en-GB" sz="2000" b="1" dirty="0">
                <a:solidFill>
                  <a:schemeClr val="dk1"/>
                </a:solidFill>
                <a:latin typeface="Arial" panose="020B0604020202020204" pitchFamily="34" charset="0"/>
                <a:ea typeface="Century Gothic"/>
                <a:cs typeface="Arial" panose="020B0604020202020204" pitchFamily="34" charset="0"/>
                <a:sym typeface="Century Gothic"/>
              </a:rPr>
              <a:t> listings</a:t>
            </a:r>
            <a:endParaRPr sz="2000" b="1" dirty="0">
              <a:solidFill>
                <a:schemeClr val="dk1"/>
              </a:solidFill>
              <a:latin typeface="Arial" panose="020B0604020202020204" pitchFamily="34" charset="0"/>
              <a:ea typeface="Century Gothic"/>
              <a:cs typeface="Arial" panose="020B0604020202020204" pitchFamily="34" charset="0"/>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2"/>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2400"/>
              <a:buFont typeface="Century Gothic"/>
              <a:buNone/>
            </a:pPr>
            <a:r>
              <a:rPr lang="en-GB" b="1" dirty="0">
                <a:latin typeface="Arial" panose="020B0604020202020204" pitchFamily="34" charset="0"/>
                <a:cs typeface="Arial" panose="020B0604020202020204" pitchFamily="34" charset="0"/>
              </a:rPr>
              <a:t>How to Observe the CoP in Action </a:t>
            </a:r>
            <a:endParaRPr dirty="0">
              <a:latin typeface="Arial" panose="020B0604020202020204" pitchFamily="34" charset="0"/>
              <a:cs typeface="Arial" panose="020B0604020202020204" pitchFamily="34" charset="0"/>
            </a:endParaRPr>
          </a:p>
        </p:txBody>
      </p:sp>
      <p:sp>
        <p:nvSpPr>
          <p:cNvPr id="275" name="Google Shape;275;p12"/>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a:p>
          <a:p>
            <a:pPr marL="342900" lvl="0" indent="-241300" algn="l" rtl="0">
              <a:spcBef>
                <a:spcPts val="1000"/>
              </a:spcBef>
              <a:spcAft>
                <a:spcPts val="0"/>
              </a:spcAft>
              <a:buSzPts val="1600"/>
              <a:buNone/>
            </a:pPr>
            <a:endParaRPr/>
          </a:p>
        </p:txBody>
      </p:sp>
      <p:pic>
        <p:nvPicPr>
          <p:cNvPr id="276" name="Google Shape;276;p12"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77" name="Google Shape;277;p12"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646819" y="2309759"/>
            <a:ext cx="2933551" cy="2628900"/>
          </a:xfrm>
          <a:prstGeom prst="rect">
            <a:avLst/>
          </a:prstGeom>
          <a:noFill/>
          <a:ln>
            <a:noFill/>
          </a:ln>
        </p:spPr>
      </p:pic>
      <p:pic>
        <p:nvPicPr>
          <p:cNvPr id="278" name="Google Shape;278;p12"/>
          <p:cNvPicPr preferRelativeResize="0"/>
          <p:nvPr/>
        </p:nvPicPr>
        <p:blipFill rotWithShape="1">
          <a:blip r:embed="rId5">
            <a:alphaModFix/>
          </a:blip>
          <a:srcRect/>
          <a:stretch/>
        </p:blipFill>
        <p:spPr>
          <a:xfrm>
            <a:off x="413202" y="1015076"/>
            <a:ext cx="5860599" cy="3471707"/>
          </a:xfrm>
          <a:prstGeom prst="rect">
            <a:avLst/>
          </a:prstGeom>
          <a:noFill/>
          <a:ln>
            <a:noFill/>
          </a:ln>
        </p:spPr>
      </p:pic>
      <p:sp>
        <p:nvSpPr>
          <p:cNvPr id="279" name="Google Shape;279;p12"/>
          <p:cNvSpPr txBox="1"/>
          <p:nvPr/>
        </p:nvSpPr>
        <p:spPr>
          <a:xfrm>
            <a:off x="497840" y="5313680"/>
            <a:ext cx="8788400" cy="1015622"/>
          </a:xfrm>
          <a:prstGeom prst="rect">
            <a:avLst/>
          </a:prstGeom>
          <a:solidFill>
            <a:srgbClr val="DAE6EB"/>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2000" b="1" dirty="0" err="1">
                <a:solidFill>
                  <a:schemeClr val="dk1"/>
                </a:solidFill>
                <a:latin typeface="+mn-lt"/>
                <a:ea typeface="Century Gothic"/>
                <a:cs typeface="Century Gothic"/>
                <a:sym typeface="Century Gothic"/>
              </a:rPr>
              <a:t>CourtServe</a:t>
            </a:r>
            <a:r>
              <a:rPr lang="en-GB" sz="2000" b="1" dirty="0">
                <a:solidFill>
                  <a:schemeClr val="dk1"/>
                </a:solidFill>
                <a:latin typeface="+mn-lt"/>
                <a:ea typeface="Century Gothic"/>
                <a:cs typeface="Century Gothic"/>
                <a:sym typeface="Century Gothic"/>
              </a:rPr>
              <a:t> – free (but registration required) – courtserve.net </a:t>
            </a:r>
            <a:endParaRPr sz="2000" dirty="0">
              <a:latin typeface="+mn-lt"/>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n-lt"/>
                <a:ea typeface="Century Gothic"/>
                <a:cs typeface="Century Gothic"/>
                <a:sym typeface="Century Gothic"/>
              </a:rPr>
              <a:t>Aimed primarily at lawyers and other court users</a:t>
            </a:r>
            <a:endParaRPr sz="2000" dirty="0">
              <a:latin typeface="+mn-lt"/>
            </a:endParaRPr>
          </a:p>
          <a:p>
            <a:pPr marL="285750" marR="0" lvl="0" indent="-285750" algn="l" rtl="0">
              <a:spcBef>
                <a:spcPts val="0"/>
              </a:spcBef>
              <a:spcAft>
                <a:spcPts val="0"/>
              </a:spcAft>
              <a:buClr>
                <a:schemeClr val="dk1"/>
              </a:buClr>
              <a:buSzPts val="1800"/>
              <a:buFont typeface="Arial"/>
              <a:buChar char="•"/>
            </a:pPr>
            <a:r>
              <a:rPr lang="en-GB" sz="2000" b="1" dirty="0">
                <a:solidFill>
                  <a:schemeClr val="dk1"/>
                </a:solidFill>
                <a:latin typeface="+mn-lt"/>
                <a:ea typeface="Century Gothic"/>
                <a:cs typeface="Century Gothic"/>
                <a:sym typeface="Century Gothic"/>
              </a:rPr>
              <a:t>Arranged geographically but also has CoP tab</a:t>
            </a:r>
            <a:endParaRPr sz="2000" dirty="0">
              <a:latin typeface="+mn-lt"/>
            </a:endParaRPr>
          </a:p>
        </p:txBody>
      </p:sp>
      <p:pic>
        <p:nvPicPr>
          <p:cNvPr id="280" name="Google Shape;280;p12"/>
          <p:cNvPicPr preferRelativeResize="0"/>
          <p:nvPr/>
        </p:nvPicPr>
        <p:blipFill rotWithShape="1">
          <a:blip r:embed="rId6">
            <a:alphaModFix/>
          </a:blip>
          <a:srcRect/>
          <a:stretch/>
        </p:blipFill>
        <p:spPr>
          <a:xfrm>
            <a:off x="4689444" y="1730076"/>
            <a:ext cx="2813111" cy="23166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3"/>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GB" dirty="0"/>
              <a:t> </a:t>
            </a:r>
            <a:r>
              <a:rPr lang="en-GB" b="1" dirty="0">
                <a:latin typeface="Arial" panose="020B0604020202020204" pitchFamily="34" charset="0"/>
                <a:cs typeface="Arial" panose="020B0604020202020204" pitchFamily="34" charset="0"/>
              </a:rPr>
              <a:t>The experience of observing a hearing</a:t>
            </a:r>
            <a:endParaRPr b="1" dirty="0">
              <a:latin typeface="Arial" panose="020B0604020202020204" pitchFamily="34" charset="0"/>
              <a:cs typeface="Arial" panose="020B0604020202020204" pitchFamily="34" charset="0"/>
            </a:endParaRPr>
          </a:p>
        </p:txBody>
      </p:sp>
      <p:sp>
        <p:nvSpPr>
          <p:cNvPr id="287" name="Google Shape;287;p13"/>
          <p:cNvSpPr txBox="1">
            <a:spLocks noGrp="1"/>
          </p:cNvSpPr>
          <p:nvPr>
            <p:ph type="body" idx="1"/>
          </p:nvPr>
        </p:nvSpPr>
        <p:spPr>
          <a:xfrm>
            <a:off x="160975" y="681750"/>
            <a:ext cx="9358200" cy="6015000"/>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0" lvl="0" indent="-228600" algn="l" rtl="0">
              <a:lnSpc>
                <a:spcPct val="115000"/>
              </a:lnSpc>
              <a:spcBef>
                <a:spcPts val="1200"/>
              </a:spcBef>
              <a:spcAft>
                <a:spcPts val="0"/>
              </a:spcAft>
              <a:buNone/>
            </a:pPr>
            <a:endParaRPr sz="1700" dirty="0">
              <a:solidFill>
                <a:schemeClr val="lt2"/>
              </a:solidFill>
              <a:latin typeface="Times New Roman"/>
              <a:ea typeface="Times New Roman"/>
              <a:cs typeface="Times New Roman"/>
              <a:sym typeface="Times New Roman"/>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Emailing to request access</a:t>
            </a:r>
            <a:endParaRPr sz="2100" dirty="0">
              <a:solidFill>
                <a:schemeClr val="lt2"/>
              </a:solidFill>
              <a:latin typeface="Arial"/>
              <a:ea typeface="Arial"/>
              <a:cs typeface="Arial"/>
              <a:sym typeface="Arial"/>
            </a:endParaRPr>
          </a:p>
          <a:p>
            <a:pPr marL="457200" lvl="0" indent="0" algn="l" rtl="0">
              <a:lnSpc>
                <a:spcPct val="115000"/>
              </a:lnSpc>
              <a:spcBef>
                <a:spcPts val="1200"/>
              </a:spcBef>
              <a:spcAft>
                <a:spcPts val="0"/>
              </a:spcAft>
              <a:buNone/>
            </a:pP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Waiting, waiting ……</a:t>
            </a:r>
            <a:endParaRPr sz="2100" dirty="0">
              <a:solidFill>
                <a:schemeClr val="lt2"/>
              </a:solidFill>
              <a:latin typeface="Arial"/>
              <a:ea typeface="Arial"/>
              <a:cs typeface="Arial"/>
              <a:sym typeface="Arial"/>
            </a:endParaRPr>
          </a:p>
          <a:p>
            <a:pPr marL="457200" lvl="0" indent="0" algn="l" rtl="0">
              <a:lnSpc>
                <a:spcPct val="115000"/>
              </a:lnSpc>
              <a:spcBef>
                <a:spcPts val="1200"/>
              </a:spcBef>
              <a:spcAft>
                <a:spcPts val="0"/>
              </a:spcAft>
              <a:buNone/>
            </a:pP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Being asked to put on the camera and speak to the judge</a:t>
            </a:r>
            <a:endParaRPr sz="2100" dirty="0">
              <a:solidFill>
                <a:schemeClr val="lt2"/>
              </a:solidFill>
              <a:latin typeface="Arial"/>
              <a:ea typeface="Arial"/>
              <a:cs typeface="Arial"/>
              <a:sym typeface="Arial"/>
            </a:endParaRPr>
          </a:p>
          <a:p>
            <a:pPr marL="457200" lvl="0" indent="0" algn="l" rtl="0">
              <a:lnSpc>
                <a:spcPct val="115000"/>
              </a:lnSpc>
              <a:spcBef>
                <a:spcPts val="1200"/>
              </a:spcBef>
              <a:spcAft>
                <a:spcPts val="0"/>
              </a:spcAft>
              <a:buNone/>
            </a:pPr>
            <a:r>
              <a:rPr lang="en-GB" sz="2100" dirty="0">
                <a:solidFill>
                  <a:schemeClr val="lt2"/>
                </a:solidFill>
                <a:latin typeface="Arial"/>
                <a:ea typeface="Arial"/>
                <a:cs typeface="Arial"/>
                <a:sym typeface="Arial"/>
              </a:rPr>
              <a:t> </a:t>
            </a: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Making notes - no recording</a:t>
            </a:r>
            <a:endParaRPr sz="2100" dirty="0">
              <a:solidFill>
                <a:schemeClr val="lt2"/>
              </a:solidFill>
              <a:latin typeface="Arial"/>
              <a:ea typeface="Arial"/>
              <a:cs typeface="Arial"/>
              <a:sym typeface="Arial"/>
            </a:endParaRPr>
          </a:p>
          <a:p>
            <a:pPr marL="457200" lvl="0" indent="0" algn="l" rtl="0">
              <a:lnSpc>
                <a:spcPct val="115000"/>
              </a:lnSpc>
              <a:spcBef>
                <a:spcPts val="1200"/>
              </a:spcBef>
              <a:spcAft>
                <a:spcPts val="0"/>
              </a:spcAft>
              <a:buNone/>
            </a:pPr>
            <a:endParaRPr sz="2100" dirty="0">
              <a:solidFill>
                <a:schemeClr val="lt2"/>
              </a:solidFill>
              <a:latin typeface="Arial"/>
              <a:ea typeface="Arial"/>
              <a:cs typeface="Arial"/>
              <a:sym typeface="Arial"/>
            </a:endParaRPr>
          </a:p>
          <a:p>
            <a:pPr marL="0" lvl="0" indent="0" algn="l" rtl="0">
              <a:lnSpc>
                <a:spcPct val="115000"/>
              </a:lnSpc>
              <a:spcBef>
                <a:spcPts val="1200"/>
              </a:spcBef>
              <a:spcAft>
                <a:spcPts val="1200"/>
              </a:spcAft>
              <a:buNone/>
            </a:pPr>
            <a:endParaRPr sz="2100" dirty="0">
              <a:solidFill>
                <a:schemeClr val="lt2"/>
              </a:solidFill>
              <a:latin typeface="Arial"/>
              <a:ea typeface="Arial"/>
              <a:cs typeface="Arial"/>
              <a:sym typeface="Arial"/>
            </a:endParaRPr>
          </a:p>
        </p:txBody>
      </p:sp>
      <p:pic>
        <p:nvPicPr>
          <p:cNvPr id="288" name="Google Shape;288;p13"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89" name="Google Shape;289;p13"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646819" y="2309759"/>
            <a:ext cx="2933551" cy="2628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4"/>
          <p:cNvSpPr txBox="1">
            <a:spLocks noGrp="1"/>
          </p:cNvSpPr>
          <p:nvPr>
            <p:ph type="title"/>
          </p:nvPr>
        </p:nvSpPr>
        <p:spPr>
          <a:xfrm>
            <a:off x="161017" y="65406"/>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1100"/>
              <a:buFont typeface="Arial"/>
              <a:buNone/>
            </a:pPr>
            <a:r>
              <a:rPr lang="en-GB" b="1" dirty="0">
                <a:latin typeface="Arial" panose="020B0604020202020204" pitchFamily="34" charset="0"/>
                <a:cs typeface="Arial" panose="020B0604020202020204" pitchFamily="34" charset="0"/>
              </a:rPr>
              <a:t>The experience of observing a hearing</a:t>
            </a:r>
            <a:endParaRPr dirty="0">
              <a:latin typeface="Arial" panose="020B0604020202020204" pitchFamily="34" charset="0"/>
              <a:cs typeface="Arial" panose="020B0604020202020204" pitchFamily="34" charset="0"/>
            </a:endParaRPr>
          </a:p>
        </p:txBody>
      </p:sp>
      <p:sp>
        <p:nvSpPr>
          <p:cNvPr id="296" name="Google Shape;296;p14"/>
          <p:cNvSpPr txBox="1">
            <a:spLocks noGrp="1"/>
          </p:cNvSpPr>
          <p:nvPr>
            <p:ph type="body" idx="1"/>
          </p:nvPr>
        </p:nvSpPr>
        <p:spPr>
          <a:xfrm>
            <a:off x="232936" y="843915"/>
            <a:ext cx="9358104" cy="5890259"/>
          </a:xfrm>
          <a:prstGeom prst="rect">
            <a:avLst/>
          </a:prstGeom>
          <a:solidFill>
            <a:srgbClr val="F2F2F2">
              <a:alpha val="14901"/>
            </a:srgbClr>
          </a:solidFill>
          <a:ln>
            <a:noFill/>
          </a:ln>
        </p:spPr>
        <p:txBody>
          <a:bodyPr spcFirstLastPara="1" wrap="square" lIns="91425" tIns="45700" rIns="91425" bIns="45700" anchor="ctr" anchorCtr="0">
            <a:normAutofit/>
          </a:bodyPr>
          <a:lstStyle/>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Reflecting &amp; gathering thoughts</a:t>
            </a:r>
            <a:endParaRPr sz="2100" dirty="0">
              <a:solidFill>
                <a:schemeClr val="lt2"/>
              </a:solidFill>
              <a:latin typeface="Arial"/>
              <a:ea typeface="Arial"/>
              <a:cs typeface="Arial"/>
              <a:sym typeface="Arial"/>
            </a:endParaRPr>
          </a:p>
          <a:p>
            <a:pPr marL="914400" lvl="0" indent="0" algn="l" rtl="0">
              <a:lnSpc>
                <a:spcPct val="115000"/>
              </a:lnSpc>
              <a:spcBef>
                <a:spcPts val="1200"/>
              </a:spcBef>
              <a:spcAft>
                <a:spcPts val="0"/>
              </a:spcAft>
              <a:buNone/>
            </a:pP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Writing blogs – fear!</a:t>
            </a:r>
            <a:endParaRPr sz="2100" dirty="0">
              <a:solidFill>
                <a:schemeClr val="lt2"/>
              </a:solidFill>
              <a:latin typeface="Arial"/>
              <a:ea typeface="Arial"/>
              <a:cs typeface="Arial"/>
              <a:sym typeface="Arial"/>
            </a:endParaRPr>
          </a:p>
          <a:p>
            <a:pPr marL="914400" lvl="0" indent="0" algn="l" rtl="0">
              <a:lnSpc>
                <a:spcPct val="115000"/>
              </a:lnSpc>
              <a:spcBef>
                <a:spcPts val="1200"/>
              </a:spcBef>
              <a:spcAft>
                <a:spcPts val="0"/>
              </a:spcAft>
              <a:buClr>
                <a:schemeClr val="dk1"/>
              </a:buClr>
              <a:buSzPts val="1100"/>
              <a:buFont typeface="Arial"/>
              <a:buNone/>
            </a:pP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Professional benefits</a:t>
            </a:r>
            <a:endParaRPr sz="1700" dirty="0">
              <a:solidFill>
                <a:schemeClr val="lt2"/>
              </a:solidFill>
              <a:latin typeface="Times New Roman"/>
              <a:ea typeface="Times New Roman"/>
              <a:cs typeface="Times New Roman"/>
              <a:sym typeface="Times New Roman"/>
            </a:endParaRPr>
          </a:p>
          <a:p>
            <a:pPr marL="914400" lvl="0" indent="0" algn="l" rtl="0">
              <a:lnSpc>
                <a:spcPct val="115000"/>
              </a:lnSpc>
              <a:spcBef>
                <a:spcPts val="1200"/>
              </a:spcBef>
              <a:spcAft>
                <a:spcPts val="0"/>
              </a:spcAft>
              <a:buClr>
                <a:schemeClr val="dk1"/>
              </a:buClr>
              <a:buSzPts val="1100"/>
              <a:buFont typeface="Arial"/>
              <a:buNone/>
            </a:pPr>
            <a:endParaRPr sz="1700" dirty="0">
              <a:solidFill>
                <a:schemeClr val="lt2"/>
              </a:solidFill>
              <a:latin typeface="Times New Roman"/>
              <a:ea typeface="Times New Roman"/>
              <a:cs typeface="Times New Roman"/>
              <a:sym typeface="Times New Roman"/>
            </a:endParaRPr>
          </a:p>
          <a:p>
            <a:pPr marL="457200" lvl="0" indent="-361950" algn="l" rtl="0">
              <a:lnSpc>
                <a:spcPct val="115000"/>
              </a:lnSpc>
              <a:spcBef>
                <a:spcPts val="1200"/>
              </a:spcBef>
              <a:spcAft>
                <a:spcPts val="0"/>
              </a:spcAft>
              <a:buClr>
                <a:schemeClr val="lt2"/>
              </a:buClr>
              <a:buSzPts val="2100"/>
              <a:buFont typeface="Arial"/>
              <a:buChar char="►"/>
            </a:pPr>
            <a:r>
              <a:rPr lang="en-GB" sz="1700" dirty="0">
                <a:solidFill>
                  <a:schemeClr val="lt2"/>
                </a:solidFill>
                <a:latin typeface="Times New Roman"/>
                <a:ea typeface="Times New Roman"/>
                <a:cs typeface="Times New Roman"/>
                <a:sym typeface="Times New Roman"/>
              </a:rPr>
              <a:t> </a:t>
            </a:r>
            <a:r>
              <a:rPr lang="en-GB" sz="2100" dirty="0">
                <a:solidFill>
                  <a:schemeClr val="lt2"/>
                </a:solidFill>
                <a:latin typeface="Arial"/>
                <a:ea typeface="Arial"/>
                <a:cs typeface="Arial"/>
                <a:sym typeface="Arial"/>
              </a:rPr>
              <a:t>Collegial experience</a:t>
            </a:r>
            <a:endParaRPr sz="2100" dirty="0">
              <a:solidFill>
                <a:schemeClr val="lt2"/>
              </a:solidFill>
              <a:latin typeface="Arial"/>
              <a:ea typeface="Arial"/>
              <a:cs typeface="Arial"/>
              <a:sym typeface="Arial"/>
            </a:endParaRPr>
          </a:p>
          <a:p>
            <a:pPr marL="914400" lvl="0" indent="0" algn="l" rtl="0">
              <a:lnSpc>
                <a:spcPct val="115000"/>
              </a:lnSpc>
              <a:spcBef>
                <a:spcPts val="1200"/>
              </a:spcBef>
              <a:spcAft>
                <a:spcPts val="0"/>
              </a:spcAft>
              <a:buClr>
                <a:schemeClr val="dk1"/>
              </a:buClr>
              <a:buSzPts val="1100"/>
              <a:buFont typeface="Arial"/>
              <a:buNone/>
            </a:pPr>
            <a:endParaRPr sz="2100" dirty="0">
              <a:solidFill>
                <a:schemeClr val="lt2"/>
              </a:solidFill>
              <a:latin typeface="Arial"/>
              <a:ea typeface="Arial"/>
              <a:cs typeface="Arial"/>
              <a:sym typeface="Arial"/>
            </a:endParaRPr>
          </a:p>
          <a:p>
            <a:pPr marL="457200" lvl="0" indent="-361950" algn="l" rtl="0">
              <a:lnSpc>
                <a:spcPct val="115000"/>
              </a:lnSpc>
              <a:spcBef>
                <a:spcPts val="1200"/>
              </a:spcBef>
              <a:spcAft>
                <a:spcPts val="0"/>
              </a:spcAft>
              <a:buClr>
                <a:schemeClr val="lt2"/>
              </a:buClr>
              <a:buSzPts val="2100"/>
              <a:buFont typeface="Arial"/>
              <a:buChar char="►"/>
            </a:pPr>
            <a:r>
              <a:rPr lang="en-GB" sz="2100" dirty="0">
                <a:solidFill>
                  <a:schemeClr val="lt2"/>
                </a:solidFill>
                <a:latin typeface="Arial"/>
                <a:ea typeface="Arial"/>
                <a:cs typeface="Arial"/>
                <a:sym typeface="Arial"/>
              </a:rPr>
              <a:t>Insight into MCA application and the CoP truly trying to place P at the centre – often shocking treatment and failures by services who are meant to safeguard and promote the MCA values and principles</a:t>
            </a:r>
            <a:endParaRPr sz="2100" dirty="0">
              <a:solidFill>
                <a:schemeClr val="lt2"/>
              </a:solidFill>
              <a:latin typeface="Arial"/>
              <a:ea typeface="Arial"/>
              <a:cs typeface="Arial"/>
              <a:sym typeface="Arial"/>
            </a:endParaRPr>
          </a:p>
        </p:txBody>
      </p:sp>
      <p:pic>
        <p:nvPicPr>
          <p:cNvPr id="297" name="Google Shape;297;p14" descr="A close up of a sign&#10;&#10;Description automatically generated"/>
          <p:cNvPicPr preferRelativeResize="0">
            <a:picLocks noGrp="1"/>
          </p:cNvPicPr>
          <p:nvPr>
            <p:ph type="body" idx="1"/>
          </p:nvPr>
        </p:nvPicPr>
        <p:blipFill rotWithShape="1">
          <a:blip r:embed="rId3">
            <a:alphaModFix/>
          </a:blip>
          <a:srcRect/>
          <a:stretch/>
        </p:blipFill>
        <p:spPr>
          <a:xfrm>
            <a:off x="9885680" y="114300"/>
            <a:ext cx="1719112" cy="1125220"/>
          </a:xfrm>
          <a:prstGeom prst="rect">
            <a:avLst/>
          </a:prstGeom>
          <a:noFill/>
          <a:ln>
            <a:noFill/>
          </a:ln>
        </p:spPr>
      </p:pic>
      <p:pic>
        <p:nvPicPr>
          <p:cNvPr id="298" name="Google Shape;298;p14" descr="Sign on the front of First Avenue House - &quot;Central Family Court&quot; at the top, then Coat of Arms, then &quot;The Court of Protection&quot; underneath. Attached at right angles to grey stone wall with row of windows."/>
          <p:cNvPicPr preferRelativeResize="0"/>
          <p:nvPr/>
        </p:nvPicPr>
        <p:blipFill rotWithShape="1">
          <a:blip r:embed="rId4">
            <a:alphaModFix/>
          </a:blip>
          <a:srcRect/>
          <a:stretch/>
        </p:blipFill>
        <p:spPr>
          <a:xfrm>
            <a:off x="7575194" y="1880009"/>
            <a:ext cx="2933550" cy="2628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4"/>
        <p:cNvGrpSpPr/>
        <p:nvPr/>
      </p:nvGrpSpPr>
      <p:grpSpPr>
        <a:xfrm>
          <a:off x="0" y="0"/>
          <a:ext cx="0" cy="0"/>
          <a:chOff x="0" y="0"/>
          <a:chExt cx="0" cy="0"/>
        </a:xfrm>
      </p:grpSpPr>
      <p:pic>
        <p:nvPicPr>
          <p:cNvPr id="315" name="Google Shape;315;p16" descr="A close up of a blackboard&#10;&#10;Description automatically generated"/>
          <p:cNvPicPr preferRelativeResize="0"/>
          <p:nvPr/>
        </p:nvPicPr>
        <p:blipFill rotWithShape="1">
          <a:blip r:embed="rId4">
            <a:alphaModFix amt="5000"/>
          </a:blip>
          <a:srcRect/>
          <a:stretch/>
        </p:blipFill>
        <p:spPr>
          <a:xfrm>
            <a:off x="0" y="0"/>
            <a:ext cx="12192000" cy="6858000"/>
          </a:xfrm>
          <a:prstGeom prst="rect">
            <a:avLst/>
          </a:prstGeom>
          <a:noFill/>
          <a:ln>
            <a:noFill/>
          </a:ln>
        </p:spPr>
      </p:pic>
      <p:sp>
        <p:nvSpPr>
          <p:cNvPr id="316" name="Google Shape;316;p16"/>
          <p:cNvSpPr txBox="1">
            <a:spLocks noGrp="1"/>
          </p:cNvSpPr>
          <p:nvPr>
            <p:ph type="title"/>
          </p:nvPr>
        </p:nvSpPr>
        <p:spPr>
          <a:xfrm>
            <a:off x="587208" y="558635"/>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4200"/>
              <a:buFont typeface="Century Gothic"/>
              <a:buNone/>
            </a:pPr>
            <a:r>
              <a:rPr lang="en-GB" b="1" dirty="0">
                <a:latin typeface="Arial" panose="020B0604020202020204" pitchFamily="34" charset="0"/>
                <a:cs typeface="Arial" panose="020B0604020202020204" pitchFamily="34" charset="0"/>
              </a:rPr>
              <a:t>Summary</a:t>
            </a:r>
            <a:endParaRPr dirty="0">
              <a:latin typeface="Arial" panose="020B0604020202020204" pitchFamily="34" charset="0"/>
              <a:cs typeface="Arial" panose="020B0604020202020204" pitchFamily="34" charset="0"/>
            </a:endParaRPr>
          </a:p>
        </p:txBody>
      </p:sp>
      <p:sp>
        <p:nvSpPr>
          <p:cNvPr id="317" name="Google Shape;317;p16"/>
          <p:cNvSpPr txBox="1">
            <a:spLocks noGrp="1"/>
          </p:cNvSpPr>
          <p:nvPr>
            <p:ph type="body" idx="1"/>
          </p:nvPr>
        </p:nvSpPr>
        <p:spPr>
          <a:xfrm>
            <a:off x="143750" y="1038550"/>
            <a:ext cx="9358200" cy="5497200"/>
          </a:xfrm>
          <a:prstGeom prst="rect">
            <a:avLst/>
          </a:prstGeom>
          <a:noFill/>
          <a:ln>
            <a:noFill/>
          </a:ln>
        </p:spPr>
        <p:txBody>
          <a:bodyPr spcFirstLastPara="1" wrap="square" lIns="91425" tIns="45700" rIns="91425" bIns="45700" anchor="ctr" anchorCtr="0">
            <a:normAutofit fontScale="62500" lnSpcReduction="20000"/>
          </a:bodyPr>
          <a:lstStyle/>
          <a:p>
            <a:pPr marL="457200" lvl="0" indent="-359270" algn="l" rtl="0">
              <a:spcBef>
                <a:spcPts val="0"/>
              </a:spcBef>
              <a:spcAft>
                <a:spcPts val="0"/>
              </a:spcAft>
              <a:buSzPct val="91547"/>
              <a:buChar char="►"/>
            </a:pPr>
            <a:endParaRPr lang="en-GB" sz="3800" dirty="0"/>
          </a:p>
          <a:p>
            <a:pPr marL="457200" lvl="0" indent="-359270" algn="l" rtl="0">
              <a:spcBef>
                <a:spcPts val="0"/>
              </a:spcBef>
              <a:spcAft>
                <a:spcPts val="0"/>
              </a:spcAft>
              <a:buSzPct val="91547"/>
              <a:buChar char="►"/>
            </a:pPr>
            <a:endParaRPr lang="en-GB" sz="3800" dirty="0"/>
          </a:p>
          <a:p>
            <a:pPr marL="457200" lvl="0" indent="-359270" algn="l" rtl="0">
              <a:spcBef>
                <a:spcPts val="0"/>
              </a:spcBef>
              <a:spcAft>
                <a:spcPts val="0"/>
              </a:spcAft>
              <a:buSzPct val="91547"/>
              <a:buChar char="►"/>
            </a:pPr>
            <a:endParaRPr lang="en-GB" sz="3800" dirty="0"/>
          </a:p>
          <a:p>
            <a:pPr marL="457200" lvl="0" indent="-359270" algn="l" rtl="0">
              <a:spcBef>
                <a:spcPts val="0"/>
              </a:spcBef>
              <a:spcAft>
                <a:spcPts val="0"/>
              </a:spcAft>
              <a:buSzPct val="91547"/>
              <a:buChar char="►"/>
            </a:pPr>
            <a:r>
              <a:rPr lang="en-GB" sz="3800" dirty="0">
                <a:latin typeface="Arial" panose="020B0604020202020204" pitchFamily="34" charset="0"/>
                <a:cs typeface="Arial" panose="020B0604020202020204" pitchFamily="34" charset="0"/>
              </a:rPr>
              <a:t>Have a look at our website for resources, blogs and upcoming hearings to observe</a:t>
            </a:r>
            <a:endParaRPr sz="3800"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sz="3800" dirty="0">
              <a:latin typeface="Arial" panose="020B0604020202020204" pitchFamily="34" charset="0"/>
              <a:cs typeface="Arial" panose="020B0604020202020204" pitchFamily="34" charset="0"/>
            </a:endParaRPr>
          </a:p>
          <a:p>
            <a:pPr marL="457200" lvl="0" indent="-371335" algn="l" rtl="0">
              <a:spcBef>
                <a:spcPts val="0"/>
              </a:spcBef>
              <a:spcAft>
                <a:spcPts val="0"/>
              </a:spcAft>
              <a:buSzPct val="100000"/>
              <a:buChar char="►"/>
            </a:pPr>
            <a:r>
              <a:rPr lang="en-GB" sz="3800" dirty="0">
                <a:latin typeface="Arial" panose="020B0604020202020204" pitchFamily="34" charset="0"/>
                <a:cs typeface="Arial" panose="020B0604020202020204" pitchFamily="34" charset="0"/>
              </a:rPr>
              <a:t>Get involved!  Watch a hearing, write a blog</a:t>
            </a:r>
            <a:endParaRPr sz="3800" dirty="0">
              <a:latin typeface="Arial" panose="020B0604020202020204" pitchFamily="34" charset="0"/>
              <a:cs typeface="Arial" panose="020B0604020202020204" pitchFamily="34" charset="0"/>
            </a:endParaRPr>
          </a:p>
          <a:p>
            <a:pPr marL="457200" lvl="0" indent="0" algn="l" rtl="0">
              <a:spcBef>
                <a:spcPts val="0"/>
              </a:spcBef>
              <a:spcAft>
                <a:spcPts val="0"/>
              </a:spcAft>
              <a:buNone/>
            </a:pPr>
            <a:endParaRPr sz="3800" dirty="0">
              <a:latin typeface="Arial" panose="020B0604020202020204" pitchFamily="34" charset="0"/>
              <a:cs typeface="Arial" panose="020B0604020202020204" pitchFamily="34" charset="0"/>
            </a:endParaRPr>
          </a:p>
          <a:p>
            <a:pPr marL="457200" lvl="0" indent="-371335" algn="l" rtl="0">
              <a:spcBef>
                <a:spcPts val="0"/>
              </a:spcBef>
              <a:spcAft>
                <a:spcPts val="0"/>
              </a:spcAft>
              <a:buSzPct val="100000"/>
              <a:buChar char="►"/>
            </a:pPr>
            <a:r>
              <a:rPr lang="en-GB" sz="3800" dirty="0">
                <a:latin typeface="Arial" panose="020B0604020202020204" pitchFamily="34" charset="0"/>
                <a:cs typeface="Arial" panose="020B0604020202020204" pitchFamily="34" charset="0"/>
              </a:rPr>
              <a:t>We can offer support to access hearings and with writing blogs</a:t>
            </a:r>
            <a:endParaRPr sz="3800" dirty="0">
              <a:latin typeface="Arial" panose="020B0604020202020204" pitchFamily="34" charset="0"/>
              <a:cs typeface="Arial" panose="020B0604020202020204" pitchFamily="34" charset="0"/>
            </a:endParaRPr>
          </a:p>
          <a:p>
            <a:pPr marL="457200" lvl="0" indent="0" algn="l" rtl="0">
              <a:spcBef>
                <a:spcPts val="0"/>
              </a:spcBef>
              <a:spcAft>
                <a:spcPts val="0"/>
              </a:spcAft>
              <a:buNone/>
            </a:pPr>
            <a:endParaRPr sz="3800" dirty="0">
              <a:latin typeface="Arial" panose="020B0604020202020204" pitchFamily="34" charset="0"/>
              <a:cs typeface="Arial" panose="020B0604020202020204" pitchFamily="34" charset="0"/>
            </a:endParaRPr>
          </a:p>
          <a:p>
            <a:pPr marL="457200" lvl="0" indent="-371335" algn="l" rtl="0">
              <a:spcBef>
                <a:spcPts val="0"/>
              </a:spcBef>
              <a:spcAft>
                <a:spcPts val="0"/>
              </a:spcAft>
              <a:buSzPct val="100000"/>
              <a:buChar char="►"/>
            </a:pPr>
            <a:r>
              <a:rPr lang="en-GB" sz="3800" dirty="0">
                <a:latin typeface="Arial" panose="020B0604020202020204" pitchFamily="34" charset="0"/>
                <a:cs typeface="Arial" panose="020B0604020202020204" pitchFamily="34" charset="0"/>
              </a:rPr>
              <a:t>It’s excellent CPD - and free!</a:t>
            </a:r>
            <a:endParaRPr sz="3800" dirty="0">
              <a:latin typeface="Arial" panose="020B0604020202020204" pitchFamily="34" charset="0"/>
              <a:cs typeface="Arial" panose="020B0604020202020204" pitchFamily="34" charset="0"/>
            </a:endParaRPr>
          </a:p>
          <a:p>
            <a:pPr marL="457200" lvl="0" indent="0" algn="l" rtl="0">
              <a:spcBef>
                <a:spcPts val="0"/>
              </a:spcBef>
              <a:spcAft>
                <a:spcPts val="0"/>
              </a:spcAft>
              <a:buNone/>
            </a:pPr>
            <a:endParaRPr sz="4732"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sz="4732" b="1" dirty="0">
              <a:latin typeface="Arial" panose="020B0604020202020204" pitchFamily="34" charset="0"/>
              <a:cs typeface="Arial" panose="020B0604020202020204" pitchFamily="34" charset="0"/>
            </a:endParaRPr>
          </a:p>
          <a:p>
            <a:pPr marL="0" lvl="0" indent="457200" algn="l" rtl="0">
              <a:spcBef>
                <a:spcPts val="0"/>
              </a:spcBef>
              <a:spcAft>
                <a:spcPts val="0"/>
              </a:spcAft>
              <a:buNone/>
            </a:pPr>
            <a:r>
              <a:rPr lang="en-GB" sz="4732" b="1" dirty="0">
                <a:latin typeface="Arial" panose="020B0604020202020204" pitchFamily="34" charset="0"/>
                <a:cs typeface="Arial" panose="020B0604020202020204" pitchFamily="34" charset="0"/>
              </a:rPr>
              <a:t>THANK YOU for inviting us - please get in touch</a:t>
            </a:r>
            <a:endParaRPr sz="4732" b="1"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sz="4732" b="1" dirty="0"/>
          </a:p>
          <a:p>
            <a:pPr marL="0" lvl="0" indent="457200" algn="l" rtl="0">
              <a:lnSpc>
                <a:spcPct val="90000"/>
              </a:lnSpc>
              <a:spcBef>
                <a:spcPts val="1000"/>
              </a:spcBef>
              <a:spcAft>
                <a:spcPts val="0"/>
              </a:spcAft>
              <a:buClr>
                <a:schemeClr val="dk1"/>
              </a:buClr>
              <a:buSzPct val="25163"/>
              <a:buFont typeface="Arial"/>
              <a:buNone/>
            </a:pPr>
            <a:endParaRPr sz="4371" b="1" dirty="0">
              <a:solidFill>
                <a:schemeClr val="lt2"/>
              </a:solidFill>
              <a:latin typeface="Calibri"/>
              <a:ea typeface="Calibri"/>
              <a:cs typeface="Calibri"/>
              <a:sym typeface="Calibri"/>
            </a:endParaRPr>
          </a:p>
          <a:p>
            <a:pPr marL="0" lvl="0" indent="0" algn="l" rtl="0">
              <a:spcBef>
                <a:spcPts val="0"/>
              </a:spcBef>
              <a:spcAft>
                <a:spcPts val="0"/>
              </a:spcAft>
              <a:buNone/>
            </a:pPr>
            <a:endParaRPr sz="3000" b="1" dirty="0"/>
          </a:p>
          <a:p>
            <a:pPr marL="0" lvl="0" indent="0" algn="l" rtl="0">
              <a:spcBef>
                <a:spcPts val="0"/>
              </a:spcBef>
              <a:spcAft>
                <a:spcPts val="0"/>
              </a:spcAft>
              <a:buNone/>
            </a:pPr>
            <a:endParaRPr sz="3000" dirty="0"/>
          </a:p>
        </p:txBody>
      </p:sp>
      <p:pic>
        <p:nvPicPr>
          <p:cNvPr id="318" name="Google Shape;318;p16" descr="A close up of a sign&#10;&#10;Description automatically generated"/>
          <p:cNvPicPr preferRelativeResize="0">
            <a:picLocks noGrp="1"/>
          </p:cNvPicPr>
          <p:nvPr>
            <p:ph type="body" idx="1"/>
          </p:nvPr>
        </p:nvPicPr>
        <p:blipFill rotWithShape="1">
          <a:blip r:embed="rId5">
            <a:alphaModFix/>
          </a:blip>
          <a:srcRect/>
          <a:stretch/>
        </p:blipFill>
        <p:spPr>
          <a:xfrm>
            <a:off x="9885680" y="114300"/>
            <a:ext cx="1719112" cy="1125220"/>
          </a:xfrm>
          <a:prstGeom prst="rect">
            <a:avLst/>
          </a:prstGeom>
          <a:noFill/>
          <a:ln>
            <a:noFill/>
          </a:ln>
        </p:spPr>
      </p:pic>
      <p:pic>
        <p:nvPicPr>
          <p:cNvPr id="319" name="Google Shape;319;p16" descr="Door Open outline"/>
          <p:cNvPicPr preferRelativeResize="0"/>
          <p:nvPr/>
        </p:nvPicPr>
        <p:blipFill rotWithShape="1">
          <a:blip r:embed="rId6">
            <a:alphaModFix/>
          </a:blip>
          <a:srcRect/>
          <a:stretch/>
        </p:blipFill>
        <p:spPr>
          <a:xfrm>
            <a:off x="8702211" y="3345807"/>
            <a:ext cx="3782703" cy="378270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4"/>
        <p:cNvGrpSpPr/>
        <p:nvPr/>
      </p:nvGrpSpPr>
      <p:grpSpPr>
        <a:xfrm>
          <a:off x="0" y="0"/>
          <a:ext cx="0" cy="0"/>
          <a:chOff x="0" y="0"/>
          <a:chExt cx="0" cy="0"/>
        </a:xfrm>
      </p:grpSpPr>
      <p:pic>
        <p:nvPicPr>
          <p:cNvPr id="325" name="Google Shape;325;p17" descr="A close up of a sign&#10;&#10;Description automatically generated"/>
          <p:cNvPicPr preferRelativeResize="0"/>
          <p:nvPr/>
        </p:nvPicPr>
        <p:blipFill rotWithShape="1">
          <a:blip r:embed="rId4">
            <a:alphaModFix/>
          </a:blip>
          <a:srcRect/>
          <a:stretch/>
        </p:blipFill>
        <p:spPr>
          <a:xfrm>
            <a:off x="184632" y="1173890"/>
            <a:ext cx="4916470" cy="4739375"/>
          </a:xfrm>
          <a:prstGeom prst="rect">
            <a:avLst/>
          </a:prstGeom>
          <a:solidFill>
            <a:schemeClr val="lt1"/>
          </a:solidFill>
          <a:ln>
            <a:noFill/>
          </a:ln>
        </p:spPr>
      </p:pic>
      <p:sp>
        <p:nvSpPr>
          <p:cNvPr id="326" name="Google Shape;326;p17"/>
          <p:cNvSpPr txBox="1">
            <a:spLocks noGrp="1"/>
          </p:cNvSpPr>
          <p:nvPr>
            <p:ph type="title"/>
          </p:nvPr>
        </p:nvSpPr>
        <p:spPr>
          <a:xfrm>
            <a:off x="121176" y="139700"/>
            <a:ext cx="9358104" cy="5613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4200"/>
              <a:buFont typeface="Century Gothic"/>
              <a:buNone/>
            </a:pPr>
            <a:r>
              <a:rPr lang="en-GB" b="1" dirty="0">
                <a:latin typeface="Arial" panose="020B0604020202020204" pitchFamily="34" charset="0"/>
                <a:cs typeface="Arial" panose="020B0604020202020204" pitchFamily="34" charset="0"/>
              </a:rPr>
              <a:t>Further Details and Contact</a:t>
            </a:r>
            <a:endParaRPr dirty="0">
              <a:latin typeface="Arial" panose="020B0604020202020204" pitchFamily="34" charset="0"/>
              <a:cs typeface="Arial" panose="020B0604020202020204" pitchFamily="34" charset="0"/>
            </a:endParaRPr>
          </a:p>
        </p:txBody>
      </p:sp>
      <p:sp>
        <p:nvSpPr>
          <p:cNvPr id="327" name="Google Shape;327;p17"/>
          <p:cNvSpPr txBox="1">
            <a:spLocks noGrp="1"/>
          </p:cNvSpPr>
          <p:nvPr>
            <p:ph type="body" idx="2"/>
          </p:nvPr>
        </p:nvSpPr>
        <p:spPr>
          <a:xfrm>
            <a:off x="211454" y="814388"/>
            <a:ext cx="9267826" cy="566229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120"/>
              <a:buNone/>
            </a:pPr>
            <a:endParaRPr dirty="0"/>
          </a:p>
        </p:txBody>
      </p:sp>
      <p:pic>
        <p:nvPicPr>
          <p:cNvPr id="328" name="Google Shape;328;p17" descr="A close up of a sign&#10;&#10;Description automatically generated"/>
          <p:cNvPicPr preferRelativeResize="0">
            <a:picLocks noGrp="1"/>
          </p:cNvPicPr>
          <p:nvPr>
            <p:ph type="body" idx="1"/>
          </p:nvPr>
        </p:nvPicPr>
        <p:blipFill rotWithShape="1">
          <a:blip r:embed="rId5">
            <a:alphaModFix/>
          </a:blip>
          <a:srcRect/>
          <a:stretch/>
        </p:blipFill>
        <p:spPr>
          <a:xfrm>
            <a:off x="9885680" y="114300"/>
            <a:ext cx="1719112" cy="1125220"/>
          </a:xfrm>
          <a:prstGeom prst="rect">
            <a:avLst/>
          </a:prstGeom>
          <a:noFill/>
          <a:ln>
            <a:noFill/>
          </a:ln>
        </p:spPr>
      </p:pic>
      <p:sp>
        <p:nvSpPr>
          <p:cNvPr id="329" name="Google Shape;329;p17"/>
          <p:cNvSpPr txBox="1"/>
          <p:nvPr/>
        </p:nvSpPr>
        <p:spPr>
          <a:xfrm>
            <a:off x="10519900" y="3302001"/>
            <a:ext cx="1178560" cy="10058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30" name="Google Shape;330;p17"/>
          <p:cNvSpPr txBox="1"/>
          <p:nvPr/>
        </p:nvSpPr>
        <p:spPr>
          <a:xfrm>
            <a:off x="9615902" y="4887770"/>
            <a:ext cx="25397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400">
              <a:solidFill>
                <a:schemeClr val="lt1"/>
              </a:solidFill>
              <a:latin typeface="Century Gothic"/>
              <a:ea typeface="Century Gothic"/>
              <a:cs typeface="Century Gothic"/>
              <a:sym typeface="Century Gothic"/>
            </a:endParaRPr>
          </a:p>
          <a:p>
            <a:pPr marL="0" marR="0" lvl="0" indent="0" algn="just"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331" name="Google Shape;331;p17"/>
          <p:cNvSpPr/>
          <p:nvPr/>
        </p:nvSpPr>
        <p:spPr>
          <a:xfrm>
            <a:off x="5618480" y="814388"/>
            <a:ext cx="3641725" cy="1204363"/>
          </a:xfrm>
          <a:prstGeom prst="wedgeRoundRectCallout">
            <a:avLst>
              <a:gd name="adj1" fmla="val -20833"/>
              <a:gd name="adj2" fmla="val 62500"/>
              <a:gd name="adj3" fmla="val 0"/>
            </a:avLst>
          </a:prstGeom>
          <a:solidFill>
            <a:schemeClr val="lt1">
              <a:alpha val="24705"/>
            </a:schemeClr>
          </a:solidFill>
          <a:ln w="19050" cap="rnd" cmpd="sng">
            <a:solidFill>
              <a:srgbClr val="800F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lt1"/>
                </a:solidFill>
                <a:latin typeface="Century Gothic"/>
                <a:ea typeface="Century Gothic"/>
                <a:cs typeface="Century Gothic"/>
                <a:sym typeface="Century Gothic"/>
              </a:rPr>
              <a:t>Website: </a:t>
            </a:r>
            <a:endParaRPr/>
          </a:p>
          <a:p>
            <a:pPr marL="0" marR="0" lvl="0" indent="0" algn="ctr" rtl="0">
              <a:spcBef>
                <a:spcPts val="0"/>
              </a:spcBef>
              <a:spcAft>
                <a:spcPts val="0"/>
              </a:spcAft>
              <a:buNone/>
            </a:pPr>
            <a:r>
              <a:rPr lang="en-GB" sz="1600" b="1">
                <a:solidFill>
                  <a:schemeClr val="lt1"/>
                </a:solidFill>
                <a:latin typeface="Century Gothic"/>
                <a:ea typeface="Century Gothic"/>
                <a:cs typeface="Century Gothic"/>
                <a:sym typeface="Century Gothic"/>
              </a:rPr>
              <a:t>openjusticecourtofprotection.org</a:t>
            </a:r>
            <a:endParaRPr/>
          </a:p>
        </p:txBody>
      </p:sp>
      <p:sp>
        <p:nvSpPr>
          <p:cNvPr id="332" name="Google Shape;332;p17"/>
          <p:cNvSpPr/>
          <p:nvPr/>
        </p:nvSpPr>
        <p:spPr>
          <a:xfrm>
            <a:off x="5618480" y="2941395"/>
            <a:ext cx="3641725" cy="1204363"/>
          </a:xfrm>
          <a:prstGeom prst="wedgeRoundRectCallout">
            <a:avLst>
              <a:gd name="adj1" fmla="val -20833"/>
              <a:gd name="adj2" fmla="val 62500"/>
              <a:gd name="adj3" fmla="val 0"/>
            </a:avLst>
          </a:prstGeom>
          <a:solidFill>
            <a:schemeClr val="lt1">
              <a:alpha val="24705"/>
            </a:schemeClr>
          </a:solidFill>
          <a:ln w="19050" cap="rnd" cmpd="sng">
            <a:solidFill>
              <a:srgbClr val="800F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lt1"/>
                </a:solidFill>
                <a:latin typeface="Century Gothic"/>
                <a:ea typeface="Century Gothic"/>
                <a:cs typeface="Century Gothic"/>
                <a:sym typeface="Century Gothic"/>
              </a:rPr>
              <a:t>Twitter:</a:t>
            </a:r>
            <a:endParaRPr/>
          </a:p>
          <a:p>
            <a:pPr marL="0" marR="0" lvl="0" indent="0" algn="ctr" rtl="0">
              <a:spcBef>
                <a:spcPts val="0"/>
              </a:spcBef>
              <a:spcAft>
                <a:spcPts val="0"/>
              </a:spcAft>
              <a:buNone/>
            </a:pPr>
            <a:r>
              <a:rPr lang="en-GB" sz="1600" b="1">
                <a:solidFill>
                  <a:schemeClr val="lt1"/>
                </a:solidFill>
                <a:latin typeface="Century Gothic"/>
                <a:ea typeface="Century Gothic"/>
                <a:cs typeface="Century Gothic"/>
                <a:sym typeface="Century Gothic"/>
              </a:rPr>
              <a:t>@OpenJusticeCoP</a:t>
            </a:r>
            <a:endParaRPr/>
          </a:p>
        </p:txBody>
      </p:sp>
      <p:sp>
        <p:nvSpPr>
          <p:cNvPr id="333" name="Google Shape;333;p17"/>
          <p:cNvSpPr/>
          <p:nvPr/>
        </p:nvSpPr>
        <p:spPr>
          <a:xfrm>
            <a:off x="5618480" y="5068402"/>
            <a:ext cx="3641725" cy="1204363"/>
          </a:xfrm>
          <a:prstGeom prst="wedgeRoundRectCallout">
            <a:avLst>
              <a:gd name="adj1" fmla="val -20833"/>
              <a:gd name="adj2" fmla="val 62500"/>
              <a:gd name="adj3" fmla="val 0"/>
            </a:avLst>
          </a:prstGeom>
          <a:solidFill>
            <a:schemeClr val="lt1">
              <a:alpha val="24705"/>
            </a:schemeClr>
          </a:solidFill>
          <a:ln w="19050" cap="rnd" cmpd="sng">
            <a:solidFill>
              <a:srgbClr val="800F0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lt1"/>
                </a:solidFill>
                <a:latin typeface="Century Gothic"/>
                <a:ea typeface="Century Gothic"/>
                <a:cs typeface="Century Gothic"/>
                <a:sym typeface="Century Gothic"/>
              </a:rPr>
              <a:t>Email:</a:t>
            </a:r>
            <a:endParaRPr/>
          </a:p>
          <a:p>
            <a:pPr marL="0" marR="0" lvl="0" indent="0" algn="ctr" rtl="0">
              <a:spcBef>
                <a:spcPts val="0"/>
              </a:spcBef>
              <a:spcAft>
                <a:spcPts val="0"/>
              </a:spcAft>
              <a:buNone/>
            </a:pPr>
            <a:r>
              <a:rPr lang="en-GB" sz="1600" b="1">
                <a:solidFill>
                  <a:schemeClr val="lt1"/>
                </a:solidFill>
                <a:latin typeface="Century Gothic"/>
                <a:ea typeface="Century Gothic"/>
                <a:cs typeface="Century Gothic"/>
                <a:sym typeface="Century Gothic"/>
              </a:rPr>
              <a:t>OpenJustice@yahoo.com</a:t>
            </a:r>
            <a:endParaRPr/>
          </a:p>
        </p:txBody>
      </p:sp>
      <p:sp>
        <p:nvSpPr>
          <p:cNvPr id="334" name="Google Shape;334;p17"/>
          <p:cNvSpPr txBox="1">
            <a:spLocks noGrp="1"/>
          </p:cNvSpPr>
          <p:nvPr>
            <p:ph type="body" idx="1"/>
          </p:nvPr>
        </p:nvSpPr>
        <p:spPr>
          <a:xfrm>
            <a:off x="4784616" y="1447800"/>
            <a:ext cx="5195997" cy="4572000"/>
          </a:xfrm>
          <a:prstGeom prst="rect">
            <a:avLst/>
          </a:prstGeom>
          <a:noFill/>
          <a:ln>
            <a:noFill/>
          </a:ln>
        </p:spPr>
        <p:txBody>
          <a:bodyPr spcFirstLastPara="1" wrap="square" lIns="91425" tIns="45700" rIns="91425" bIns="45700" anchor="ctr" anchorCtr="0">
            <a:normAutofit/>
          </a:bodyPr>
          <a:lstStyle/>
          <a:p>
            <a:pPr marL="342900" lvl="0" indent="-241300" algn="l" rtl="0">
              <a:spcBef>
                <a:spcPts val="0"/>
              </a:spcBef>
              <a:spcAft>
                <a:spcPts val="0"/>
              </a:spcAft>
              <a:buSzPts val="1600"/>
              <a:buNone/>
            </a:pPr>
            <a:endParaRPr/>
          </a:p>
        </p:txBody>
      </p:sp>
    </p:spTree>
  </p:cSld>
  <p:clrMapOvr>
    <a:masterClrMapping/>
  </p:clrMapOvr>
</p:sld>
</file>

<file path=ppt/theme/theme1.xml><?xml version="1.0" encoding="utf-8"?>
<a:theme xmlns:a="http://schemas.openxmlformats.org/drawingml/2006/main"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F8FB346AC5E44792A12C1122C5084B" ma:contentTypeVersion="13" ma:contentTypeDescription="Create a new document." ma:contentTypeScope="" ma:versionID="11ab4269971af285a24b03a02b5fc3fd">
  <xsd:schema xmlns:xsd="http://www.w3.org/2001/XMLSchema" xmlns:xs="http://www.w3.org/2001/XMLSchema" xmlns:p="http://schemas.microsoft.com/office/2006/metadata/properties" xmlns:ns3="91154d2a-00d4-4026-8069-0743bf89e100" xmlns:ns4="8fabcd41-988b-478b-a1ba-bf2fde192704" targetNamespace="http://schemas.microsoft.com/office/2006/metadata/properties" ma:root="true" ma:fieldsID="d3d1efd75c1723477aa930c3263f0db0" ns3:_="" ns4:_="">
    <xsd:import namespace="91154d2a-00d4-4026-8069-0743bf89e100"/>
    <xsd:import namespace="8fabcd41-988b-478b-a1ba-bf2fde19270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154d2a-00d4-4026-8069-0743bf89e1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bcd41-988b-478b-a1ba-bf2fde1927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AC2C87-45AB-4EF4-B768-CFFA86375E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154d2a-00d4-4026-8069-0743bf89e100"/>
    <ds:schemaRef ds:uri="8fabcd41-988b-478b-a1ba-bf2fde1927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6FC14E-CAB6-4FF3-881C-49AF614F4954}">
  <ds:schemaRefs>
    <ds:schemaRef ds:uri="http://schemas.microsoft.com/sharepoint/v3/contenttype/forms"/>
  </ds:schemaRefs>
</ds:datastoreItem>
</file>

<file path=customXml/itemProps3.xml><?xml version="1.0" encoding="utf-8"?>
<ds:datastoreItem xmlns:ds="http://schemas.openxmlformats.org/officeDocument/2006/customXml" ds:itemID="{1E42C3ED-3689-46EA-884E-1BBE8D8956CB}">
  <ds:schemaRefs>
    <ds:schemaRef ds:uri="http://purl.org/dc/terms/"/>
    <ds:schemaRef ds:uri="http://purl.org/dc/elements/1.1/"/>
    <ds:schemaRef ds:uri="http://purl.org/dc/dcmitype/"/>
    <ds:schemaRef ds:uri="http://schemas.microsoft.com/office/2006/documentManagement/types"/>
    <ds:schemaRef ds:uri="8fabcd41-988b-478b-a1ba-bf2fde192704"/>
    <ds:schemaRef ds:uri="91154d2a-00d4-4026-8069-0743bf89e100"/>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2559</Words>
  <Application>Microsoft Office PowerPoint</Application>
  <PresentationFormat>Widescreen</PresentationFormat>
  <Paragraphs>192</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Noto Sans Symbols</vt:lpstr>
      <vt:lpstr>Century Gothic</vt:lpstr>
      <vt:lpstr>Arial</vt:lpstr>
      <vt:lpstr>Calibri</vt:lpstr>
      <vt:lpstr>Quattrocento Sans</vt:lpstr>
      <vt:lpstr>Times New Roman</vt:lpstr>
      <vt:lpstr>Ion</vt:lpstr>
      <vt:lpstr>   THE OPEN JUSTICE COURT OF PROTECTION PROJECT  </vt:lpstr>
      <vt:lpstr>Introduction - The Open Justice Court of Protection Project </vt:lpstr>
      <vt:lpstr>Work of the Court of Protection: Statistical Outline </vt:lpstr>
      <vt:lpstr>Judgments of the Court of Protection: Statistical Outline </vt:lpstr>
      <vt:lpstr>Transparency &amp; Open Justice </vt:lpstr>
      <vt:lpstr>Transparency &amp; Open Justice </vt:lpstr>
      <vt:lpstr>Benefits of Public Observing</vt:lpstr>
      <vt:lpstr>Observations of Law in Action </vt:lpstr>
      <vt:lpstr>Hearing Feedback Form </vt:lpstr>
      <vt:lpstr>How to Observe the CoP in Action </vt:lpstr>
      <vt:lpstr>How to Observe the CoP in Action </vt:lpstr>
      <vt:lpstr>How to Observe the CoP in Action </vt:lpstr>
      <vt:lpstr> The experience of observing a hearing</vt:lpstr>
      <vt:lpstr>The experience of observing a hearing</vt:lpstr>
      <vt:lpstr>Summary</vt:lpstr>
      <vt:lpstr>Further Details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OPEN JUSTICE COURT OF PROTECTION PROJECT  </dc:title>
  <dc:creator>Gillian Loomes</dc:creator>
  <cp:lastModifiedBy>Gillian Loomes</cp:lastModifiedBy>
  <cp:revision>2</cp:revision>
  <dcterms:created xsi:type="dcterms:W3CDTF">2020-07-21T22:43:11Z</dcterms:created>
  <dcterms:modified xsi:type="dcterms:W3CDTF">2022-06-26T21:34:08Z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0x0101005CF8FB346AC5E44792A12C1122C5084B</vt:lpwstr>
  </property>
</Properties>
</file>