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76" r:id="rId1"/>
    <p:sldMasterId id="2147483894" r:id="rId2"/>
  </p:sldMasterIdLst>
  <p:notesMasterIdLst>
    <p:notesMasterId r:id="rId18"/>
  </p:notesMasterIdLst>
  <p:sldIdLst>
    <p:sldId id="256" r:id="rId3"/>
    <p:sldId id="272" r:id="rId4"/>
    <p:sldId id="276" r:id="rId5"/>
    <p:sldId id="277" r:id="rId6"/>
    <p:sldId id="274" r:id="rId7"/>
    <p:sldId id="268" r:id="rId8"/>
    <p:sldId id="284" r:id="rId9"/>
    <p:sldId id="264" r:id="rId10"/>
    <p:sldId id="283" r:id="rId11"/>
    <p:sldId id="285" r:id="rId12"/>
    <p:sldId id="265" r:id="rId13"/>
    <p:sldId id="278" r:id="rId14"/>
    <p:sldId id="279" r:id="rId15"/>
    <p:sldId id="271" r:id="rId16"/>
    <p:sldId id="269"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69D369-FFD3-41B9-9AEC-C02925688F1B}" v="27" dt="2022-06-05T20:30:12.1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557" autoAdjust="0"/>
  </p:normalViewPr>
  <p:slideViewPr>
    <p:cSldViewPr snapToGrid="0">
      <p:cViewPr varScale="1">
        <p:scale>
          <a:sx n="64" d="100"/>
          <a:sy n="64" d="100"/>
        </p:scale>
        <p:origin x="37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174D00-E393-420A-9898-09602FD70F8C}" type="datetimeFigureOut">
              <a:rPr lang="en-GB" smtClean="0"/>
              <a:t>27/09/2022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CC30D5-F870-4498-8152-1FD1791C4448}" type="slidenum">
              <a:rPr lang="en-GB" smtClean="0"/>
              <a:t>‹#›</a:t>
            </a:fld>
            <a:endParaRPr lang="en-GB"/>
          </a:p>
        </p:txBody>
      </p:sp>
    </p:spTree>
    <p:extLst>
      <p:ext uri="{BB962C8B-B14F-4D97-AF65-F5344CB8AC3E}">
        <p14:creationId xmlns:p14="http://schemas.microsoft.com/office/powerpoint/2010/main" val="2740033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0" dirty="0"/>
          </a:p>
        </p:txBody>
      </p:sp>
      <p:sp>
        <p:nvSpPr>
          <p:cNvPr id="4" name="Slide Number Placeholder 3"/>
          <p:cNvSpPr>
            <a:spLocks noGrp="1"/>
          </p:cNvSpPr>
          <p:nvPr>
            <p:ph type="sldNum" sz="quarter" idx="5"/>
          </p:nvPr>
        </p:nvSpPr>
        <p:spPr/>
        <p:txBody>
          <a:bodyPr/>
          <a:lstStyle/>
          <a:p>
            <a:fld id="{CFCC30D5-F870-4498-8152-1FD1791C4448}" type="slidenum">
              <a:rPr lang="en-GB" smtClean="0"/>
              <a:t>2</a:t>
            </a:fld>
            <a:endParaRPr lang="en-GB"/>
          </a:p>
        </p:txBody>
      </p:sp>
    </p:spTree>
    <p:extLst>
      <p:ext uri="{BB962C8B-B14F-4D97-AF65-F5344CB8AC3E}">
        <p14:creationId xmlns:p14="http://schemas.microsoft.com/office/powerpoint/2010/main" val="2946607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Work of the CoP – determinations where mental capacity disputed, and best interests decision-making on behalf of adults deemed to lack mental capacity.</a:t>
            </a:r>
          </a:p>
          <a:p>
            <a:endParaRPr lang="en-GB" dirty="0"/>
          </a:p>
          <a:p>
            <a:r>
              <a:rPr lang="en-GB" dirty="0"/>
              <a:t>Health and welfare; property and affairs; mixed </a:t>
            </a:r>
          </a:p>
          <a:p>
            <a:endParaRPr lang="en-GB" dirty="0"/>
          </a:p>
          <a:p>
            <a:r>
              <a:rPr lang="en-GB" dirty="0"/>
              <a:t>Specific numbers here are not important – just to communicate in terms of orders of magnitude (thousands of applications for proceedings before the court each year – and increasing) </a:t>
            </a:r>
          </a:p>
          <a:p>
            <a:endParaRPr lang="en-GB" dirty="0"/>
          </a:p>
          <a:p>
            <a:r>
              <a:rPr lang="en-GB" dirty="0"/>
              <a:t>This compares with next slide.</a:t>
            </a:r>
          </a:p>
        </p:txBody>
      </p:sp>
      <p:sp>
        <p:nvSpPr>
          <p:cNvPr id="4" name="Slide Number Placeholder 3"/>
          <p:cNvSpPr>
            <a:spLocks noGrp="1"/>
          </p:cNvSpPr>
          <p:nvPr>
            <p:ph type="sldNum" sz="quarter" idx="5"/>
          </p:nvPr>
        </p:nvSpPr>
        <p:spPr/>
        <p:txBody>
          <a:bodyPr/>
          <a:lstStyle/>
          <a:p>
            <a:fld id="{CFCC30D5-F870-4498-8152-1FD1791C4448}" type="slidenum">
              <a:rPr lang="en-GB" smtClean="0"/>
              <a:t>3</a:t>
            </a:fld>
            <a:endParaRPr lang="en-GB"/>
          </a:p>
        </p:txBody>
      </p:sp>
    </p:spTree>
    <p:extLst>
      <p:ext uri="{BB962C8B-B14F-4D97-AF65-F5344CB8AC3E}">
        <p14:creationId xmlns:p14="http://schemas.microsoft.com/office/powerpoint/2010/main" val="33957814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0" dirty="0"/>
              <a:t>Of the thousands of proceedings dealt with before the CoP each year, only a tiny handful result in a published judgment. </a:t>
            </a:r>
          </a:p>
          <a:p>
            <a:endParaRPr lang="en-GB" i="0" dirty="0"/>
          </a:p>
          <a:p>
            <a:r>
              <a:rPr lang="en-GB" i="0" dirty="0"/>
              <a:t>Not only the number of cases not recorded in a judgment, but lots of detail and nuance not included in a judgment. The judgment is intended to do a specific job – to record the legal reasoning behind the decision made by the judge. But this means other key information – such as arguments attempted and abandoned or unsuccessful can be missed. </a:t>
            </a:r>
          </a:p>
          <a:p>
            <a:endParaRPr lang="en-GB" i="0" dirty="0"/>
          </a:p>
          <a:p>
            <a:r>
              <a:rPr lang="en-GB" i="0" dirty="0"/>
              <a:t>These, and lots of other things, are details you can only experience by being present in court and watching law in action. </a:t>
            </a:r>
          </a:p>
          <a:p>
            <a:endParaRPr lang="en-GB" i="0" dirty="0"/>
          </a:p>
          <a:p>
            <a:r>
              <a:rPr lang="en-GB" i="0" dirty="0"/>
              <a:t>Point out that the court itself takes transparency seriously – Transparency Pilot from 2016. So our work has not been so much about arguing for policy or legislative change, but rather raising awareness – among the public and also among judiciary and court staff</a:t>
            </a:r>
          </a:p>
        </p:txBody>
      </p:sp>
      <p:sp>
        <p:nvSpPr>
          <p:cNvPr id="4" name="Slide Number Placeholder 3"/>
          <p:cNvSpPr>
            <a:spLocks noGrp="1"/>
          </p:cNvSpPr>
          <p:nvPr>
            <p:ph type="sldNum" sz="quarter" idx="5"/>
          </p:nvPr>
        </p:nvSpPr>
        <p:spPr/>
        <p:txBody>
          <a:bodyPr/>
          <a:lstStyle/>
          <a:p>
            <a:fld id="{CFCC30D5-F870-4498-8152-1FD1791C4448}" type="slidenum">
              <a:rPr lang="en-GB" smtClean="0"/>
              <a:t>4</a:t>
            </a:fld>
            <a:endParaRPr lang="en-GB"/>
          </a:p>
        </p:txBody>
      </p:sp>
    </p:spTree>
    <p:extLst>
      <p:ext uri="{BB962C8B-B14F-4D97-AF65-F5344CB8AC3E}">
        <p14:creationId xmlns:p14="http://schemas.microsoft.com/office/powerpoint/2010/main" val="2946607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we’ve seen that the Court of Protection clearly has a profound impact on the lives of thousands of disabled people, but why does Open Justice matter in this Court? And how can public access to the Court benefit disabled people? In the next two slides, I consider why Open Justice is important, firstly as a general principle, and secondly from a disability rights perspective.</a:t>
            </a:r>
          </a:p>
          <a:p>
            <a:endParaRPr lang="en-GB" dirty="0"/>
          </a:p>
          <a:p>
            <a:r>
              <a:rPr lang="en-GB" dirty="0"/>
              <a:t>So, firstly the principle of Open Justice and its significance have been spelled out in case law [read quotes]</a:t>
            </a:r>
          </a:p>
        </p:txBody>
      </p:sp>
      <p:sp>
        <p:nvSpPr>
          <p:cNvPr id="4" name="Slide Number Placeholder 3"/>
          <p:cNvSpPr>
            <a:spLocks noGrp="1"/>
          </p:cNvSpPr>
          <p:nvPr>
            <p:ph type="sldNum" sz="quarter" idx="5"/>
          </p:nvPr>
        </p:nvSpPr>
        <p:spPr/>
        <p:txBody>
          <a:bodyPr/>
          <a:lstStyle/>
          <a:p>
            <a:fld id="{CFCC30D5-F870-4498-8152-1FD1791C4448}" type="slidenum">
              <a:rPr lang="en-GB" smtClean="0"/>
              <a:t>5</a:t>
            </a:fld>
            <a:endParaRPr lang="en-GB"/>
          </a:p>
        </p:txBody>
      </p:sp>
    </p:spTree>
    <p:extLst>
      <p:ext uri="{BB962C8B-B14F-4D97-AF65-F5344CB8AC3E}">
        <p14:creationId xmlns:p14="http://schemas.microsoft.com/office/powerpoint/2010/main" val="33165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Returning to the Court of Protection – obviously the Court has a history of concern with ‘transparency’ and with balancing competing interests of Open Justice with the right to privacy of those with whose lives it becomes involved. But the move the ‘remote hearings’ in March 2020 at the start of the first national lockdown in England and Wales triggered a need to revisit this issue. </a:t>
            </a:r>
          </a:p>
          <a:p>
            <a:endParaRPr lang="en-GB" dirty="0"/>
          </a:p>
          <a:p>
            <a:r>
              <a:rPr lang="en-GB" dirty="0"/>
              <a:t>A multi-disciplinary thinktank – the Hive Group – was established by the Vice President of the Court, Mr Justice Hayden, to address the impact of the pandemic on litigants in the Court of Protection. And as to ‘transparency’, he issued guidance reiterating that “Transparency is central to the philosophy of the Court of Protection” and must not “…become a casualty of [the] public health emergency…” </a:t>
            </a:r>
          </a:p>
        </p:txBody>
      </p:sp>
      <p:sp>
        <p:nvSpPr>
          <p:cNvPr id="4" name="Slide Number Placeholder 3"/>
          <p:cNvSpPr>
            <a:spLocks noGrp="1"/>
          </p:cNvSpPr>
          <p:nvPr>
            <p:ph type="sldNum" sz="quarter" idx="5"/>
          </p:nvPr>
        </p:nvSpPr>
        <p:spPr/>
        <p:txBody>
          <a:bodyPr/>
          <a:lstStyle/>
          <a:p>
            <a:fld id="{CFCC30D5-F870-4498-8152-1FD1791C4448}" type="slidenum">
              <a:rPr lang="en-GB" smtClean="0"/>
              <a:t>6</a:t>
            </a:fld>
            <a:endParaRPr lang="en-GB"/>
          </a:p>
        </p:txBody>
      </p:sp>
    </p:spTree>
    <p:extLst>
      <p:ext uri="{BB962C8B-B14F-4D97-AF65-F5344CB8AC3E}">
        <p14:creationId xmlns:p14="http://schemas.microsoft.com/office/powerpoint/2010/main" val="21131700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the specialist court with responsibility for issues relating to people who lack the capacity to make specific decisions, the Court of Protection is a key location of legal and political impact for disabled people. In terms of bare numbers, we can see here that the numbers of applications made to the court each year were in the tens of thousands – with 32,029 applications being made in 2018 and 34,445 in 2019. In the most recent quarterly breakdown, we find that between June and September 2020 8937 applications were made to the court. This compares with 9407 in the same quarter of 2019 and 7900 in the same quarter of 2018, so the numbers seem relatively steady despite the impact of the Pandemic. </a:t>
            </a:r>
          </a:p>
        </p:txBody>
      </p:sp>
      <p:sp>
        <p:nvSpPr>
          <p:cNvPr id="4" name="Slide Number Placeholder 3"/>
          <p:cNvSpPr>
            <a:spLocks noGrp="1"/>
          </p:cNvSpPr>
          <p:nvPr>
            <p:ph type="sldNum" sz="quarter" idx="5"/>
          </p:nvPr>
        </p:nvSpPr>
        <p:spPr/>
        <p:txBody>
          <a:bodyPr/>
          <a:lstStyle/>
          <a:p>
            <a:fld id="{CFCC30D5-F870-4498-8152-1FD1791C4448}" type="slidenum">
              <a:rPr lang="en-GB" smtClean="0"/>
              <a:t>7</a:t>
            </a:fld>
            <a:endParaRPr lang="en-GB"/>
          </a:p>
        </p:txBody>
      </p:sp>
    </p:spTree>
    <p:extLst>
      <p:ext uri="{BB962C8B-B14F-4D97-AF65-F5344CB8AC3E}">
        <p14:creationId xmlns:p14="http://schemas.microsoft.com/office/powerpoint/2010/main" val="3945093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FCC30D5-F870-4498-8152-1FD1791C4448}" type="slidenum">
              <a:rPr lang="en-GB" smtClean="0"/>
              <a:t>8</a:t>
            </a:fld>
            <a:endParaRPr lang="en-GB"/>
          </a:p>
        </p:txBody>
      </p:sp>
    </p:spTree>
    <p:extLst>
      <p:ext uri="{BB962C8B-B14F-4D97-AF65-F5344CB8AC3E}">
        <p14:creationId xmlns:p14="http://schemas.microsoft.com/office/powerpoint/2010/main" val="530096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the specialist court with responsibility for issues relating to people who lack the capacity to make specific decisions, the Court of Protection is a key location of legal and political impact for disabled people. In terms of bare numbers, we can see here that the numbers of applications made to the court each year were in the tens of thousands – with 32,029 applications being made in 2018 and 34,445 in 2019. In the most recent quarterly breakdown, we find that between June and September 2020 8937 applications were made to the court. This compares with 9407 in the same quarter of 2019 and 7900 in the same quarter of 2018, so the numbers seem relatively steady despite the impact of the Pandemic. </a:t>
            </a:r>
          </a:p>
        </p:txBody>
      </p:sp>
      <p:sp>
        <p:nvSpPr>
          <p:cNvPr id="4" name="Slide Number Placeholder 3"/>
          <p:cNvSpPr>
            <a:spLocks noGrp="1"/>
          </p:cNvSpPr>
          <p:nvPr>
            <p:ph type="sldNum" sz="quarter" idx="5"/>
          </p:nvPr>
        </p:nvSpPr>
        <p:spPr/>
        <p:txBody>
          <a:bodyPr/>
          <a:lstStyle/>
          <a:p>
            <a:fld id="{CFCC30D5-F870-4498-8152-1FD1791C4448}" type="slidenum">
              <a:rPr lang="en-GB" smtClean="0"/>
              <a:t>9</a:t>
            </a:fld>
            <a:endParaRPr lang="en-GB"/>
          </a:p>
        </p:txBody>
      </p:sp>
    </p:spTree>
    <p:extLst>
      <p:ext uri="{BB962C8B-B14F-4D97-AF65-F5344CB8AC3E}">
        <p14:creationId xmlns:p14="http://schemas.microsoft.com/office/powerpoint/2010/main" val="33306084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Cases we have covered on our blog include decisions concerning the administering of medical procedures against a person’s wishes, the assessment of a disabled person’s capacity to consent to sex and marriage (and the impact of delays in proceedings on their right to family life), and ethical issues around restraint. Many of the observers we have supported – especially health and social care professionals – have told us how their understanding of mental capacity law and its impact on disabled people have increased through watching the Court in action.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CC30D5-F870-4498-8152-1FD1791C444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0096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the specialist court with responsibility for issues relating to people who lack the capacity to make specific decisions, the Court of Protection is a key location of legal and political impact for disabled people. In terms of bare numbers, we can see here that the numbers of applications made to the court each year were in the tens of thousands – with 32,029 applications being made in 2018 and 34,445 in 2019. In the most recent quarterly breakdown, we find that between June and September 2020 8937 applications were made to the court. This compares with 9407 in the same quarter of 2019 and 7900 in the same quarter of 2018, so the numbers seem relatively steady despite the impact of the Pandemic. </a:t>
            </a:r>
          </a:p>
        </p:txBody>
      </p:sp>
      <p:sp>
        <p:nvSpPr>
          <p:cNvPr id="4" name="Slide Number Placeholder 3"/>
          <p:cNvSpPr>
            <a:spLocks noGrp="1"/>
          </p:cNvSpPr>
          <p:nvPr>
            <p:ph type="sldNum" sz="quarter" idx="5"/>
          </p:nvPr>
        </p:nvSpPr>
        <p:spPr/>
        <p:txBody>
          <a:bodyPr/>
          <a:lstStyle/>
          <a:p>
            <a:fld id="{CFCC30D5-F870-4498-8152-1FD1791C4448}" type="slidenum">
              <a:rPr lang="en-GB" smtClean="0"/>
              <a:t>11</a:t>
            </a:fld>
            <a:endParaRPr lang="en-GB"/>
          </a:p>
        </p:txBody>
      </p:sp>
    </p:spTree>
    <p:extLst>
      <p:ext uri="{BB962C8B-B14F-4D97-AF65-F5344CB8AC3E}">
        <p14:creationId xmlns:p14="http://schemas.microsoft.com/office/powerpoint/2010/main" val="33957814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the specialist court with responsibility for issues relating to people who lack the capacity to make specific decisions, the Court of Protection is a key location of legal and political impact for disabled people. In terms of bare numbers, we can see here that the numbers of applications made to the court each year were in the tens of thousands – with 32,029 applications being made in 2018 and 34,445 in 2019. In the most recent quarterly breakdown, we find that between June and September 2020 8937 applications were made to the court. This compares with 9407 in the same quarter of 2019 and 7900 in the same quarter of 2018, so the numbers seem relatively steady despite the impact of the Pandemic. </a:t>
            </a:r>
          </a:p>
        </p:txBody>
      </p:sp>
      <p:sp>
        <p:nvSpPr>
          <p:cNvPr id="4" name="Slide Number Placeholder 3"/>
          <p:cNvSpPr>
            <a:spLocks noGrp="1"/>
          </p:cNvSpPr>
          <p:nvPr>
            <p:ph type="sldNum" sz="quarter" idx="5"/>
          </p:nvPr>
        </p:nvSpPr>
        <p:spPr/>
        <p:txBody>
          <a:bodyPr/>
          <a:lstStyle/>
          <a:p>
            <a:fld id="{CFCC30D5-F870-4498-8152-1FD1791C4448}" type="slidenum">
              <a:rPr lang="en-GB" smtClean="0"/>
              <a:t>12</a:t>
            </a:fld>
            <a:endParaRPr lang="en-GB"/>
          </a:p>
        </p:txBody>
      </p:sp>
    </p:spTree>
    <p:extLst>
      <p:ext uri="{BB962C8B-B14F-4D97-AF65-F5344CB8AC3E}">
        <p14:creationId xmlns:p14="http://schemas.microsoft.com/office/powerpoint/2010/main" val="780314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the specialist court with responsibility for issues relating to people who lack the capacity to make specific decisions, the Court of Protection is a key location of legal and political impact for disabled people. In terms of bare numbers, we can see here that the numbers of applications made to the court each year were in the tens of thousands – with 32,029 applications being made in 2018 and 34,445 in 2019. In the most recent quarterly breakdown, we find that between June and September 2020 8937 applications were made to the court. This compares with 9407 in the same quarter of 2019 and 7900 in the same quarter of 2018, so the numbers seem relatively steady despite the impact of the Pandemic. </a:t>
            </a:r>
          </a:p>
        </p:txBody>
      </p:sp>
      <p:sp>
        <p:nvSpPr>
          <p:cNvPr id="4" name="Slide Number Placeholder 3"/>
          <p:cNvSpPr>
            <a:spLocks noGrp="1"/>
          </p:cNvSpPr>
          <p:nvPr>
            <p:ph type="sldNum" sz="quarter" idx="5"/>
          </p:nvPr>
        </p:nvSpPr>
        <p:spPr/>
        <p:txBody>
          <a:bodyPr/>
          <a:lstStyle/>
          <a:p>
            <a:fld id="{CFCC30D5-F870-4498-8152-1FD1791C4448}" type="slidenum">
              <a:rPr lang="en-GB" smtClean="0"/>
              <a:t>13</a:t>
            </a:fld>
            <a:endParaRPr lang="en-GB"/>
          </a:p>
        </p:txBody>
      </p:sp>
    </p:spTree>
    <p:extLst>
      <p:ext uri="{BB962C8B-B14F-4D97-AF65-F5344CB8AC3E}">
        <p14:creationId xmlns:p14="http://schemas.microsoft.com/office/powerpoint/2010/main" val="21123706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So, to summarise, Open Justice in the Court of Protection protects and advances disability rights by enabling public scrutiny of the law in action, and challenging epistemic injustice faced by disabled people through increasing public awareness of the impact of mental capacity law on disabled people, and unlike so much for which we as disabled activists are striving – here, we are pushing against an open door. </a:t>
            </a:r>
            <a:endParaRPr/>
          </a:p>
        </p:txBody>
      </p:sp>
      <p:sp>
        <p:nvSpPr>
          <p:cNvPr id="313" name="Google Shape;313;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Thank you so much for listening, and I now look forward to answering any questions you might have.</a:t>
            </a:r>
          </a:p>
        </p:txBody>
      </p:sp>
      <p:sp>
        <p:nvSpPr>
          <p:cNvPr id="4" name="Slide Number Placeholder 3"/>
          <p:cNvSpPr>
            <a:spLocks noGrp="1"/>
          </p:cNvSpPr>
          <p:nvPr>
            <p:ph type="sldNum" sz="quarter" idx="5"/>
          </p:nvPr>
        </p:nvSpPr>
        <p:spPr/>
        <p:txBody>
          <a:bodyPr/>
          <a:lstStyle/>
          <a:p>
            <a:fld id="{CFCC30D5-F870-4498-8152-1FD1791C4448}" type="slidenum">
              <a:rPr lang="en-GB" smtClean="0"/>
              <a:t>15</a:t>
            </a:fld>
            <a:endParaRPr lang="en-GB"/>
          </a:p>
        </p:txBody>
      </p:sp>
    </p:spTree>
    <p:extLst>
      <p:ext uri="{BB962C8B-B14F-4D97-AF65-F5344CB8AC3E}">
        <p14:creationId xmlns:p14="http://schemas.microsoft.com/office/powerpoint/2010/main" val="3736619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9/27/2022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42146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5586B75A-687E-405C-8A0B-8D00578BA2C3}" type="datetimeFigureOut">
              <a:rPr lang="en-US" smtClean="0"/>
              <a:pPr/>
              <a:t>9/27/2022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782258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9/27/2022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629530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586B75A-687E-405C-8A0B-8D00578BA2C3}" type="datetimeFigureOut">
              <a:rPr lang="en-US" smtClean="0"/>
              <a:pPr/>
              <a:t>9/27/2022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79190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9/27/2022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52965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5586B75A-687E-405C-8A0B-8D00578BA2C3}" type="datetimeFigureOut">
              <a:rPr lang="en-US" smtClean="0"/>
              <a:pPr/>
              <a:t>9/27/2022</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554951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586B75A-687E-405C-8A0B-8D00578BA2C3}" type="datetimeFigureOut">
              <a:rPr lang="en-US" smtClean="0"/>
              <a:pPr/>
              <a:t>9/27/2022</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69110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5586B75A-687E-405C-8A0B-8D00578BA2C3}" type="datetimeFigureOut">
              <a:rPr lang="en-US" smtClean="0"/>
              <a:pPr/>
              <a:t>9/27/2022</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46725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9/27/2022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17506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9/27/2022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3329582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9/27/2022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4628643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9/27/2022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16764783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9/27/2022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5543726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586B75A-687E-405C-8A0B-8D00578BA2C3}" type="datetimeFigureOut">
              <a:rPr lang="en-US" smtClean="0"/>
              <a:pPr/>
              <a:t>9/27/2022</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77264108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586B75A-687E-405C-8A0B-8D00578BA2C3}" type="datetimeFigureOut">
              <a:rPr lang="en-US" smtClean="0"/>
              <a:pPr/>
              <a:t>9/27/2022</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90463780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9/27/2022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229151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9/27/2022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948380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21"/>
        <p:cNvGrpSpPr/>
        <p:nvPr/>
      </p:nvGrpSpPr>
      <p:grpSpPr>
        <a:xfrm>
          <a:off x="0" y="0"/>
          <a:ext cx="0" cy="0"/>
          <a:chOff x="0" y="0"/>
          <a:chExt cx="0" cy="0"/>
        </a:xfrm>
      </p:grpSpPr>
      <p:sp>
        <p:nvSpPr>
          <p:cNvPr id="22" name="Google Shape;22;p19"/>
          <p:cNvSpPr txBox="1">
            <a:spLocks noGrp="1"/>
          </p:cNvSpPr>
          <p:nvPr>
            <p:ph type="ctrTitle"/>
          </p:nvPr>
        </p:nvSpPr>
        <p:spPr>
          <a:xfrm>
            <a:off x="1154955" y="1447800"/>
            <a:ext cx="8825658" cy="332958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2"/>
              </a:buClr>
              <a:buSzPts val="7200"/>
              <a:buFont typeface="Century Gothic"/>
              <a:buNone/>
              <a:defRPr sz="7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19"/>
          <p:cNvSpPr txBox="1">
            <a:spLocks noGrp="1"/>
          </p:cNvSpPr>
          <p:nvPr>
            <p:ph type="subTitle" idx="1"/>
          </p:nvPr>
        </p:nvSpPr>
        <p:spPr>
          <a:xfrm>
            <a:off x="1154955" y="4777380"/>
            <a:ext cx="8825658" cy="861420"/>
          </a:xfrm>
          <a:prstGeom prst="rect">
            <a:avLst/>
          </a:prstGeom>
          <a:noFill/>
          <a:ln>
            <a:noFill/>
          </a:ln>
        </p:spPr>
        <p:txBody>
          <a:bodyPr spcFirstLastPara="1" wrap="square" lIns="91425" tIns="45700" rIns="91425" bIns="45700" anchor="t" anchorCtr="0">
            <a:normAutofit/>
          </a:bodyPr>
          <a:lstStyle>
            <a:lvl1pPr lvl="0" algn="l">
              <a:spcBef>
                <a:spcPts val="1000"/>
              </a:spcBef>
              <a:spcAft>
                <a:spcPts val="0"/>
              </a:spcAft>
              <a:buSzPts val="1600"/>
              <a:buNone/>
              <a:defRPr cap="none">
                <a:solidFill>
                  <a:srgbClr val="86D1D8"/>
                </a:solidFill>
              </a:defRPr>
            </a:lvl1pPr>
            <a:lvl2pPr lvl="1" algn="ctr">
              <a:spcBef>
                <a:spcPts val="1000"/>
              </a:spcBef>
              <a:spcAft>
                <a:spcPts val="0"/>
              </a:spcAft>
              <a:buSzPts val="1440"/>
              <a:buNone/>
              <a:defRPr>
                <a:solidFill>
                  <a:schemeClr val="lt1"/>
                </a:solidFill>
              </a:defRPr>
            </a:lvl2pPr>
            <a:lvl3pPr lvl="2" algn="ctr">
              <a:spcBef>
                <a:spcPts val="1000"/>
              </a:spcBef>
              <a:spcAft>
                <a:spcPts val="0"/>
              </a:spcAft>
              <a:buSzPts val="1280"/>
              <a:buNone/>
              <a:defRPr>
                <a:solidFill>
                  <a:schemeClr val="lt1"/>
                </a:solidFill>
              </a:defRPr>
            </a:lvl3pPr>
            <a:lvl4pPr lvl="3" algn="ctr">
              <a:spcBef>
                <a:spcPts val="1000"/>
              </a:spcBef>
              <a:spcAft>
                <a:spcPts val="0"/>
              </a:spcAft>
              <a:buSzPts val="1120"/>
              <a:buNone/>
              <a:defRPr>
                <a:solidFill>
                  <a:schemeClr val="lt1"/>
                </a:solidFill>
              </a:defRPr>
            </a:lvl4pPr>
            <a:lvl5pPr lvl="4" algn="ctr">
              <a:spcBef>
                <a:spcPts val="1000"/>
              </a:spcBef>
              <a:spcAft>
                <a:spcPts val="0"/>
              </a:spcAft>
              <a:buSzPts val="1120"/>
              <a:buNone/>
              <a:defRPr>
                <a:solidFill>
                  <a:schemeClr val="lt1"/>
                </a:solidFill>
              </a:defRPr>
            </a:lvl5pPr>
            <a:lvl6pPr lvl="5" algn="ctr">
              <a:spcBef>
                <a:spcPts val="1000"/>
              </a:spcBef>
              <a:spcAft>
                <a:spcPts val="0"/>
              </a:spcAft>
              <a:buSzPts val="1120"/>
              <a:buNone/>
              <a:defRPr>
                <a:solidFill>
                  <a:schemeClr val="lt1"/>
                </a:solidFill>
              </a:defRPr>
            </a:lvl6pPr>
            <a:lvl7pPr lvl="6" algn="ctr">
              <a:spcBef>
                <a:spcPts val="1000"/>
              </a:spcBef>
              <a:spcAft>
                <a:spcPts val="0"/>
              </a:spcAft>
              <a:buSzPts val="1120"/>
              <a:buNone/>
              <a:defRPr>
                <a:solidFill>
                  <a:schemeClr val="lt1"/>
                </a:solidFill>
              </a:defRPr>
            </a:lvl7pPr>
            <a:lvl8pPr lvl="7" algn="ctr">
              <a:spcBef>
                <a:spcPts val="1000"/>
              </a:spcBef>
              <a:spcAft>
                <a:spcPts val="0"/>
              </a:spcAft>
              <a:buSzPts val="1120"/>
              <a:buNone/>
              <a:defRPr>
                <a:solidFill>
                  <a:schemeClr val="lt1"/>
                </a:solidFill>
              </a:defRPr>
            </a:lvl8pPr>
            <a:lvl9pPr lvl="8" algn="ctr">
              <a:spcBef>
                <a:spcPts val="1000"/>
              </a:spcBef>
              <a:spcAft>
                <a:spcPts val="0"/>
              </a:spcAft>
              <a:buSzPts val="1120"/>
              <a:buNone/>
              <a:defRPr>
                <a:solidFill>
                  <a:schemeClr val="lt1"/>
                </a:solidFill>
              </a:defRPr>
            </a:lvl9pPr>
          </a:lstStyle>
          <a:p>
            <a:endParaRPr/>
          </a:p>
        </p:txBody>
      </p:sp>
      <p:sp>
        <p:nvSpPr>
          <p:cNvPr id="24" name="Google Shape;24;p19"/>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9"/>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9"/>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3367199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27"/>
        <p:cNvGrpSpPr/>
        <p:nvPr/>
      </p:nvGrpSpPr>
      <p:grpSpPr>
        <a:xfrm>
          <a:off x="0" y="0"/>
          <a:ext cx="0" cy="0"/>
          <a:chOff x="0" y="0"/>
          <a:chExt cx="0" cy="0"/>
        </a:xfrm>
      </p:grpSpPr>
      <p:sp>
        <p:nvSpPr>
          <p:cNvPr id="28" name="Google Shape;28;p20"/>
          <p:cNvSpPr txBox="1">
            <a:spLocks noGrp="1"/>
          </p:cNvSpPr>
          <p:nvPr>
            <p:ph type="title"/>
          </p:nvPr>
        </p:nvSpPr>
        <p:spPr>
          <a:xfrm>
            <a:off x="1154953" y="1447800"/>
            <a:ext cx="3401064" cy="14478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2"/>
              </a:buClr>
              <a:buSzPts val="2400"/>
              <a:buFont typeface="Century Gothic"/>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20"/>
          <p:cNvSpPr txBox="1">
            <a:spLocks noGrp="1"/>
          </p:cNvSpPr>
          <p:nvPr>
            <p:ph type="body" idx="1"/>
          </p:nvPr>
        </p:nvSpPr>
        <p:spPr>
          <a:xfrm>
            <a:off x="4784616" y="1447800"/>
            <a:ext cx="5195997" cy="4572000"/>
          </a:xfrm>
          <a:prstGeom prst="rect">
            <a:avLst/>
          </a:prstGeom>
          <a:noFill/>
          <a:ln>
            <a:noFill/>
          </a:ln>
        </p:spPr>
        <p:txBody>
          <a:bodyPr spcFirstLastPara="1" wrap="square" lIns="91425" tIns="45700" rIns="91425" bIns="45700" anchor="ctr" anchorCtr="0">
            <a:normAutofit/>
          </a:bodyPr>
          <a:lstStyle>
            <a:lvl1pPr marL="457200" lvl="0" indent="-330200" algn="l">
              <a:spcBef>
                <a:spcPts val="1000"/>
              </a:spcBef>
              <a:spcAft>
                <a:spcPts val="0"/>
              </a:spcAft>
              <a:buSzPts val="1600"/>
              <a:buChar char="►"/>
              <a:defRPr sz="2000"/>
            </a:lvl1pPr>
            <a:lvl2pPr marL="914400" lvl="1" indent="-320040" algn="l">
              <a:spcBef>
                <a:spcPts val="1000"/>
              </a:spcBef>
              <a:spcAft>
                <a:spcPts val="0"/>
              </a:spcAft>
              <a:buSzPts val="1440"/>
              <a:buChar char="►"/>
              <a:defRPr sz="1800"/>
            </a:lvl2pPr>
            <a:lvl3pPr marL="1371600" lvl="2" indent="-309880" algn="l">
              <a:spcBef>
                <a:spcPts val="1000"/>
              </a:spcBef>
              <a:spcAft>
                <a:spcPts val="0"/>
              </a:spcAft>
              <a:buSzPts val="1280"/>
              <a:buChar char="►"/>
              <a:defRPr sz="1600"/>
            </a:lvl3pPr>
            <a:lvl4pPr marL="1828800" lvl="3" indent="-299719" algn="l">
              <a:spcBef>
                <a:spcPts val="1000"/>
              </a:spcBef>
              <a:spcAft>
                <a:spcPts val="0"/>
              </a:spcAft>
              <a:buSzPts val="1120"/>
              <a:buChar char="►"/>
              <a:defRPr sz="1400"/>
            </a:lvl4pPr>
            <a:lvl5pPr marL="2286000" lvl="4" indent="-299720" algn="l">
              <a:spcBef>
                <a:spcPts val="1000"/>
              </a:spcBef>
              <a:spcAft>
                <a:spcPts val="0"/>
              </a:spcAft>
              <a:buSzPts val="1120"/>
              <a:buChar char="►"/>
              <a:defRPr sz="1400"/>
            </a:lvl5pPr>
            <a:lvl6pPr marL="2743200" lvl="5" indent="-299720" algn="l">
              <a:spcBef>
                <a:spcPts val="1000"/>
              </a:spcBef>
              <a:spcAft>
                <a:spcPts val="0"/>
              </a:spcAft>
              <a:buSzPts val="1120"/>
              <a:buChar char="►"/>
              <a:defRPr sz="1400"/>
            </a:lvl6pPr>
            <a:lvl7pPr marL="3200400" lvl="6" indent="-299720" algn="l">
              <a:spcBef>
                <a:spcPts val="1000"/>
              </a:spcBef>
              <a:spcAft>
                <a:spcPts val="0"/>
              </a:spcAft>
              <a:buSzPts val="1120"/>
              <a:buChar char="►"/>
              <a:defRPr sz="1400"/>
            </a:lvl7pPr>
            <a:lvl8pPr marL="3657600" lvl="7" indent="-299720" algn="l">
              <a:spcBef>
                <a:spcPts val="1000"/>
              </a:spcBef>
              <a:spcAft>
                <a:spcPts val="0"/>
              </a:spcAft>
              <a:buSzPts val="1120"/>
              <a:buChar char="►"/>
              <a:defRPr sz="1400"/>
            </a:lvl8pPr>
            <a:lvl9pPr marL="4114800" lvl="8" indent="-299720" algn="l">
              <a:spcBef>
                <a:spcPts val="1000"/>
              </a:spcBef>
              <a:spcAft>
                <a:spcPts val="0"/>
              </a:spcAft>
              <a:buSzPts val="1120"/>
              <a:buChar char="►"/>
              <a:defRPr sz="1400"/>
            </a:lvl9pPr>
          </a:lstStyle>
          <a:p>
            <a:endParaRPr/>
          </a:p>
        </p:txBody>
      </p:sp>
      <p:sp>
        <p:nvSpPr>
          <p:cNvPr id="30" name="Google Shape;30;p20"/>
          <p:cNvSpPr txBox="1">
            <a:spLocks noGrp="1"/>
          </p:cNvSpPr>
          <p:nvPr>
            <p:ph type="body" idx="2"/>
          </p:nvPr>
        </p:nvSpPr>
        <p:spPr>
          <a:xfrm>
            <a:off x="1154953" y="3129280"/>
            <a:ext cx="3401063" cy="2895599"/>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31" name="Google Shape;31;p20"/>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0"/>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20"/>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9757967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4"/>
        <p:cNvGrpSpPr/>
        <p:nvPr/>
      </p:nvGrpSpPr>
      <p:grpSpPr>
        <a:xfrm>
          <a:off x="0" y="0"/>
          <a:ext cx="0" cy="0"/>
          <a:chOff x="0" y="0"/>
          <a:chExt cx="0" cy="0"/>
        </a:xfrm>
      </p:grpSpPr>
      <p:sp>
        <p:nvSpPr>
          <p:cNvPr id="35" name="Google Shape;35;p21"/>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21"/>
          <p:cNvSpPr txBox="1">
            <a:spLocks noGrp="1"/>
          </p:cNvSpPr>
          <p:nvPr>
            <p:ph type="body" idx="1"/>
          </p:nvPr>
        </p:nvSpPr>
        <p:spPr>
          <a:xfrm>
            <a:off x="1103312" y="2052918"/>
            <a:ext cx="8946541" cy="4195481"/>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37" name="Google Shape;37;p21"/>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1"/>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1"/>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9517885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40"/>
        <p:cNvGrpSpPr/>
        <p:nvPr/>
      </p:nvGrpSpPr>
      <p:grpSpPr>
        <a:xfrm>
          <a:off x="0" y="0"/>
          <a:ext cx="0" cy="0"/>
          <a:chOff x="0" y="0"/>
          <a:chExt cx="0" cy="0"/>
        </a:xfrm>
      </p:grpSpPr>
      <p:sp>
        <p:nvSpPr>
          <p:cNvPr id="41" name="Google Shape;41;p22"/>
          <p:cNvSpPr txBox="1">
            <a:spLocks noGrp="1"/>
          </p:cNvSpPr>
          <p:nvPr>
            <p:ph type="title"/>
          </p:nvPr>
        </p:nvSpPr>
        <p:spPr>
          <a:xfrm>
            <a:off x="1154956" y="2861733"/>
            <a:ext cx="8825657" cy="1915647"/>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2"/>
              </a:buClr>
              <a:buSzPts val="4000"/>
              <a:buFont typeface="Century Gothic"/>
              <a:buNone/>
              <a:defRPr sz="4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22"/>
          <p:cNvSpPr txBox="1">
            <a:spLocks noGrp="1"/>
          </p:cNvSpPr>
          <p:nvPr>
            <p:ph type="body" idx="1"/>
          </p:nvPr>
        </p:nvSpPr>
        <p:spPr>
          <a:xfrm>
            <a:off x="1154955" y="4777381"/>
            <a:ext cx="8825658" cy="860400"/>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600"/>
              <a:buNone/>
              <a:defRPr sz="2000" cap="none">
                <a:solidFill>
                  <a:srgbClr val="86D1D8"/>
                </a:solidFill>
              </a:defRPr>
            </a:lvl1pPr>
            <a:lvl2pPr marL="914400" lvl="1" indent="-228600" algn="l">
              <a:spcBef>
                <a:spcPts val="1000"/>
              </a:spcBef>
              <a:spcAft>
                <a:spcPts val="0"/>
              </a:spcAft>
              <a:buSzPts val="1440"/>
              <a:buNone/>
              <a:defRPr sz="1800">
                <a:solidFill>
                  <a:schemeClr val="lt1"/>
                </a:solidFill>
              </a:defRPr>
            </a:lvl2pPr>
            <a:lvl3pPr marL="1371600" lvl="2" indent="-228600" algn="l">
              <a:spcBef>
                <a:spcPts val="1000"/>
              </a:spcBef>
              <a:spcAft>
                <a:spcPts val="0"/>
              </a:spcAft>
              <a:buSzPts val="1280"/>
              <a:buNone/>
              <a:defRPr sz="1600">
                <a:solidFill>
                  <a:schemeClr val="lt1"/>
                </a:solidFill>
              </a:defRPr>
            </a:lvl3pPr>
            <a:lvl4pPr marL="1828800" lvl="3" indent="-228600" algn="l">
              <a:spcBef>
                <a:spcPts val="1000"/>
              </a:spcBef>
              <a:spcAft>
                <a:spcPts val="0"/>
              </a:spcAft>
              <a:buSzPts val="1120"/>
              <a:buNone/>
              <a:defRPr sz="1400">
                <a:solidFill>
                  <a:schemeClr val="lt1"/>
                </a:solidFill>
              </a:defRPr>
            </a:lvl4pPr>
            <a:lvl5pPr marL="2286000" lvl="4" indent="-228600" algn="l">
              <a:spcBef>
                <a:spcPts val="1000"/>
              </a:spcBef>
              <a:spcAft>
                <a:spcPts val="0"/>
              </a:spcAft>
              <a:buSzPts val="1120"/>
              <a:buNone/>
              <a:defRPr sz="1400">
                <a:solidFill>
                  <a:schemeClr val="lt1"/>
                </a:solidFill>
              </a:defRPr>
            </a:lvl5pPr>
            <a:lvl6pPr marL="2743200" lvl="5" indent="-228600" algn="l">
              <a:spcBef>
                <a:spcPts val="1000"/>
              </a:spcBef>
              <a:spcAft>
                <a:spcPts val="0"/>
              </a:spcAft>
              <a:buSzPts val="1120"/>
              <a:buNone/>
              <a:defRPr sz="1400">
                <a:solidFill>
                  <a:schemeClr val="lt1"/>
                </a:solidFill>
              </a:defRPr>
            </a:lvl6pPr>
            <a:lvl7pPr marL="3200400" lvl="6" indent="-228600" algn="l">
              <a:spcBef>
                <a:spcPts val="1000"/>
              </a:spcBef>
              <a:spcAft>
                <a:spcPts val="0"/>
              </a:spcAft>
              <a:buSzPts val="1120"/>
              <a:buNone/>
              <a:defRPr sz="1400">
                <a:solidFill>
                  <a:schemeClr val="lt1"/>
                </a:solidFill>
              </a:defRPr>
            </a:lvl7pPr>
            <a:lvl8pPr marL="3657600" lvl="7" indent="-228600" algn="l">
              <a:spcBef>
                <a:spcPts val="1000"/>
              </a:spcBef>
              <a:spcAft>
                <a:spcPts val="0"/>
              </a:spcAft>
              <a:buSzPts val="1120"/>
              <a:buNone/>
              <a:defRPr sz="1400">
                <a:solidFill>
                  <a:schemeClr val="lt1"/>
                </a:solidFill>
              </a:defRPr>
            </a:lvl8pPr>
            <a:lvl9pPr marL="4114800" lvl="8" indent="-228600" algn="l">
              <a:spcBef>
                <a:spcPts val="1000"/>
              </a:spcBef>
              <a:spcAft>
                <a:spcPts val="0"/>
              </a:spcAft>
              <a:buSzPts val="1120"/>
              <a:buNone/>
              <a:defRPr sz="1400">
                <a:solidFill>
                  <a:schemeClr val="lt1"/>
                </a:solidFill>
              </a:defRPr>
            </a:lvl9pPr>
          </a:lstStyle>
          <a:p>
            <a:endParaRPr/>
          </a:p>
        </p:txBody>
      </p:sp>
      <p:sp>
        <p:nvSpPr>
          <p:cNvPr id="43" name="Google Shape;43;p22"/>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22"/>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22"/>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6316009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6"/>
        <p:cNvGrpSpPr/>
        <p:nvPr/>
      </p:nvGrpSpPr>
      <p:grpSpPr>
        <a:xfrm>
          <a:off x="0" y="0"/>
          <a:ext cx="0" cy="0"/>
          <a:chOff x="0" y="0"/>
          <a:chExt cx="0" cy="0"/>
        </a:xfrm>
      </p:grpSpPr>
      <p:sp>
        <p:nvSpPr>
          <p:cNvPr id="47" name="Google Shape;47;p23"/>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3"/>
          <p:cNvSpPr txBox="1">
            <a:spLocks noGrp="1"/>
          </p:cNvSpPr>
          <p:nvPr>
            <p:ph type="body" idx="1"/>
          </p:nvPr>
        </p:nvSpPr>
        <p:spPr>
          <a:xfrm>
            <a:off x="1103312" y="2060575"/>
            <a:ext cx="4396339" cy="4195763"/>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sz="1800"/>
            </a:lvl1pPr>
            <a:lvl2pPr marL="914400" lvl="1" indent="-309880" algn="l">
              <a:spcBef>
                <a:spcPts val="1000"/>
              </a:spcBef>
              <a:spcAft>
                <a:spcPts val="0"/>
              </a:spcAft>
              <a:buSzPts val="1280"/>
              <a:buChar char="►"/>
              <a:defRPr sz="1600"/>
            </a:lvl2pPr>
            <a:lvl3pPr marL="1371600" lvl="2" indent="-299719" algn="l">
              <a:spcBef>
                <a:spcPts val="1000"/>
              </a:spcBef>
              <a:spcAft>
                <a:spcPts val="0"/>
              </a:spcAft>
              <a:buSzPts val="1120"/>
              <a:buChar char="►"/>
              <a:defRPr sz="1400"/>
            </a:lvl3pPr>
            <a:lvl4pPr marL="1828800" lvl="3" indent="-289560" algn="l">
              <a:spcBef>
                <a:spcPts val="1000"/>
              </a:spcBef>
              <a:spcAft>
                <a:spcPts val="0"/>
              </a:spcAft>
              <a:buSzPts val="960"/>
              <a:buChar char="►"/>
              <a:defRPr sz="1200"/>
            </a:lvl4pPr>
            <a:lvl5pPr marL="2286000" lvl="4" indent="-289560" algn="l">
              <a:spcBef>
                <a:spcPts val="1000"/>
              </a:spcBef>
              <a:spcAft>
                <a:spcPts val="0"/>
              </a:spcAft>
              <a:buSzPts val="960"/>
              <a:buChar char="►"/>
              <a:defRPr sz="1200"/>
            </a:lvl5pPr>
            <a:lvl6pPr marL="2743200" lvl="5" indent="-289560" algn="l">
              <a:spcBef>
                <a:spcPts val="1000"/>
              </a:spcBef>
              <a:spcAft>
                <a:spcPts val="0"/>
              </a:spcAft>
              <a:buSzPts val="960"/>
              <a:buChar char="►"/>
              <a:defRPr sz="1200"/>
            </a:lvl6pPr>
            <a:lvl7pPr marL="3200400" lvl="6" indent="-289560" algn="l">
              <a:spcBef>
                <a:spcPts val="1000"/>
              </a:spcBef>
              <a:spcAft>
                <a:spcPts val="0"/>
              </a:spcAft>
              <a:buSzPts val="960"/>
              <a:buChar char="►"/>
              <a:defRPr sz="1200"/>
            </a:lvl7pPr>
            <a:lvl8pPr marL="3657600" lvl="7" indent="-289559" algn="l">
              <a:spcBef>
                <a:spcPts val="1000"/>
              </a:spcBef>
              <a:spcAft>
                <a:spcPts val="0"/>
              </a:spcAft>
              <a:buSzPts val="960"/>
              <a:buChar char="►"/>
              <a:defRPr sz="1200"/>
            </a:lvl8pPr>
            <a:lvl9pPr marL="4114800" lvl="8" indent="-289559" algn="l">
              <a:spcBef>
                <a:spcPts val="1000"/>
              </a:spcBef>
              <a:spcAft>
                <a:spcPts val="0"/>
              </a:spcAft>
              <a:buSzPts val="960"/>
              <a:buChar char="►"/>
              <a:defRPr sz="1200"/>
            </a:lvl9pPr>
          </a:lstStyle>
          <a:p>
            <a:endParaRPr/>
          </a:p>
        </p:txBody>
      </p:sp>
      <p:sp>
        <p:nvSpPr>
          <p:cNvPr id="49" name="Google Shape;49;p23"/>
          <p:cNvSpPr txBox="1">
            <a:spLocks noGrp="1"/>
          </p:cNvSpPr>
          <p:nvPr>
            <p:ph type="body" idx="2"/>
          </p:nvPr>
        </p:nvSpPr>
        <p:spPr>
          <a:xfrm>
            <a:off x="5654493" y="2056092"/>
            <a:ext cx="4396341" cy="4200245"/>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sz="1800"/>
            </a:lvl1pPr>
            <a:lvl2pPr marL="914400" lvl="1" indent="-309880" algn="l">
              <a:spcBef>
                <a:spcPts val="1000"/>
              </a:spcBef>
              <a:spcAft>
                <a:spcPts val="0"/>
              </a:spcAft>
              <a:buSzPts val="1280"/>
              <a:buChar char="►"/>
              <a:defRPr sz="1600"/>
            </a:lvl2pPr>
            <a:lvl3pPr marL="1371600" lvl="2" indent="-299719" algn="l">
              <a:spcBef>
                <a:spcPts val="1000"/>
              </a:spcBef>
              <a:spcAft>
                <a:spcPts val="0"/>
              </a:spcAft>
              <a:buSzPts val="1120"/>
              <a:buChar char="►"/>
              <a:defRPr sz="1400"/>
            </a:lvl3pPr>
            <a:lvl4pPr marL="1828800" lvl="3" indent="-289560" algn="l">
              <a:spcBef>
                <a:spcPts val="1000"/>
              </a:spcBef>
              <a:spcAft>
                <a:spcPts val="0"/>
              </a:spcAft>
              <a:buSzPts val="960"/>
              <a:buChar char="►"/>
              <a:defRPr sz="1200"/>
            </a:lvl4pPr>
            <a:lvl5pPr marL="2286000" lvl="4" indent="-289560" algn="l">
              <a:spcBef>
                <a:spcPts val="1000"/>
              </a:spcBef>
              <a:spcAft>
                <a:spcPts val="0"/>
              </a:spcAft>
              <a:buSzPts val="960"/>
              <a:buChar char="►"/>
              <a:defRPr sz="1200"/>
            </a:lvl5pPr>
            <a:lvl6pPr marL="2743200" lvl="5" indent="-289560" algn="l">
              <a:spcBef>
                <a:spcPts val="1000"/>
              </a:spcBef>
              <a:spcAft>
                <a:spcPts val="0"/>
              </a:spcAft>
              <a:buSzPts val="960"/>
              <a:buChar char="►"/>
              <a:defRPr sz="1200"/>
            </a:lvl6pPr>
            <a:lvl7pPr marL="3200400" lvl="6" indent="-289560" algn="l">
              <a:spcBef>
                <a:spcPts val="1000"/>
              </a:spcBef>
              <a:spcAft>
                <a:spcPts val="0"/>
              </a:spcAft>
              <a:buSzPts val="960"/>
              <a:buChar char="►"/>
              <a:defRPr sz="1200"/>
            </a:lvl7pPr>
            <a:lvl8pPr marL="3657600" lvl="7" indent="-289559" algn="l">
              <a:spcBef>
                <a:spcPts val="1000"/>
              </a:spcBef>
              <a:spcAft>
                <a:spcPts val="0"/>
              </a:spcAft>
              <a:buSzPts val="960"/>
              <a:buChar char="►"/>
              <a:defRPr sz="1200"/>
            </a:lvl8pPr>
            <a:lvl9pPr marL="4114800" lvl="8" indent="-289559" algn="l">
              <a:spcBef>
                <a:spcPts val="1000"/>
              </a:spcBef>
              <a:spcAft>
                <a:spcPts val="0"/>
              </a:spcAft>
              <a:buSzPts val="960"/>
              <a:buChar char="►"/>
              <a:defRPr sz="1200"/>
            </a:lvl9pPr>
          </a:lstStyle>
          <a:p>
            <a:endParaRPr/>
          </a:p>
        </p:txBody>
      </p:sp>
      <p:sp>
        <p:nvSpPr>
          <p:cNvPr id="50" name="Google Shape;50;p23"/>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23"/>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3"/>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4479522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53"/>
        <p:cNvGrpSpPr/>
        <p:nvPr/>
      </p:nvGrpSpPr>
      <p:grpSpPr>
        <a:xfrm>
          <a:off x="0" y="0"/>
          <a:ext cx="0" cy="0"/>
          <a:chOff x="0" y="0"/>
          <a:chExt cx="0" cy="0"/>
        </a:xfrm>
      </p:grpSpPr>
      <p:sp>
        <p:nvSpPr>
          <p:cNvPr id="54" name="Google Shape;54;p24"/>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lt2"/>
              </a:buClr>
              <a:buSzPts val="4200"/>
              <a:buFont typeface="Century Gothic"/>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24"/>
          <p:cNvSpPr txBox="1">
            <a:spLocks noGrp="1"/>
          </p:cNvSpPr>
          <p:nvPr>
            <p:ph type="body" idx="1"/>
          </p:nvPr>
        </p:nvSpPr>
        <p:spPr>
          <a:xfrm>
            <a:off x="1103313" y="1905000"/>
            <a:ext cx="4396338"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solidFill>
                  <a:srgbClr val="86D1D8"/>
                </a:solidFill>
              </a:defRPr>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56" name="Google Shape;56;p24"/>
          <p:cNvSpPr txBox="1">
            <a:spLocks noGrp="1"/>
          </p:cNvSpPr>
          <p:nvPr>
            <p:ph type="body" idx="2"/>
          </p:nvPr>
        </p:nvSpPr>
        <p:spPr>
          <a:xfrm>
            <a:off x="1103312" y="2514600"/>
            <a:ext cx="4396339" cy="3741738"/>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sz="1800"/>
            </a:lvl1pPr>
            <a:lvl2pPr marL="914400" lvl="1" indent="-309880" algn="l">
              <a:spcBef>
                <a:spcPts val="1000"/>
              </a:spcBef>
              <a:spcAft>
                <a:spcPts val="0"/>
              </a:spcAft>
              <a:buSzPts val="1280"/>
              <a:buChar char="►"/>
              <a:defRPr sz="1600"/>
            </a:lvl2pPr>
            <a:lvl3pPr marL="1371600" lvl="2" indent="-299719" algn="l">
              <a:spcBef>
                <a:spcPts val="1000"/>
              </a:spcBef>
              <a:spcAft>
                <a:spcPts val="0"/>
              </a:spcAft>
              <a:buSzPts val="1120"/>
              <a:buChar char="►"/>
              <a:defRPr sz="1400"/>
            </a:lvl3pPr>
            <a:lvl4pPr marL="1828800" lvl="3" indent="-289560" algn="l">
              <a:spcBef>
                <a:spcPts val="1000"/>
              </a:spcBef>
              <a:spcAft>
                <a:spcPts val="0"/>
              </a:spcAft>
              <a:buSzPts val="960"/>
              <a:buChar char="►"/>
              <a:defRPr sz="1200"/>
            </a:lvl4pPr>
            <a:lvl5pPr marL="2286000" lvl="4" indent="-289560" algn="l">
              <a:spcBef>
                <a:spcPts val="1000"/>
              </a:spcBef>
              <a:spcAft>
                <a:spcPts val="0"/>
              </a:spcAft>
              <a:buSzPts val="960"/>
              <a:buChar char="►"/>
              <a:defRPr sz="1200"/>
            </a:lvl5pPr>
            <a:lvl6pPr marL="2743200" lvl="5" indent="-289560" algn="l">
              <a:spcBef>
                <a:spcPts val="1000"/>
              </a:spcBef>
              <a:spcAft>
                <a:spcPts val="0"/>
              </a:spcAft>
              <a:buSzPts val="960"/>
              <a:buChar char="►"/>
              <a:defRPr sz="1200"/>
            </a:lvl6pPr>
            <a:lvl7pPr marL="3200400" lvl="6" indent="-289560" algn="l">
              <a:spcBef>
                <a:spcPts val="1000"/>
              </a:spcBef>
              <a:spcAft>
                <a:spcPts val="0"/>
              </a:spcAft>
              <a:buSzPts val="960"/>
              <a:buChar char="►"/>
              <a:defRPr sz="1200"/>
            </a:lvl7pPr>
            <a:lvl8pPr marL="3657600" lvl="7" indent="-289559" algn="l">
              <a:spcBef>
                <a:spcPts val="1000"/>
              </a:spcBef>
              <a:spcAft>
                <a:spcPts val="0"/>
              </a:spcAft>
              <a:buSzPts val="960"/>
              <a:buChar char="►"/>
              <a:defRPr sz="1200"/>
            </a:lvl8pPr>
            <a:lvl9pPr marL="4114800" lvl="8" indent="-289559" algn="l">
              <a:spcBef>
                <a:spcPts val="1000"/>
              </a:spcBef>
              <a:spcAft>
                <a:spcPts val="0"/>
              </a:spcAft>
              <a:buSzPts val="960"/>
              <a:buChar char="►"/>
              <a:defRPr sz="1200"/>
            </a:lvl9pPr>
          </a:lstStyle>
          <a:p>
            <a:endParaRPr/>
          </a:p>
        </p:txBody>
      </p:sp>
      <p:sp>
        <p:nvSpPr>
          <p:cNvPr id="57" name="Google Shape;57;p24"/>
          <p:cNvSpPr txBox="1">
            <a:spLocks noGrp="1"/>
          </p:cNvSpPr>
          <p:nvPr>
            <p:ph type="body" idx="3"/>
          </p:nvPr>
        </p:nvSpPr>
        <p:spPr>
          <a:xfrm>
            <a:off x="5654495" y="1905000"/>
            <a:ext cx="4396339"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solidFill>
                  <a:srgbClr val="86D1D8"/>
                </a:solidFill>
              </a:defRPr>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58" name="Google Shape;58;p24"/>
          <p:cNvSpPr txBox="1">
            <a:spLocks noGrp="1"/>
          </p:cNvSpPr>
          <p:nvPr>
            <p:ph type="body" idx="4"/>
          </p:nvPr>
        </p:nvSpPr>
        <p:spPr>
          <a:xfrm>
            <a:off x="5654495" y="2514600"/>
            <a:ext cx="4396339" cy="3741738"/>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sz="1800"/>
            </a:lvl1pPr>
            <a:lvl2pPr marL="914400" lvl="1" indent="-309880" algn="l">
              <a:spcBef>
                <a:spcPts val="1000"/>
              </a:spcBef>
              <a:spcAft>
                <a:spcPts val="0"/>
              </a:spcAft>
              <a:buSzPts val="1280"/>
              <a:buChar char="►"/>
              <a:defRPr sz="1600"/>
            </a:lvl2pPr>
            <a:lvl3pPr marL="1371600" lvl="2" indent="-299719" algn="l">
              <a:spcBef>
                <a:spcPts val="1000"/>
              </a:spcBef>
              <a:spcAft>
                <a:spcPts val="0"/>
              </a:spcAft>
              <a:buSzPts val="1120"/>
              <a:buChar char="►"/>
              <a:defRPr sz="1400"/>
            </a:lvl3pPr>
            <a:lvl4pPr marL="1828800" lvl="3" indent="-289560" algn="l">
              <a:spcBef>
                <a:spcPts val="1000"/>
              </a:spcBef>
              <a:spcAft>
                <a:spcPts val="0"/>
              </a:spcAft>
              <a:buSzPts val="960"/>
              <a:buChar char="►"/>
              <a:defRPr sz="1200"/>
            </a:lvl4pPr>
            <a:lvl5pPr marL="2286000" lvl="4" indent="-289560" algn="l">
              <a:spcBef>
                <a:spcPts val="1000"/>
              </a:spcBef>
              <a:spcAft>
                <a:spcPts val="0"/>
              </a:spcAft>
              <a:buSzPts val="960"/>
              <a:buChar char="►"/>
              <a:defRPr sz="1200"/>
            </a:lvl5pPr>
            <a:lvl6pPr marL="2743200" lvl="5" indent="-289560" algn="l">
              <a:spcBef>
                <a:spcPts val="1000"/>
              </a:spcBef>
              <a:spcAft>
                <a:spcPts val="0"/>
              </a:spcAft>
              <a:buSzPts val="960"/>
              <a:buChar char="►"/>
              <a:defRPr sz="1200"/>
            </a:lvl6pPr>
            <a:lvl7pPr marL="3200400" lvl="6" indent="-289560" algn="l">
              <a:spcBef>
                <a:spcPts val="1000"/>
              </a:spcBef>
              <a:spcAft>
                <a:spcPts val="0"/>
              </a:spcAft>
              <a:buSzPts val="960"/>
              <a:buChar char="►"/>
              <a:defRPr sz="1200"/>
            </a:lvl7pPr>
            <a:lvl8pPr marL="3657600" lvl="7" indent="-289559" algn="l">
              <a:spcBef>
                <a:spcPts val="1000"/>
              </a:spcBef>
              <a:spcAft>
                <a:spcPts val="0"/>
              </a:spcAft>
              <a:buSzPts val="960"/>
              <a:buChar char="►"/>
              <a:defRPr sz="1200"/>
            </a:lvl8pPr>
            <a:lvl9pPr marL="4114800" lvl="8" indent="-289559" algn="l">
              <a:spcBef>
                <a:spcPts val="1000"/>
              </a:spcBef>
              <a:spcAft>
                <a:spcPts val="0"/>
              </a:spcAft>
              <a:buSzPts val="960"/>
              <a:buChar char="►"/>
              <a:defRPr sz="1200"/>
            </a:lvl9pPr>
          </a:lstStyle>
          <a:p>
            <a:endParaRPr/>
          </a:p>
        </p:txBody>
      </p:sp>
      <p:sp>
        <p:nvSpPr>
          <p:cNvPr id="59" name="Google Shape;59;p24"/>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4"/>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24"/>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4349911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62"/>
        <p:cNvGrpSpPr/>
        <p:nvPr/>
      </p:nvGrpSpPr>
      <p:grpSpPr>
        <a:xfrm>
          <a:off x="0" y="0"/>
          <a:ext cx="0" cy="0"/>
          <a:chOff x="0" y="0"/>
          <a:chExt cx="0" cy="0"/>
        </a:xfrm>
      </p:grpSpPr>
      <p:sp>
        <p:nvSpPr>
          <p:cNvPr id="63" name="Google Shape;63;p25"/>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5"/>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25"/>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5"/>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88791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7"/>
        <p:cNvGrpSpPr/>
        <p:nvPr/>
      </p:nvGrpSpPr>
      <p:grpSpPr>
        <a:xfrm>
          <a:off x="0" y="0"/>
          <a:ext cx="0" cy="0"/>
          <a:chOff x="0" y="0"/>
          <a:chExt cx="0" cy="0"/>
        </a:xfrm>
      </p:grpSpPr>
      <p:sp>
        <p:nvSpPr>
          <p:cNvPr id="68" name="Google Shape;68;p26"/>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26"/>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6"/>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9463927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71"/>
        <p:cNvGrpSpPr/>
        <p:nvPr/>
      </p:nvGrpSpPr>
      <p:grpSpPr>
        <a:xfrm>
          <a:off x="0" y="0"/>
          <a:ext cx="0" cy="0"/>
          <a:chOff x="0" y="0"/>
          <a:chExt cx="0" cy="0"/>
        </a:xfrm>
      </p:grpSpPr>
      <p:sp>
        <p:nvSpPr>
          <p:cNvPr id="72" name="Google Shape;72;p27"/>
          <p:cNvSpPr txBox="1">
            <a:spLocks noGrp="1"/>
          </p:cNvSpPr>
          <p:nvPr>
            <p:ph type="title"/>
          </p:nvPr>
        </p:nvSpPr>
        <p:spPr>
          <a:xfrm>
            <a:off x="1153907" y="1854192"/>
            <a:ext cx="5092906" cy="157480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2"/>
              </a:buClr>
              <a:buSzPts val="3600"/>
              <a:buFont typeface="Century Gothic"/>
              <a:buNone/>
              <a:defRPr sz="36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7"/>
          <p:cNvSpPr>
            <a:spLocks noGrp="1"/>
          </p:cNvSpPr>
          <p:nvPr>
            <p:ph type="pic" idx="2"/>
          </p:nvPr>
        </p:nvSpPr>
        <p:spPr>
          <a:xfrm>
            <a:off x="6949546" y="1143000"/>
            <a:ext cx="3200400" cy="4572000"/>
          </a:xfrm>
          <a:prstGeom prst="roundRect">
            <a:avLst>
              <a:gd name="adj" fmla="val 1858"/>
            </a:avLst>
          </a:prstGeom>
          <a:noFill/>
          <a:ln>
            <a:noFill/>
          </a:ln>
          <a:effectLst>
            <a:outerShdw blurRad="50800" dist="50800" dir="5400000" algn="tl" rotWithShape="0">
              <a:srgbClr val="000000">
                <a:alpha val="42745"/>
              </a:srgbClr>
            </a:outerShdw>
          </a:effectLst>
        </p:spPr>
      </p:sp>
      <p:sp>
        <p:nvSpPr>
          <p:cNvPr id="74" name="Google Shape;74;p27"/>
          <p:cNvSpPr txBox="1">
            <a:spLocks noGrp="1"/>
          </p:cNvSpPr>
          <p:nvPr>
            <p:ph type="body" idx="1"/>
          </p:nvPr>
        </p:nvSpPr>
        <p:spPr>
          <a:xfrm>
            <a:off x="1154954" y="3657600"/>
            <a:ext cx="5084979" cy="1371600"/>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75" name="Google Shape;75;p27"/>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7"/>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7"/>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1622992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78"/>
        <p:cNvGrpSpPr/>
        <p:nvPr/>
      </p:nvGrpSpPr>
      <p:grpSpPr>
        <a:xfrm>
          <a:off x="0" y="0"/>
          <a:ext cx="0" cy="0"/>
          <a:chOff x="0" y="0"/>
          <a:chExt cx="0" cy="0"/>
        </a:xfrm>
      </p:grpSpPr>
      <p:sp>
        <p:nvSpPr>
          <p:cNvPr id="79" name="Google Shape;79;p28"/>
          <p:cNvSpPr txBox="1">
            <a:spLocks noGrp="1"/>
          </p:cNvSpPr>
          <p:nvPr>
            <p:ph type="title"/>
          </p:nvPr>
        </p:nvSpPr>
        <p:spPr>
          <a:xfrm>
            <a:off x="1154956" y="4800587"/>
            <a:ext cx="8825657"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2"/>
              </a:buClr>
              <a:buSzPts val="2400"/>
              <a:buFont typeface="Century Gothic"/>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28"/>
          <p:cNvSpPr>
            <a:spLocks noGrp="1"/>
          </p:cNvSpPr>
          <p:nvPr>
            <p:ph type="pic" idx="2"/>
          </p:nvPr>
        </p:nvSpPr>
        <p:spPr>
          <a:xfrm>
            <a:off x="1154955" y="685800"/>
            <a:ext cx="8825658" cy="3640666"/>
          </a:xfrm>
          <a:prstGeom prst="roundRect">
            <a:avLst>
              <a:gd name="adj" fmla="val 1858"/>
            </a:avLst>
          </a:prstGeom>
          <a:noFill/>
          <a:ln>
            <a:noFill/>
          </a:ln>
          <a:effectLst>
            <a:outerShdw blurRad="50800" dist="50800" dir="5400000" algn="tl" rotWithShape="0">
              <a:srgbClr val="000000">
                <a:alpha val="42745"/>
              </a:srgbClr>
            </a:outerShdw>
          </a:effectLst>
        </p:spPr>
      </p:sp>
      <p:sp>
        <p:nvSpPr>
          <p:cNvPr id="81" name="Google Shape;81;p28"/>
          <p:cNvSpPr txBox="1">
            <a:spLocks noGrp="1"/>
          </p:cNvSpPr>
          <p:nvPr>
            <p:ph type="body" idx="1"/>
          </p:nvPr>
        </p:nvSpPr>
        <p:spPr>
          <a:xfrm>
            <a:off x="1154956" y="5367325"/>
            <a:ext cx="8825656" cy="493712"/>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960"/>
              <a:buNone/>
              <a:defRPr sz="12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82" name="Google Shape;82;p28"/>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8"/>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28"/>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7774641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85"/>
        <p:cNvGrpSpPr/>
        <p:nvPr/>
      </p:nvGrpSpPr>
      <p:grpSpPr>
        <a:xfrm>
          <a:off x="0" y="0"/>
          <a:ext cx="0" cy="0"/>
          <a:chOff x="0" y="0"/>
          <a:chExt cx="0" cy="0"/>
        </a:xfrm>
      </p:grpSpPr>
      <p:sp>
        <p:nvSpPr>
          <p:cNvPr id="86" name="Google Shape;86;p29"/>
          <p:cNvSpPr txBox="1">
            <a:spLocks noGrp="1"/>
          </p:cNvSpPr>
          <p:nvPr>
            <p:ph type="title"/>
          </p:nvPr>
        </p:nvSpPr>
        <p:spPr>
          <a:xfrm>
            <a:off x="1154954" y="1447800"/>
            <a:ext cx="8825659" cy="19812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lt2"/>
              </a:buClr>
              <a:buSzPts val="4800"/>
              <a:buFont typeface="Century Gothic"/>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29"/>
          <p:cNvSpPr txBox="1">
            <a:spLocks noGrp="1"/>
          </p:cNvSpPr>
          <p:nvPr>
            <p:ph type="body" idx="1"/>
          </p:nvPr>
        </p:nvSpPr>
        <p:spPr>
          <a:xfrm>
            <a:off x="1154954" y="3657600"/>
            <a:ext cx="8825659" cy="2362200"/>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440"/>
              <a:buNone/>
              <a:defRPr sz="18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88" name="Google Shape;88;p29"/>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29"/>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29"/>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6052471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91"/>
        <p:cNvGrpSpPr/>
        <p:nvPr/>
      </p:nvGrpSpPr>
      <p:grpSpPr>
        <a:xfrm>
          <a:off x="0" y="0"/>
          <a:ext cx="0" cy="0"/>
          <a:chOff x="0" y="0"/>
          <a:chExt cx="0" cy="0"/>
        </a:xfrm>
      </p:grpSpPr>
      <p:sp>
        <p:nvSpPr>
          <p:cNvPr id="92" name="Google Shape;92;p30"/>
          <p:cNvSpPr txBox="1">
            <a:spLocks noGrp="1"/>
          </p:cNvSpPr>
          <p:nvPr>
            <p:ph type="title"/>
          </p:nvPr>
        </p:nvSpPr>
        <p:spPr>
          <a:xfrm>
            <a:off x="1574801" y="1447800"/>
            <a:ext cx="7999315" cy="2323374"/>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lt2"/>
              </a:buClr>
              <a:buSzPts val="4800"/>
              <a:buFont typeface="Century Gothic"/>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30"/>
          <p:cNvSpPr txBox="1">
            <a:spLocks noGrp="1"/>
          </p:cNvSpPr>
          <p:nvPr>
            <p:ph type="body" idx="1"/>
          </p:nvPr>
        </p:nvSpPr>
        <p:spPr>
          <a:xfrm>
            <a:off x="1930400" y="3771174"/>
            <a:ext cx="7279649" cy="34217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b="0" i="0" cap="small">
                <a:solidFill>
                  <a:srgbClr val="86D1D8"/>
                </a:solidFill>
                <a:latin typeface="Century Gothic"/>
                <a:ea typeface="Century Gothic"/>
                <a:cs typeface="Century Gothic"/>
                <a:sym typeface="Century Gothic"/>
              </a:defRPr>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94" name="Google Shape;94;p30"/>
          <p:cNvSpPr txBox="1">
            <a:spLocks noGrp="1"/>
          </p:cNvSpPr>
          <p:nvPr>
            <p:ph type="body" idx="2"/>
          </p:nvPr>
        </p:nvSpPr>
        <p:spPr>
          <a:xfrm>
            <a:off x="1154954" y="4350657"/>
            <a:ext cx="8825659" cy="1676400"/>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440"/>
              <a:buNone/>
              <a:defRPr sz="18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95" name="Google Shape;95;p30"/>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30"/>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30"/>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98" name="Google Shape;98;p30"/>
          <p:cNvSpPr txBox="1"/>
          <p:nvPr/>
        </p:nvSpPr>
        <p:spPr>
          <a:xfrm>
            <a:off x="898295" y="971253"/>
            <a:ext cx="801912" cy="196977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2200" b="0" i="0">
                <a:solidFill>
                  <a:srgbClr val="86D1D8"/>
                </a:solidFill>
                <a:latin typeface="Arial"/>
                <a:ea typeface="Arial"/>
                <a:cs typeface="Arial"/>
                <a:sym typeface="Arial"/>
              </a:rPr>
              <a:t>“</a:t>
            </a:r>
            <a:endParaRPr/>
          </a:p>
        </p:txBody>
      </p:sp>
      <p:sp>
        <p:nvSpPr>
          <p:cNvPr id="99" name="Google Shape;99;p30"/>
          <p:cNvSpPr txBox="1"/>
          <p:nvPr/>
        </p:nvSpPr>
        <p:spPr>
          <a:xfrm>
            <a:off x="9330490" y="2613787"/>
            <a:ext cx="801912" cy="196977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2200" b="0" i="0">
                <a:solidFill>
                  <a:srgbClr val="86D1D8"/>
                </a:solidFill>
                <a:latin typeface="Arial"/>
                <a:ea typeface="Arial"/>
                <a:cs typeface="Arial"/>
                <a:sym typeface="Arial"/>
              </a:rPr>
              <a:t>”</a:t>
            </a:r>
            <a:endParaRPr/>
          </a:p>
        </p:txBody>
      </p:sp>
    </p:spTree>
    <p:extLst>
      <p:ext uri="{BB962C8B-B14F-4D97-AF65-F5344CB8AC3E}">
        <p14:creationId xmlns:p14="http://schemas.microsoft.com/office/powerpoint/2010/main" val="37873499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0"/>
        <p:cNvGrpSpPr/>
        <p:nvPr/>
      </p:nvGrpSpPr>
      <p:grpSpPr>
        <a:xfrm>
          <a:off x="0" y="0"/>
          <a:ext cx="0" cy="0"/>
          <a:chOff x="0" y="0"/>
          <a:chExt cx="0" cy="0"/>
        </a:xfrm>
      </p:grpSpPr>
      <p:sp>
        <p:nvSpPr>
          <p:cNvPr id="101" name="Google Shape;101;p31"/>
          <p:cNvSpPr txBox="1">
            <a:spLocks noGrp="1"/>
          </p:cNvSpPr>
          <p:nvPr>
            <p:ph type="title"/>
          </p:nvPr>
        </p:nvSpPr>
        <p:spPr>
          <a:xfrm>
            <a:off x="1154954" y="3124201"/>
            <a:ext cx="8825660" cy="165318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2"/>
              </a:buClr>
              <a:buSzPts val="4000"/>
              <a:buFont typeface="Century Gothic"/>
              <a:buNone/>
              <a:defRPr sz="4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31"/>
          <p:cNvSpPr txBox="1">
            <a:spLocks noGrp="1"/>
          </p:cNvSpPr>
          <p:nvPr>
            <p:ph type="body" idx="1"/>
          </p:nvPr>
        </p:nvSpPr>
        <p:spPr>
          <a:xfrm>
            <a:off x="1154954" y="4777381"/>
            <a:ext cx="8825659" cy="860400"/>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600"/>
              <a:buNone/>
              <a:defRPr sz="2000" cap="none">
                <a:solidFill>
                  <a:srgbClr val="86D1D8"/>
                </a:solidFill>
              </a:defRPr>
            </a:lvl1pPr>
            <a:lvl2pPr marL="914400" lvl="1" indent="-228600" algn="l">
              <a:spcBef>
                <a:spcPts val="1000"/>
              </a:spcBef>
              <a:spcAft>
                <a:spcPts val="0"/>
              </a:spcAft>
              <a:buSzPts val="1440"/>
              <a:buNone/>
              <a:defRPr sz="1800">
                <a:solidFill>
                  <a:schemeClr val="lt1"/>
                </a:solidFill>
              </a:defRPr>
            </a:lvl2pPr>
            <a:lvl3pPr marL="1371600" lvl="2" indent="-228600" algn="l">
              <a:spcBef>
                <a:spcPts val="1000"/>
              </a:spcBef>
              <a:spcAft>
                <a:spcPts val="0"/>
              </a:spcAft>
              <a:buSzPts val="1280"/>
              <a:buNone/>
              <a:defRPr sz="1600">
                <a:solidFill>
                  <a:schemeClr val="lt1"/>
                </a:solidFill>
              </a:defRPr>
            </a:lvl3pPr>
            <a:lvl4pPr marL="1828800" lvl="3" indent="-228600" algn="l">
              <a:spcBef>
                <a:spcPts val="1000"/>
              </a:spcBef>
              <a:spcAft>
                <a:spcPts val="0"/>
              </a:spcAft>
              <a:buSzPts val="1120"/>
              <a:buNone/>
              <a:defRPr sz="1400">
                <a:solidFill>
                  <a:schemeClr val="lt1"/>
                </a:solidFill>
              </a:defRPr>
            </a:lvl4pPr>
            <a:lvl5pPr marL="2286000" lvl="4" indent="-228600" algn="l">
              <a:spcBef>
                <a:spcPts val="1000"/>
              </a:spcBef>
              <a:spcAft>
                <a:spcPts val="0"/>
              </a:spcAft>
              <a:buSzPts val="1120"/>
              <a:buNone/>
              <a:defRPr sz="1400">
                <a:solidFill>
                  <a:schemeClr val="lt1"/>
                </a:solidFill>
              </a:defRPr>
            </a:lvl5pPr>
            <a:lvl6pPr marL="2743200" lvl="5" indent="-228600" algn="l">
              <a:spcBef>
                <a:spcPts val="1000"/>
              </a:spcBef>
              <a:spcAft>
                <a:spcPts val="0"/>
              </a:spcAft>
              <a:buSzPts val="1120"/>
              <a:buNone/>
              <a:defRPr sz="1400">
                <a:solidFill>
                  <a:schemeClr val="lt1"/>
                </a:solidFill>
              </a:defRPr>
            </a:lvl6pPr>
            <a:lvl7pPr marL="3200400" lvl="6" indent="-228600" algn="l">
              <a:spcBef>
                <a:spcPts val="1000"/>
              </a:spcBef>
              <a:spcAft>
                <a:spcPts val="0"/>
              </a:spcAft>
              <a:buSzPts val="1120"/>
              <a:buNone/>
              <a:defRPr sz="1400">
                <a:solidFill>
                  <a:schemeClr val="lt1"/>
                </a:solidFill>
              </a:defRPr>
            </a:lvl7pPr>
            <a:lvl8pPr marL="3657600" lvl="7" indent="-228600" algn="l">
              <a:spcBef>
                <a:spcPts val="1000"/>
              </a:spcBef>
              <a:spcAft>
                <a:spcPts val="0"/>
              </a:spcAft>
              <a:buSzPts val="1120"/>
              <a:buNone/>
              <a:defRPr sz="1400">
                <a:solidFill>
                  <a:schemeClr val="lt1"/>
                </a:solidFill>
              </a:defRPr>
            </a:lvl8pPr>
            <a:lvl9pPr marL="4114800" lvl="8" indent="-228600" algn="l">
              <a:spcBef>
                <a:spcPts val="1000"/>
              </a:spcBef>
              <a:spcAft>
                <a:spcPts val="0"/>
              </a:spcAft>
              <a:buSzPts val="1120"/>
              <a:buNone/>
              <a:defRPr sz="1400">
                <a:solidFill>
                  <a:schemeClr val="lt1"/>
                </a:solidFill>
              </a:defRPr>
            </a:lvl9pPr>
          </a:lstStyle>
          <a:p>
            <a:endParaRPr/>
          </a:p>
        </p:txBody>
      </p:sp>
      <p:sp>
        <p:nvSpPr>
          <p:cNvPr id="103" name="Google Shape;103;p31"/>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31"/>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31"/>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7242010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3 Column">
  <p:cSld name="3 Column">
    <p:spTree>
      <p:nvGrpSpPr>
        <p:cNvPr id="1" name="Shape 106"/>
        <p:cNvGrpSpPr/>
        <p:nvPr/>
      </p:nvGrpSpPr>
      <p:grpSpPr>
        <a:xfrm>
          <a:off x="0" y="0"/>
          <a:ext cx="0" cy="0"/>
          <a:chOff x="0" y="0"/>
          <a:chExt cx="0" cy="0"/>
        </a:xfrm>
      </p:grpSpPr>
      <p:sp>
        <p:nvSpPr>
          <p:cNvPr id="107" name="Google Shape;107;p32"/>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lt2"/>
              </a:buClr>
              <a:buSzPts val="4200"/>
              <a:buFont typeface="Century Gothic"/>
              <a:buNone/>
              <a:defRPr sz="4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32"/>
          <p:cNvSpPr txBox="1">
            <a:spLocks noGrp="1"/>
          </p:cNvSpPr>
          <p:nvPr>
            <p:ph type="body" idx="1"/>
          </p:nvPr>
        </p:nvSpPr>
        <p:spPr>
          <a:xfrm>
            <a:off x="632947" y="1981200"/>
            <a:ext cx="2946866"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solidFill>
                  <a:srgbClr val="86D1D8"/>
                </a:solidFill>
              </a:defRPr>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109" name="Google Shape;109;p32"/>
          <p:cNvSpPr txBox="1">
            <a:spLocks noGrp="1"/>
          </p:cNvSpPr>
          <p:nvPr>
            <p:ph type="body" idx="2"/>
          </p:nvPr>
        </p:nvSpPr>
        <p:spPr>
          <a:xfrm>
            <a:off x="652463" y="2667000"/>
            <a:ext cx="2927350" cy="3589338"/>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110" name="Google Shape;110;p32"/>
          <p:cNvSpPr txBox="1">
            <a:spLocks noGrp="1"/>
          </p:cNvSpPr>
          <p:nvPr>
            <p:ph type="body" idx="3"/>
          </p:nvPr>
        </p:nvSpPr>
        <p:spPr>
          <a:xfrm>
            <a:off x="3883659" y="1981200"/>
            <a:ext cx="2936241"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solidFill>
                  <a:srgbClr val="86D1D8"/>
                </a:solidFill>
              </a:defRPr>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111" name="Google Shape;111;p32"/>
          <p:cNvSpPr txBox="1">
            <a:spLocks noGrp="1"/>
          </p:cNvSpPr>
          <p:nvPr>
            <p:ph type="body" idx="4"/>
          </p:nvPr>
        </p:nvSpPr>
        <p:spPr>
          <a:xfrm>
            <a:off x="3873106" y="2667000"/>
            <a:ext cx="2946794" cy="3589338"/>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112" name="Google Shape;112;p32"/>
          <p:cNvSpPr txBox="1">
            <a:spLocks noGrp="1"/>
          </p:cNvSpPr>
          <p:nvPr>
            <p:ph type="body" idx="5"/>
          </p:nvPr>
        </p:nvSpPr>
        <p:spPr>
          <a:xfrm>
            <a:off x="7124700" y="1981200"/>
            <a:ext cx="2932113"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solidFill>
                  <a:srgbClr val="86D1D8"/>
                </a:solidFill>
              </a:defRPr>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113" name="Google Shape;113;p32"/>
          <p:cNvSpPr txBox="1">
            <a:spLocks noGrp="1"/>
          </p:cNvSpPr>
          <p:nvPr>
            <p:ph type="body" idx="6"/>
          </p:nvPr>
        </p:nvSpPr>
        <p:spPr>
          <a:xfrm>
            <a:off x="7124700" y="2667000"/>
            <a:ext cx="2932113" cy="3589338"/>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cxnSp>
        <p:nvCxnSpPr>
          <p:cNvPr id="114" name="Google Shape;114;p32"/>
          <p:cNvCxnSpPr/>
          <p:nvPr/>
        </p:nvCxnSpPr>
        <p:spPr>
          <a:xfrm>
            <a:off x="3726142" y="2133600"/>
            <a:ext cx="0" cy="3962400"/>
          </a:xfrm>
          <a:prstGeom prst="straightConnector1">
            <a:avLst/>
          </a:prstGeom>
          <a:noFill/>
          <a:ln w="12700" cap="flat" cmpd="sng">
            <a:solidFill>
              <a:srgbClr val="86D1D8">
                <a:alpha val="40000"/>
              </a:srgbClr>
            </a:solidFill>
            <a:prstDash val="solid"/>
            <a:round/>
            <a:headEnd type="none" w="sm" len="sm"/>
            <a:tailEnd type="none" w="sm" len="sm"/>
          </a:ln>
        </p:spPr>
      </p:cxnSp>
      <p:cxnSp>
        <p:nvCxnSpPr>
          <p:cNvPr id="115" name="Google Shape;115;p32"/>
          <p:cNvCxnSpPr/>
          <p:nvPr/>
        </p:nvCxnSpPr>
        <p:spPr>
          <a:xfrm>
            <a:off x="6962227" y="2133600"/>
            <a:ext cx="0" cy="3966882"/>
          </a:xfrm>
          <a:prstGeom prst="straightConnector1">
            <a:avLst/>
          </a:prstGeom>
          <a:noFill/>
          <a:ln w="12700" cap="flat" cmpd="sng">
            <a:solidFill>
              <a:srgbClr val="86D1D8">
                <a:alpha val="40000"/>
              </a:srgbClr>
            </a:solidFill>
            <a:prstDash val="solid"/>
            <a:round/>
            <a:headEnd type="none" w="sm" len="sm"/>
            <a:tailEnd type="none" w="sm" len="sm"/>
          </a:ln>
        </p:spPr>
      </p:cxnSp>
      <p:sp>
        <p:nvSpPr>
          <p:cNvPr id="116" name="Google Shape;116;p32"/>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32"/>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32"/>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6218499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3 Picture Column">
  <p:cSld name="3 Picture Column">
    <p:spTree>
      <p:nvGrpSpPr>
        <p:cNvPr id="1" name="Shape 119"/>
        <p:cNvGrpSpPr/>
        <p:nvPr/>
      </p:nvGrpSpPr>
      <p:grpSpPr>
        <a:xfrm>
          <a:off x="0" y="0"/>
          <a:ext cx="0" cy="0"/>
          <a:chOff x="0" y="0"/>
          <a:chExt cx="0" cy="0"/>
        </a:xfrm>
      </p:grpSpPr>
      <p:sp>
        <p:nvSpPr>
          <p:cNvPr id="120" name="Google Shape;120;p33"/>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lt2"/>
              </a:buClr>
              <a:buSzPts val="4200"/>
              <a:buFont typeface="Century Gothic"/>
              <a:buNone/>
              <a:defRPr sz="4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33"/>
          <p:cNvSpPr txBox="1">
            <a:spLocks noGrp="1"/>
          </p:cNvSpPr>
          <p:nvPr>
            <p:ph type="body" idx="1"/>
          </p:nvPr>
        </p:nvSpPr>
        <p:spPr>
          <a:xfrm>
            <a:off x="652463" y="4250949"/>
            <a:ext cx="2940050"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solidFill>
                  <a:srgbClr val="86D1D8"/>
                </a:solidFill>
              </a:defRPr>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122" name="Google Shape;122;p33"/>
          <p:cNvSpPr>
            <a:spLocks noGrp="1"/>
          </p:cNvSpPr>
          <p:nvPr>
            <p:ph type="pic" idx="2"/>
          </p:nvPr>
        </p:nvSpPr>
        <p:spPr>
          <a:xfrm>
            <a:off x="652463" y="2209800"/>
            <a:ext cx="2940050" cy="1524000"/>
          </a:xfrm>
          <a:prstGeom prst="roundRect">
            <a:avLst>
              <a:gd name="adj" fmla="val 1858"/>
            </a:avLst>
          </a:prstGeom>
          <a:noFill/>
          <a:ln>
            <a:noFill/>
          </a:ln>
          <a:effectLst>
            <a:outerShdw blurRad="50800" dist="50800" dir="5400000" algn="tl" rotWithShape="0">
              <a:srgbClr val="000000">
                <a:alpha val="42745"/>
              </a:srgbClr>
            </a:outerShdw>
          </a:effectLst>
        </p:spPr>
      </p:sp>
      <p:sp>
        <p:nvSpPr>
          <p:cNvPr id="123" name="Google Shape;123;p33"/>
          <p:cNvSpPr txBox="1">
            <a:spLocks noGrp="1"/>
          </p:cNvSpPr>
          <p:nvPr>
            <p:ph type="body" idx="3"/>
          </p:nvPr>
        </p:nvSpPr>
        <p:spPr>
          <a:xfrm>
            <a:off x="652463" y="4827211"/>
            <a:ext cx="2940050" cy="659189"/>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124" name="Google Shape;124;p33"/>
          <p:cNvSpPr txBox="1">
            <a:spLocks noGrp="1"/>
          </p:cNvSpPr>
          <p:nvPr>
            <p:ph type="body" idx="4"/>
          </p:nvPr>
        </p:nvSpPr>
        <p:spPr>
          <a:xfrm>
            <a:off x="3889375" y="4250949"/>
            <a:ext cx="2930525"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solidFill>
                  <a:srgbClr val="86D1D8"/>
                </a:solidFill>
              </a:defRPr>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125" name="Google Shape;125;p33"/>
          <p:cNvSpPr>
            <a:spLocks noGrp="1"/>
          </p:cNvSpPr>
          <p:nvPr>
            <p:ph type="pic" idx="5"/>
          </p:nvPr>
        </p:nvSpPr>
        <p:spPr>
          <a:xfrm>
            <a:off x="3889374" y="2209800"/>
            <a:ext cx="2930525" cy="1524000"/>
          </a:xfrm>
          <a:prstGeom prst="roundRect">
            <a:avLst>
              <a:gd name="adj" fmla="val 1858"/>
            </a:avLst>
          </a:prstGeom>
          <a:noFill/>
          <a:ln>
            <a:noFill/>
          </a:ln>
          <a:effectLst>
            <a:outerShdw blurRad="50800" dist="50800" dir="5400000" algn="tl" rotWithShape="0">
              <a:srgbClr val="000000">
                <a:alpha val="42745"/>
              </a:srgbClr>
            </a:outerShdw>
          </a:effectLst>
        </p:spPr>
      </p:sp>
      <p:sp>
        <p:nvSpPr>
          <p:cNvPr id="126" name="Google Shape;126;p33"/>
          <p:cNvSpPr txBox="1">
            <a:spLocks noGrp="1"/>
          </p:cNvSpPr>
          <p:nvPr>
            <p:ph type="body" idx="6"/>
          </p:nvPr>
        </p:nvSpPr>
        <p:spPr>
          <a:xfrm>
            <a:off x="3888022" y="4827210"/>
            <a:ext cx="2934406" cy="659189"/>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127" name="Google Shape;127;p33"/>
          <p:cNvSpPr txBox="1">
            <a:spLocks noGrp="1"/>
          </p:cNvSpPr>
          <p:nvPr>
            <p:ph type="body" idx="7"/>
          </p:nvPr>
        </p:nvSpPr>
        <p:spPr>
          <a:xfrm>
            <a:off x="7124700" y="4250949"/>
            <a:ext cx="2932113"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solidFill>
                  <a:srgbClr val="86D1D8"/>
                </a:solidFill>
              </a:defRPr>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128" name="Google Shape;128;p33"/>
          <p:cNvSpPr>
            <a:spLocks noGrp="1"/>
          </p:cNvSpPr>
          <p:nvPr>
            <p:ph type="pic" idx="8"/>
          </p:nvPr>
        </p:nvSpPr>
        <p:spPr>
          <a:xfrm>
            <a:off x="7124699" y="2209800"/>
            <a:ext cx="2932113" cy="1524000"/>
          </a:xfrm>
          <a:prstGeom prst="roundRect">
            <a:avLst>
              <a:gd name="adj" fmla="val 1858"/>
            </a:avLst>
          </a:prstGeom>
          <a:noFill/>
          <a:ln>
            <a:noFill/>
          </a:ln>
          <a:effectLst>
            <a:outerShdw blurRad="50800" dist="50800" dir="5400000" algn="tl" rotWithShape="0">
              <a:srgbClr val="000000">
                <a:alpha val="42745"/>
              </a:srgbClr>
            </a:outerShdw>
          </a:effectLst>
        </p:spPr>
      </p:sp>
      <p:sp>
        <p:nvSpPr>
          <p:cNvPr id="129" name="Google Shape;129;p33"/>
          <p:cNvSpPr txBox="1">
            <a:spLocks noGrp="1"/>
          </p:cNvSpPr>
          <p:nvPr>
            <p:ph type="body" idx="9"/>
          </p:nvPr>
        </p:nvSpPr>
        <p:spPr>
          <a:xfrm>
            <a:off x="7124575" y="4827208"/>
            <a:ext cx="2935997" cy="659189"/>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cxnSp>
        <p:nvCxnSpPr>
          <p:cNvPr id="130" name="Google Shape;130;p33"/>
          <p:cNvCxnSpPr/>
          <p:nvPr/>
        </p:nvCxnSpPr>
        <p:spPr>
          <a:xfrm>
            <a:off x="3726142" y="2133600"/>
            <a:ext cx="0" cy="3962400"/>
          </a:xfrm>
          <a:prstGeom prst="straightConnector1">
            <a:avLst/>
          </a:prstGeom>
          <a:noFill/>
          <a:ln w="12700" cap="flat" cmpd="sng">
            <a:solidFill>
              <a:srgbClr val="86D1D8">
                <a:alpha val="40000"/>
              </a:srgbClr>
            </a:solidFill>
            <a:prstDash val="solid"/>
            <a:round/>
            <a:headEnd type="none" w="sm" len="sm"/>
            <a:tailEnd type="none" w="sm" len="sm"/>
          </a:ln>
        </p:spPr>
      </p:cxnSp>
      <p:cxnSp>
        <p:nvCxnSpPr>
          <p:cNvPr id="131" name="Google Shape;131;p33"/>
          <p:cNvCxnSpPr/>
          <p:nvPr/>
        </p:nvCxnSpPr>
        <p:spPr>
          <a:xfrm>
            <a:off x="6962227" y="2133600"/>
            <a:ext cx="0" cy="3966882"/>
          </a:xfrm>
          <a:prstGeom prst="straightConnector1">
            <a:avLst/>
          </a:prstGeom>
          <a:noFill/>
          <a:ln w="12700" cap="flat" cmpd="sng">
            <a:solidFill>
              <a:srgbClr val="86D1D8">
                <a:alpha val="40000"/>
              </a:srgbClr>
            </a:solidFill>
            <a:prstDash val="solid"/>
            <a:round/>
            <a:headEnd type="none" w="sm" len="sm"/>
            <a:tailEnd type="none" w="sm" len="sm"/>
          </a:ln>
        </p:spPr>
      </p:cxnSp>
      <p:sp>
        <p:nvSpPr>
          <p:cNvPr id="132" name="Google Shape;132;p33"/>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p33"/>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33"/>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9988169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35"/>
        <p:cNvGrpSpPr/>
        <p:nvPr/>
      </p:nvGrpSpPr>
      <p:grpSpPr>
        <a:xfrm>
          <a:off x="0" y="0"/>
          <a:ext cx="0" cy="0"/>
          <a:chOff x="0" y="0"/>
          <a:chExt cx="0" cy="0"/>
        </a:xfrm>
      </p:grpSpPr>
      <p:sp>
        <p:nvSpPr>
          <p:cNvPr id="136" name="Google Shape;136;p34"/>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34"/>
          <p:cNvSpPr txBox="1">
            <a:spLocks noGrp="1"/>
          </p:cNvSpPr>
          <p:nvPr>
            <p:ph type="body" idx="1"/>
          </p:nvPr>
        </p:nvSpPr>
        <p:spPr>
          <a:xfrm rot="5400000">
            <a:off x="3478842" y="-322612"/>
            <a:ext cx="4195481" cy="8946541"/>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38" name="Google Shape;138;p34"/>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34"/>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34"/>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5535838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41"/>
        <p:cNvGrpSpPr/>
        <p:nvPr/>
      </p:nvGrpSpPr>
      <p:grpSpPr>
        <a:xfrm>
          <a:off x="0" y="0"/>
          <a:ext cx="0" cy="0"/>
          <a:chOff x="0" y="0"/>
          <a:chExt cx="0" cy="0"/>
        </a:xfrm>
      </p:grpSpPr>
      <p:sp>
        <p:nvSpPr>
          <p:cNvPr id="142" name="Google Shape;142;p35"/>
          <p:cNvSpPr txBox="1">
            <a:spLocks noGrp="1"/>
          </p:cNvSpPr>
          <p:nvPr>
            <p:ph type="title"/>
          </p:nvPr>
        </p:nvSpPr>
        <p:spPr>
          <a:xfrm rot="5400000">
            <a:off x="6267450" y="2466975"/>
            <a:ext cx="5826125" cy="17526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3" name="Google Shape;143;p35"/>
          <p:cNvSpPr txBox="1">
            <a:spLocks noGrp="1"/>
          </p:cNvSpPr>
          <p:nvPr>
            <p:ph type="body" idx="1"/>
          </p:nvPr>
        </p:nvSpPr>
        <p:spPr>
          <a:xfrm rot="5400000">
            <a:off x="1679576" y="-139699"/>
            <a:ext cx="5368924" cy="7423149"/>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44" name="Google Shape;144;p35"/>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35"/>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35"/>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4150222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21" Type="http://schemas.openxmlformats.org/officeDocument/2006/relationships/image" Target="../media/image8.png"/><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image" Target="../media/image7.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image" Target="../media/image10.png"/><Relationship Id="rId10" Type="http://schemas.openxmlformats.org/officeDocument/2006/relationships/slideLayout" Target="../slideLayouts/slideLayout27.xml"/><Relationship Id="rId19" Type="http://schemas.openxmlformats.org/officeDocument/2006/relationships/image" Target="../media/image6.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image" Target="../media/image9.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586B75A-687E-405C-8A0B-8D00578BA2C3}" type="datetimeFigureOut">
              <a:rPr lang="en-US" smtClean="0"/>
              <a:pPr/>
              <a:t>9/27/2022</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78074383"/>
      </p:ext>
    </p:extLst>
  </p:cSld>
  <p:clrMap bg1="dk1" tx1="lt1" bg2="dk2" tx2="lt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888" r:id="rId12"/>
    <p:sldLayoutId id="2147483889" r:id="rId13"/>
    <p:sldLayoutId id="2147483890" r:id="rId14"/>
    <p:sldLayoutId id="2147483891" r:id="rId15"/>
    <p:sldLayoutId id="2147483892" r:id="rId16"/>
    <p:sldLayoutId id="2147483893"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9">
            <a:alphaModFix/>
          </a:blip>
          <a:stretch>
            <a:fillRect/>
          </a:stretch>
        </a:blipFill>
        <a:effectLst/>
      </p:bgPr>
    </p:bg>
    <p:spTree>
      <p:nvGrpSpPr>
        <p:cNvPr id="1" name="Shape 9"/>
        <p:cNvGrpSpPr/>
        <p:nvPr/>
      </p:nvGrpSpPr>
      <p:grpSpPr>
        <a:xfrm>
          <a:off x="0" y="0"/>
          <a:ext cx="0" cy="0"/>
          <a:chOff x="0" y="0"/>
          <a:chExt cx="0" cy="0"/>
        </a:xfrm>
      </p:grpSpPr>
      <p:pic>
        <p:nvPicPr>
          <p:cNvPr id="10" name="Google Shape;10;p18"/>
          <p:cNvPicPr preferRelativeResize="0"/>
          <p:nvPr/>
        </p:nvPicPr>
        <p:blipFill rotWithShape="1">
          <a:blip r:embed="rId20">
            <a:alphaModFix/>
          </a:blip>
          <a:srcRect l="3613"/>
          <a:stretch/>
        </p:blipFill>
        <p:spPr>
          <a:xfrm>
            <a:off x="0" y="2669685"/>
            <a:ext cx="4037012" cy="4188315"/>
          </a:xfrm>
          <a:prstGeom prst="rect">
            <a:avLst/>
          </a:prstGeom>
          <a:noFill/>
          <a:ln>
            <a:noFill/>
          </a:ln>
        </p:spPr>
      </p:pic>
      <p:pic>
        <p:nvPicPr>
          <p:cNvPr id="11" name="Google Shape;11;p18"/>
          <p:cNvPicPr preferRelativeResize="0"/>
          <p:nvPr/>
        </p:nvPicPr>
        <p:blipFill rotWithShape="1">
          <a:blip r:embed="rId21">
            <a:alphaModFix/>
          </a:blip>
          <a:srcRect l="35640"/>
          <a:stretch/>
        </p:blipFill>
        <p:spPr>
          <a:xfrm>
            <a:off x="0" y="2892347"/>
            <a:ext cx="1522412" cy="2365453"/>
          </a:xfrm>
          <a:prstGeom prst="rect">
            <a:avLst/>
          </a:prstGeom>
          <a:noFill/>
          <a:ln>
            <a:noFill/>
          </a:ln>
        </p:spPr>
      </p:pic>
      <p:sp>
        <p:nvSpPr>
          <p:cNvPr id="12" name="Google Shape;12;p18"/>
          <p:cNvSpPr/>
          <p:nvPr/>
        </p:nvSpPr>
        <p:spPr>
          <a:xfrm>
            <a:off x="8609012" y="1676400"/>
            <a:ext cx="2819400" cy="2819400"/>
          </a:xfrm>
          <a:prstGeom prst="ellipse">
            <a:avLst/>
          </a:prstGeom>
          <a:gradFill>
            <a:gsLst>
              <a:gs pos="0">
                <a:srgbClr val="4CB9C3">
                  <a:alpha val="6666"/>
                </a:srgbClr>
              </a:gs>
              <a:gs pos="36000">
                <a:srgbClr val="4CB9C3">
                  <a:alpha val="5882"/>
                </a:srgbClr>
              </a:gs>
              <a:gs pos="69000">
                <a:srgbClr val="4CB9C3">
                  <a:alpha val="0"/>
                </a:srgbClr>
              </a:gs>
              <a:gs pos="100000">
                <a:srgbClr val="4CB9C3">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 name="Google Shape;13;p18"/>
          <p:cNvPicPr preferRelativeResize="0"/>
          <p:nvPr/>
        </p:nvPicPr>
        <p:blipFill rotWithShape="1">
          <a:blip r:embed="rId22">
            <a:alphaModFix/>
          </a:blip>
          <a:srcRect t="28812"/>
          <a:stretch/>
        </p:blipFill>
        <p:spPr>
          <a:xfrm>
            <a:off x="7999412" y="0"/>
            <a:ext cx="1603387" cy="1141407"/>
          </a:xfrm>
          <a:prstGeom prst="rect">
            <a:avLst/>
          </a:prstGeom>
          <a:noFill/>
          <a:ln>
            <a:noFill/>
          </a:ln>
        </p:spPr>
      </p:pic>
      <p:pic>
        <p:nvPicPr>
          <p:cNvPr id="14" name="Google Shape;14;p18"/>
          <p:cNvPicPr preferRelativeResize="0"/>
          <p:nvPr/>
        </p:nvPicPr>
        <p:blipFill rotWithShape="1">
          <a:blip r:embed="rId23">
            <a:alphaModFix/>
          </a:blip>
          <a:srcRect b="23320"/>
          <a:stretch/>
        </p:blipFill>
        <p:spPr>
          <a:xfrm>
            <a:off x="8605878" y="6096000"/>
            <a:ext cx="993734" cy="762000"/>
          </a:xfrm>
          <a:prstGeom prst="rect">
            <a:avLst/>
          </a:prstGeom>
          <a:noFill/>
          <a:ln>
            <a:noFill/>
          </a:ln>
        </p:spPr>
      </p:pic>
      <p:sp>
        <p:nvSpPr>
          <p:cNvPr id="15" name="Google Shape;15;p18"/>
          <p:cNvSpPr/>
          <p:nvPr/>
        </p:nvSpPr>
        <p:spPr>
          <a:xfrm>
            <a:off x="10437812" y="0"/>
            <a:ext cx="685800" cy="1143000"/>
          </a:xfrm>
          <a:prstGeom prst="rect">
            <a:avLst/>
          </a:prstGeom>
          <a:solidFill>
            <a:schemeClr val="accent1"/>
          </a:solidFill>
          <a:ln>
            <a:noFill/>
          </a:ln>
          <a:effectLst>
            <a:outerShdw blurRad="38100" dist="25400" dir="5400000" rotWithShape="0">
              <a:srgbClr val="000000">
                <a:alpha val="4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18"/>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lt2"/>
              </a:buClr>
              <a:buSzPts val="4200"/>
              <a:buFont typeface="Century Gothic"/>
              <a:buNone/>
              <a:defRPr sz="4200" b="0" i="0" u="none" strike="noStrike" cap="none">
                <a:solidFill>
                  <a:schemeClr val="lt2"/>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lt2"/>
                </a:solidFill>
              </a:defRPr>
            </a:lvl2pPr>
            <a:lvl3pPr marR="0" lvl="2" algn="l" rtl="0">
              <a:spcBef>
                <a:spcPts val="0"/>
              </a:spcBef>
              <a:spcAft>
                <a:spcPts val="0"/>
              </a:spcAft>
              <a:buSzPts val="1400"/>
              <a:buNone/>
              <a:defRPr sz="1800" b="0" i="0" u="none" strike="noStrike" cap="none">
                <a:solidFill>
                  <a:schemeClr val="lt2"/>
                </a:solidFill>
              </a:defRPr>
            </a:lvl3pPr>
            <a:lvl4pPr marR="0" lvl="3" algn="l" rtl="0">
              <a:spcBef>
                <a:spcPts val="0"/>
              </a:spcBef>
              <a:spcAft>
                <a:spcPts val="0"/>
              </a:spcAft>
              <a:buSzPts val="1400"/>
              <a:buNone/>
              <a:defRPr sz="1800" b="0" i="0" u="none" strike="noStrike" cap="none">
                <a:solidFill>
                  <a:schemeClr val="lt2"/>
                </a:solidFill>
              </a:defRPr>
            </a:lvl4pPr>
            <a:lvl5pPr marR="0" lvl="4" algn="l" rtl="0">
              <a:spcBef>
                <a:spcPts val="0"/>
              </a:spcBef>
              <a:spcAft>
                <a:spcPts val="0"/>
              </a:spcAft>
              <a:buSzPts val="1400"/>
              <a:buNone/>
              <a:defRPr sz="1800" b="0" i="0" u="none" strike="noStrike" cap="none">
                <a:solidFill>
                  <a:schemeClr val="lt2"/>
                </a:solidFill>
              </a:defRPr>
            </a:lvl5pPr>
            <a:lvl6pPr marR="0" lvl="5" algn="l" rtl="0">
              <a:spcBef>
                <a:spcPts val="0"/>
              </a:spcBef>
              <a:spcAft>
                <a:spcPts val="0"/>
              </a:spcAft>
              <a:buSzPts val="1400"/>
              <a:buNone/>
              <a:defRPr sz="1800" b="0" i="0" u="none" strike="noStrike" cap="none">
                <a:solidFill>
                  <a:schemeClr val="lt2"/>
                </a:solidFill>
              </a:defRPr>
            </a:lvl6pPr>
            <a:lvl7pPr marR="0" lvl="6" algn="l" rtl="0">
              <a:spcBef>
                <a:spcPts val="0"/>
              </a:spcBef>
              <a:spcAft>
                <a:spcPts val="0"/>
              </a:spcAft>
              <a:buSzPts val="1400"/>
              <a:buNone/>
              <a:defRPr sz="1800" b="0" i="0" u="none" strike="noStrike" cap="none">
                <a:solidFill>
                  <a:schemeClr val="lt2"/>
                </a:solidFill>
              </a:defRPr>
            </a:lvl7pPr>
            <a:lvl8pPr marR="0" lvl="7" algn="l" rtl="0">
              <a:spcBef>
                <a:spcPts val="0"/>
              </a:spcBef>
              <a:spcAft>
                <a:spcPts val="0"/>
              </a:spcAft>
              <a:buSzPts val="1400"/>
              <a:buNone/>
              <a:defRPr sz="1800" b="0" i="0" u="none" strike="noStrike" cap="none">
                <a:solidFill>
                  <a:schemeClr val="lt2"/>
                </a:solidFill>
              </a:defRPr>
            </a:lvl8pPr>
            <a:lvl9pPr marR="0" lvl="8" algn="l" rtl="0">
              <a:spcBef>
                <a:spcPts val="0"/>
              </a:spcBef>
              <a:spcAft>
                <a:spcPts val="0"/>
              </a:spcAft>
              <a:buSzPts val="1400"/>
              <a:buNone/>
              <a:defRPr sz="1800" b="0" i="0" u="none" strike="noStrike" cap="none">
                <a:solidFill>
                  <a:schemeClr val="lt2"/>
                </a:solidFill>
              </a:defRPr>
            </a:lvl9pPr>
          </a:lstStyle>
          <a:p>
            <a:endParaRPr/>
          </a:p>
        </p:txBody>
      </p:sp>
      <p:sp>
        <p:nvSpPr>
          <p:cNvPr id="17" name="Google Shape;17;p18"/>
          <p:cNvSpPr txBox="1">
            <a:spLocks noGrp="1"/>
          </p:cNvSpPr>
          <p:nvPr>
            <p:ph type="body" idx="1"/>
          </p:nvPr>
        </p:nvSpPr>
        <p:spPr>
          <a:xfrm>
            <a:off x="1103312" y="2052918"/>
            <a:ext cx="8946541" cy="4195481"/>
          </a:xfrm>
          <a:prstGeom prst="rect">
            <a:avLst/>
          </a:prstGeom>
          <a:noFill/>
          <a:ln>
            <a:noFill/>
          </a:ln>
        </p:spPr>
        <p:txBody>
          <a:bodyPr spcFirstLastPara="1" wrap="square" lIns="91425" tIns="45700" rIns="91425" bIns="45700" anchor="t" anchorCtr="0">
            <a:normAutofit/>
          </a:bodyPr>
          <a:lstStyle>
            <a:lvl1pPr marL="457200" marR="0" lvl="0" indent="-330200" algn="l" rtl="0">
              <a:spcBef>
                <a:spcPts val="1000"/>
              </a:spcBef>
              <a:spcAft>
                <a:spcPts val="0"/>
              </a:spcAft>
              <a:buClr>
                <a:srgbClr val="86D1D8"/>
              </a:buClr>
              <a:buSzPts val="1600"/>
              <a:buFont typeface="Noto Sans Symbols"/>
              <a:buChar char="►"/>
              <a:defRPr sz="2000" b="0" i="0" u="none" strike="noStrike" cap="none">
                <a:solidFill>
                  <a:schemeClr val="lt1"/>
                </a:solidFill>
                <a:latin typeface="Century Gothic"/>
                <a:ea typeface="Century Gothic"/>
                <a:cs typeface="Century Gothic"/>
                <a:sym typeface="Century Gothic"/>
              </a:defRPr>
            </a:lvl1pPr>
            <a:lvl2pPr marL="914400" marR="0" lvl="1" indent="-320040" algn="l" rtl="0">
              <a:spcBef>
                <a:spcPts val="1000"/>
              </a:spcBef>
              <a:spcAft>
                <a:spcPts val="0"/>
              </a:spcAft>
              <a:buClr>
                <a:srgbClr val="86D1D8"/>
              </a:buClr>
              <a:buSzPts val="1440"/>
              <a:buFont typeface="Noto Sans Symbols"/>
              <a:buChar char="►"/>
              <a:defRPr sz="1800" b="0" i="0" u="none" strike="noStrike" cap="none">
                <a:solidFill>
                  <a:schemeClr val="lt1"/>
                </a:solidFill>
                <a:latin typeface="Century Gothic"/>
                <a:ea typeface="Century Gothic"/>
                <a:cs typeface="Century Gothic"/>
                <a:sym typeface="Century Gothic"/>
              </a:defRPr>
            </a:lvl2pPr>
            <a:lvl3pPr marL="1371600" marR="0" lvl="2" indent="-309880" algn="l" rtl="0">
              <a:spcBef>
                <a:spcPts val="1000"/>
              </a:spcBef>
              <a:spcAft>
                <a:spcPts val="0"/>
              </a:spcAft>
              <a:buClr>
                <a:srgbClr val="86D1D8"/>
              </a:buClr>
              <a:buSzPts val="1280"/>
              <a:buFont typeface="Noto Sans Symbols"/>
              <a:buChar char="►"/>
              <a:defRPr sz="1600" b="0" i="0" u="none" strike="noStrike" cap="none">
                <a:solidFill>
                  <a:schemeClr val="lt1"/>
                </a:solidFill>
                <a:latin typeface="Century Gothic"/>
                <a:ea typeface="Century Gothic"/>
                <a:cs typeface="Century Gothic"/>
                <a:sym typeface="Century Gothic"/>
              </a:defRPr>
            </a:lvl3pPr>
            <a:lvl4pPr marL="1828800" marR="0" lvl="3" indent="-299719" algn="l" rtl="0">
              <a:spcBef>
                <a:spcPts val="1000"/>
              </a:spcBef>
              <a:spcAft>
                <a:spcPts val="0"/>
              </a:spcAft>
              <a:buClr>
                <a:srgbClr val="86D1D8"/>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4pPr>
            <a:lvl5pPr marL="2286000" marR="0" lvl="4" indent="-299720" algn="l" rtl="0">
              <a:spcBef>
                <a:spcPts val="1000"/>
              </a:spcBef>
              <a:spcAft>
                <a:spcPts val="0"/>
              </a:spcAft>
              <a:buClr>
                <a:srgbClr val="86D1D8"/>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5pPr>
            <a:lvl6pPr marL="2743200" marR="0" lvl="5" indent="-299720" algn="l" rtl="0">
              <a:spcBef>
                <a:spcPts val="1000"/>
              </a:spcBef>
              <a:spcAft>
                <a:spcPts val="0"/>
              </a:spcAft>
              <a:buClr>
                <a:srgbClr val="86D1D8"/>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6pPr>
            <a:lvl7pPr marL="3200400" marR="0" lvl="6" indent="-299720" algn="l" rtl="0">
              <a:spcBef>
                <a:spcPts val="1000"/>
              </a:spcBef>
              <a:spcAft>
                <a:spcPts val="0"/>
              </a:spcAft>
              <a:buClr>
                <a:srgbClr val="86D1D8"/>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7pPr>
            <a:lvl8pPr marL="3657600" marR="0" lvl="7" indent="-299720" algn="l" rtl="0">
              <a:spcBef>
                <a:spcPts val="1000"/>
              </a:spcBef>
              <a:spcAft>
                <a:spcPts val="0"/>
              </a:spcAft>
              <a:buClr>
                <a:srgbClr val="86D1D8"/>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8pPr>
            <a:lvl9pPr marL="4114800" marR="0" lvl="8" indent="-299720" algn="l" rtl="0">
              <a:spcBef>
                <a:spcPts val="1000"/>
              </a:spcBef>
              <a:spcAft>
                <a:spcPts val="0"/>
              </a:spcAft>
              <a:buClr>
                <a:srgbClr val="86D1D8"/>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9pPr>
          </a:lstStyle>
          <a:p>
            <a:endParaRPr/>
          </a:p>
        </p:txBody>
      </p:sp>
      <p:sp>
        <p:nvSpPr>
          <p:cNvPr id="18" name="Google Shape;18;p18"/>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100" b="0" i="0" u="none" strike="noStrike" cap="none">
                <a:solidFill>
                  <a:schemeClr val="lt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9" name="Google Shape;19;p18"/>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100" b="0" i="0" u="none" strike="noStrike" cap="none">
                <a:solidFill>
                  <a:schemeClr val="lt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20" name="Google Shape;20;p18"/>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rtl="0">
              <a:spcBef>
                <a:spcPts val="0"/>
              </a:spcBef>
              <a:buNone/>
              <a:defRPr sz="2800" b="0" i="0" u="none" strike="noStrike" cap="none">
                <a:solidFill>
                  <a:schemeClr val="lt1"/>
                </a:solidFill>
                <a:latin typeface="Century Gothic"/>
                <a:ea typeface="Century Gothic"/>
                <a:cs typeface="Century Gothic"/>
                <a:sym typeface="Century Gothic"/>
              </a:defRPr>
            </a:lvl1pPr>
            <a:lvl2pPr marL="0" marR="0" lvl="1" indent="0" algn="ctr" rtl="0">
              <a:spcBef>
                <a:spcPts val="0"/>
              </a:spcBef>
              <a:buNone/>
              <a:defRPr sz="2800" b="0" i="0" u="none" strike="noStrike" cap="none">
                <a:solidFill>
                  <a:schemeClr val="lt1"/>
                </a:solidFill>
                <a:latin typeface="Century Gothic"/>
                <a:ea typeface="Century Gothic"/>
                <a:cs typeface="Century Gothic"/>
                <a:sym typeface="Century Gothic"/>
              </a:defRPr>
            </a:lvl2pPr>
            <a:lvl3pPr marL="0" marR="0" lvl="2" indent="0" algn="ctr" rtl="0">
              <a:spcBef>
                <a:spcPts val="0"/>
              </a:spcBef>
              <a:buNone/>
              <a:defRPr sz="2800" b="0" i="0" u="none" strike="noStrike" cap="none">
                <a:solidFill>
                  <a:schemeClr val="lt1"/>
                </a:solidFill>
                <a:latin typeface="Century Gothic"/>
                <a:ea typeface="Century Gothic"/>
                <a:cs typeface="Century Gothic"/>
                <a:sym typeface="Century Gothic"/>
              </a:defRPr>
            </a:lvl3pPr>
            <a:lvl4pPr marL="0" marR="0" lvl="3" indent="0" algn="ctr" rtl="0">
              <a:spcBef>
                <a:spcPts val="0"/>
              </a:spcBef>
              <a:buNone/>
              <a:defRPr sz="2800" b="0" i="0" u="none" strike="noStrike" cap="none">
                <a:solidFill>
                  <a:schemeClr val="lt1"/>
                </a:solidFill>
                <a:latin typeface="Century Gothic"/>
                <a:ea typeface="Century Gothic"/>
                <a:cs typeface="Century Gothic"/>
                <a:sym typeface="Century Gothic"/>
              </a:defRPr>
            </a:lvl4pPr>
            <a:lvl5pPr marL="0" marR="0" lvl="4" indent="0" algn="ctr" rtl="0">
              <a:spcBef>
                <a:spcPts val="0"/>
              </a:spcBef>
              <a:buNone/>
              <a:defRPr sz="2800" b="0" i="0" u="none" strike="noStrike" cap="none">
                <a:solidFill>
                  <a:schemeClr val="lt1"/>
                </a:solidFill>
                <a:latin typeface="Century Gothic"/>
                <a:ea typeface="Century Gothic"/>
                <a:cs typeface="Century Gothic"/>
                <a:sym typeface="Century Gothic"/>
              </a:defRPr>
            </a:lvl5pPr>
            <a:lvl6pPr marL="0" marR="0" lvl="5" indent="0" algn="ctr" rtl="0">
              <a:spcBef>
                <a:spcPts val="0"/>
              </a:spcBef>
              <a:buNone/>
              <a:defRPr sz="2800" b="0" i="0" u="none" strike="noStrike" cap="none">
                <a:solidFill>
                  <a:schemeClr val="lt1"/>
                </a:solidFill>
                <a:latin typeface="Century Gothic"/>
                <a:ea typeface="Century Gothic"/>
                <a:cs typeface="Century Gothic"/>
                <a:sym typeface="Century Gothic"/>
              </a:defRPr>
            </a:lvl6pPr>
            <a:lvl7pPr marL="0" marR="0" lvl="6" indent="0" algn="ctr" rtl="0">
              <a:spcBef>
                <a:spcPts val="0"/>
              </a:spcBef>
              <a:buNone/>
              <a:defRPr sz="2800" b="0" i="0" u="none" strike="noStrike" cap="none">
                <a:solidFill>
                  <a:schemeClr val="lt1"/>
                </a:solidFill>
                <a:latin typeface="Century Gothic"/>
                <a:ea typeface="Century Gothic"/>
                <a:cs typeface="Century Gothic"/>
                <a:sym typeface="Century Gothic"/>
              </a:defRPr>
            </a:lvl7pPr>
            <a:lvl8pPr marL="0" marR="0" lvl="7" indent="0" algn="ctr" rtl="0">
              <a:spcBef>
                <a:spcPts val="0"/>
              </a:spcBef>
              <a:buNone/>
              <a:defRPr sz="2800" b="0" i="0" u="none" strike="noStrike" cap="none">
                <a:solidFill>
                  <a:schemeClr val="lt1"/>
                </a:solidFill>
                <a:latin typeface="Century Gothic"/>
                <a:ea typeface="Century Gothic"/>
                <a:cs typeface="Century Gothic"/>
                <a:sym typeface="Century Gothic"/>
              </a:defRPr>
            </a:lvl8pPr>
            <a:lvl9pPr marL="0" marR="0" lvl="8" indent="0" algn="ctr" rtl="0">
              <a:spcBef>
                <a:spcPts val="0"/>
              </a:spcBef>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470140898"/>
      </p:ext>
    </p:extLst>
  </p:cSld>
  <p:clrMap bg1="lt1" tx1="dk1" bg2="dk2" tx2="lt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 id="2147483903" r:id="rId9"/>
    <p:sldLayoutId id="2147483904" r:id="rId10"/>
    <p:sldLayoutId id="2147483905" r:id="rId11"/>
    <p:sldLayoutId id="2147483906" r:id="rId12"/>
    <p:sldLayoutId id="2147483907" r:id="rId13"/>
    <p:sldLayoutId id="2147483908" r:id="rId14"/>
    <p:sldLayoutId id="2147483909" r:id="rId15"/>
    <p:sldLayoutId id="2147483910" r:id="rId16"/>
    <p:sldLayoutId id="2147483911"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judiciary.uk/wp-content/uploads/2020/04/20200331-Court-of-Protection-Remote-Hearings.pdf" TargetMode="External"/><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12.jpg"/></Relationships>
</file>

<file path=ppt/slides/_rels/slide3.xml.rels><?xml version="1.0" encoding="UTF-8" standalone="yes"?>
<Relationships xmlns="http://schemas.openxmlformats.org/package/2006/relationships"><Relationship Id="rId3" Type="http://schemas.openxmlformats.org/officeDocument/2006/relationships/hyperlink" Target="https://www.gov.uk/government/statistics/family-court-statistics-quarterly-july-to-september-2020" TargetMode="External"/><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13.jpg"/><Relationship Id="rId4" Type="http://schemas.openxmlformats.org/officeDocument/2006/relationships/image" Target="../media/image12.jpg"/></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13.jpg"/></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hyperlink" Target="https://www.bailii.org/cgi-bin/redirect.cgi?path=/uk/cases/UKHL/1913/2.html" TargetMode="External"/><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hyperlink" Target="http://www.bailii.org/ew/cases/EWCA/Civ/2012/420.html" TargetMode="External"/><Relationship Id="rId5" Type="http://schemas.openxmlformats.org/officeDocument/2006/relationships/image" Target="../media/image12.jp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1.jpeg"/><Relationship Id="rId7" Type="http://schemas.openxmlformats.org/officeDocument/2006/relationships/image" Target="../media/image5.png"/><Relationship Id="rId12" Type="http://schemas.openxmlformats.org/officeDocument/2006/relationships/hyperlink" Target="https://www.judiciary.uk/wp-content/uploads/2020/04/20200331-Court-of-Protection-Remote-Hearings.pdf" TargetMode="External"/><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4.png"/><Relationship Id="rId11" Type="http://schemas.openxmlformats.org/officeDocument/2006/relationships/image" Target="../media/image16.png"/><Relationship Id="rId5" Type="http://schemas.openxmlformats.org/officeDocument/2006/relationships/image" Target="../media/image3.png"/><Relationship Id="rId10" Type="http://schemas.openxmlformats.org/officeDocument/2006/relationships/image" Target="../media/image12.jpg"/><Relationship Id="rId4" Type="http://schemas.openxmlformats.org/officeDocument/2006/relationships/image" Target="../media/image2.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3" Type="http://schemas.openxmlformats.org/officeDocument/2006/relationships/hyperlink" Target="https://openjusticecourtofprotection.org/hearing-feedback-questions/" TargetMode="External"/><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image" Target="../media/image13.jpg"/><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g"/></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image" Target="../media/image23.png"/><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8" Type="http://schemas.openxmlformats.org/officeDocument/2006/relationships/hyperlink" Target="https://www.gov.uk/government/collections/royal-courts-of-justice-and-rolls-building-daily-court-lists" TargetMode="External"/><Relationship Id="rId3" Type="http://schemas.openxmlformats.org/officeDocument/2006/relationships/image" Target="../media/image12.jpg"/><Relationship Id="rId7"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hyperlink" Target="https://www.gov.uk/government/publications/court-of-protection-daily-hearing-list" TargetMode="External"/><Relationship Id="rId5" Type="http://schemas.openxmlformats.org/officeDocument/2006/relationships/image" Target="../media/image24.png"/><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13.jp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19.xml"/><Relationship Id="rId6" Type="http://schemas.openxmlformats.org/officeDocument/2006/relationships/image" Target="../media/image30.png"/><Relationship Id="rId5" Type="http://schemas.openxmlformats.org/officeDocument/2006/relationships/image" Target="../media/image12.jp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image" Target="../media/image12.jpg"/><Relationship Id="rId5" Type="http://schemas.openxmlformats.org/officeDocument/2006/relationships/image" Target="../media/image11.jp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sign&#10;&#10;Description automatically generated">
            <a:extLst>
              <a:ext uri="{FF2B5EF4-FFF2-40B4-BE49-F238E27FC236}">
                <a16:creationId xmlns:a16="http://schemas.microsoft.com/office/drawing/2014/main" id="{3EFEC4B3-B7F9-4734-8A82-8FF993F63B9E}"/>
              </a:ext>
            </a:extLst>
          </p:cNvPr>
          <p:cNvPicPr>
            <a:picLocks noChangeAspect="1"/>
          </p:cNvPicPr>
          <p:nvPr/>
        </p:nvPicPr>
        <p:blipFill>
          <a:blip r:embed="rId2">
            <a:alphaModFix amt="20000"/>
          </a:blip>
          <a:stretch>
            <a:fillRect/>
          </a:stretch>
        </p:blipFill>
        <p:spPr>
          <a:xfrm>
            <a:off x="0" y="3354"/>
            <a:ext cx="7110781" cy="6854646"/>
          </a:xfrm>
          <a:prstGeom prst="rect">
            <a:avLst/>
          </a:prstGeom>
        </p:spPr>
      </p:pic>
      <p:sp>
        <p:nvSpPr>
          <p:cNvPr id="2" name="Title 1">
            <a:extLst>
              <a:ext uri="{FF2B5EF4-FFF2-40B4-BE49-F238E27FC236}">
                <a16:creationId xmlns:a16="http://schemas.microsoft.com/office/drawing/2014/main" id="{F0504D87-D457-43A8-85FD-AE01EC2230E5}"/>
              </a:ext>
            </a:extLst>
          </p:cNvPr>
          <p:cNvSpPr>
            <a:spLocks noGrp="1"/>
          </p:cNvSpPr>
          <p:nvPr>
            <p:ph type="ctrTitle"/>
          </p:nvPr>
        </p:nvSpPr>
        <p:spPr>
          <a:xfrm>
            <a:off x="4845179" y="2449515"/>
            <a:ext cx="7110781" cy="1383617"/>
          </a:xfrm>
          <a:solidFill>
            <a:schemeClr val="bg2">
              <a:lumMod val="60000"/>
              <a:lumOff val="40000"/>
            </a:schemeClr>
          </a:solidFill>
        </p:spPr>
        <p:style>
          <a:lnRef idx="2">
            <a:schemeClr val="dk1"/>
          </a:lnRef>
          <a:fillRef idx="1">
            <a:schemeClr val="lt1"/>
          </a:fillRef>
          <a:effectRef idx="0">
            <a:schemeClr val="dk1"/>
          </a:effectRef>
          <a:fontRef idx="minor">
            <a:schemeClr val="dk1"/>
          </a:fontRef>
        </p:style>
        <p:txBody>
          <a:bodyPr anchor="ctr">
            <a:noAutofit/>
          </a:bodyPr>
          <a:lstStyle/>
          <a:p>
            <a:br>
              <a:rPr lang="en-GB" sz="2000" b="1" dirty="0">
                <a:solidFill>
                  <a:schemeClr val="bg2">
                    <a:lumMod val="75000"/>
                  </a:schemeClr>
                </a:solidFill>
                <a:latin typeface="Arial" panose="020B0604020202020204" pitchFamily="34" charset="0"/>
                <a:cs typeface="Arial" panose="020B0604020202020204" pitchFamily="34" charset="0"/>
              </a:rPr>
            </a:br>
            <a:br>
              <a:rPr lang="en-GB" sz="2000" b="1" dirty="0">
                <a:solidFill>
                  <a:schemeClr val="bg2">
                    <a:lumMod val="75000"/>
                  </a:schemeClr>
                </a:solidFill>
                <a:latin typeface="Arial" panose="020B0604020202020204" pitchFamily="34" charset="0"/>
                <a:cs typeface="Arial" panose="020B0604020202020204" pitchFamily="34" charset="0"/>
              </a:rPr>
            </a:br>
            <a:br>
              <a:rPr lang="en-GB" sz="2000" b="1" dirty="0">
                <a:solidFill>
                  <a:schemeClr val="bg2">
                    <a:lumMod val="75000"/>
                  </a:schemeClr>
                </a:solidFill>
                <a:latin typeface="Arial" panose="020B0604020202020204" pitchFamily="34" charset="0"/>
                <a:cs typeface="Arial" panose="020B0604020202020204" pitchFamily="34" charset="0"/>
              </a:rPr>
            </a:br>
            <a:r>
              <a:rPr lang="en-GB" sz="2000" b="1" dirty="0">
                <a:solidFill>
                  <a:schemeClr val="bg2">
                    <a:lumMod val="75000"/>
                  </a:schemeClr>
                </a:solidFill>
                <a:latin typeface="Arial" panose="020B0604020202020204" pitchFamily="34" charset="0"/>
                <a:cs typeface="Arial" panose="020B0604020202020204" pitchFamily="34" charset="0"/>
              </a:rPr>
              <a:t>THE OPEN JUSTICE COURT OF PROTECTION PROJECT:</a:t>
            </a:r>
            <a:br>
              <a:rPr lang="en-GB" sz="2000" b="1" dirty="0">
                <a:solidFill>
                  <a:schemeClr val="bg2">
                    <a:lumMod val="75000"/>
                  </a:schemeClr>
                </a:solidFill>
                <a:latin typeface="Arial" panose="020B0604020202020204" pitchFamily="34" charset="0"/>
                <a:cs typeface="Arial" panose="020B0604020202020204" pitchFamily="34" charset="0"/>
              </a:rPr>
            </a:br>
            <a:br>
              <a:rPr lang="en-GB" sz="2000" b="1" dirty="0">
                <a:solidFill>
                  <a:schemeClr val="bg2">
                    <a:lumMod val="75000"/>
                  </a:schemeClr>
                </a:solidFill>
                <a:latin typeface="Arial" panose="020B0604020202020204" pitchFamily="34" charset="0"/>
                <a:cs typeface="Arial" panose="020B0604020202020204" pitchFamily="34" charset="0"/>
              </a:rPr>
            </a:br>
            <a:r>
              <a:rPr lang="en-GB" sz="2000" b="1" dirty="0">
                <a:solidFill>
                  <a:schemeClr val="bg2">
                    <a:lumMod val="75000"/>
                  </a:schemeClr>
                </a:solidFill>
                <a:latin typeface="Arial" panose="020B0604020202020204" pitchFamily="34" charset="0"/>
                <a:cs typeface="Arial" panose="020B0604020202020204" pitchFamily="34" charset="0"/>
              </a:rPr>
              <a:t> Opportunities for Professional Development</a:t>
            </a:r>
            <a:br>
              <a:rPr lang="en-GB" sz="2000" b="1" dirty="0">
                <a:solidFill>
                  <a:schemeClr val="bg2">
                    <a:lumMod val="75000"/>
                  </a:schemeClr>
                </a:solidFill>
                <a:latin typeface="Arial" panose="020B0604020202020204" pitchFamily="34" charset="0"/>
                <a:cs typeface="Arial" panose="020B0604020202020204" pitchFamily="34" charset="0"/>
              </a:rPr>
            </a:br>
            <a:br>
              <a:rPr lang="en-GB" sz="2000" b="1" dirty="0">
                <a:solidFill>
                  <a:schemeClr val="bg2">
                    <a:lumMod val="75000"/>
                  </a:schemeClr>
                </a:solidFill>
                <a:latin typeface="Arial" panose="020B0604020202020204" pitchFamily="34" charset="0"/>
                <a:cs typeface="Arial" panose="020B0604020202020204" pitchFamily="34" charset="0"/>
              </a:rPr>
            </a:br>
            <a:endParaRPr lang="en-GB" sz="2000" b="1" dirty="0">
              <a:solidFill>
                <a:schemeClr val="bg2">
                  <a:lumMod val="75000"/>
                </a:schemeClr>
              </a:solidFill>
              <a:latin typeface="Arial" panose="020B0604020202020204" pitchFamily="34" charset="0"/>
              <a:cs typeface="Arial" panose="020B0604020202020204" pitchFamily="34" charset="0"/>
            </a:endParaRPr>
          </a:p>
        </p:txBody>
      </p:sp>
      <p:sp>
        <p:nvSpPr>
          <p:cNvPr id="6" name="Subtitle 5">
            <a:extLst>
              <a:ext uri="{FF2B5EF4-FFF2-40B4-BE49-F238E27FC236}">
                <a16:creationId xmlns:a16="http://schemas.microsoft.com/office/drawing/2014/main" id="{42173036-80B6-4C60-BB6C-1771E2154032}"/>
              </a:ext>
            </a:extLst>
          </p:cNvPr>
          <p:cNvSpPr>
            <a:spLocks noGrp="1"/>
          </p:cNvSpPr>
          <p:nvPr>
            <p:ph type="subTitle" idx="1"/>
          </p:nvPr>
        </p:nvSpPr>
        <p:spPr>
          <a:xfrm>
            <a:off x="4387066" y="4559342"/>
            <a:ext cx="10533750" cy="1304925"/>
          </a:xfrm>
        </p:spPr>
        <p:txBody>
          <a:bodyPr/>
          <a:lstStyle/>
          <a:p>
            <a:r>
              <a:rPr lang="en-GB" b="1" i="1" dirty="0"/>
              <a:t>Gill loomes-Quinn </a:t>
            </a:r>
          </a:p>
          <a:p>
            <a:r>
              <a:rPr lang="en-GB" b="1" i="1" dirty="0"/>
              <a:t>Co-director open justice court of protection project</a:t>
            </a:r>
          </a:p>
        </p:txBody>
      </p:sp>
      <p:pic>
        <p:nvPicPr>
          <p:cNvPr id="7" name="Content Placeholder 4" descr="A close up of a sign&#10;&#10;Description automatically generated">
            <a:extLst>
              <a:ext uri="{FF2B5EF4-FFF2-40B4-BE49-F238E27FC236}">
                <a16:creationId xmlns:a16="http://schemas.microsoft.com/office/drawing/2014/main" id="{A5ACC94E-9C11-4B13-AC74-0BCDE443E1ED}"/>
              </a:ext>
            </a:extLst>
          </p:cNvPr>
          <p:cNvPicPr>
            <a:picLocks noChangeAspect="1"/>
          </p:cNvPicPr>
          <p:nvPr/>
        </p:nvPicPr>
        <p:blipFill>
          <a:blip r:embed="rId3"/>
          <a:stretch>
            <a:fillRect/>
          </a:stretch>
        </p:blipFill>
        <p:spPr>
          <a:xfrm>
            <a:off x="9895840" y="113766"/>
            <a:ext cx="1719112" cy="1125220"/>
          </a:xfrm>
          <a:prstGeom prst="rect">
            <a:avLst/>
          </a:prstGeom>
        </p:spPr>
      </p:pic>
    </p:spTree>
    <p:extLst>
      <p:ext uri="{BB962C8B-B14F-4D97-AF65-F5344CB8AC3E}">
        <p14:creationId xmlns:p14="http://schemas.microsoft.com/office/powerpoint/2010/main" val="1663492562"/>
      </p:ext>
    </p:extLst>
  </p:cSld>
  <p:clrMapOvr>
    <a:masterClrMapping/>
  </p:clrMapOvr>
  <mc:AlternateContent xmlns:mc="http://schemas.openxmlformats.org/markup-compatibility/2006" xmlns:p14="http://schemas.microsoft.com/office/powerpoint/2010/main">
    <mc:Choice Requires="p14">
      <p:transition spd="slow" p14:dur="2000" advTm="30195"/>
    </mc:Choice>
    <mc:Fallback xmlns="">
      <p:transition spd="slow" advTm="3019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61017" y="65406"/>
            <a:ext cx="9358104" cy="561340"/>
          </a:xfrm>
        </p:spPr>
        <p:txBody>
          <a:bodyPr/>
          <a:lstStyle/>
          <a:p>
            <a:r>
              <a:rPr lang="en-GB" b="1" dirty="0"/>
              <a:t>Introduction - The Open Justice Court of Protection Project </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344297" y="774341"/>
            <a:ext cx="9358104" cy="5890259"/>
          </a:xfrm>
          <a:solidFill>
            <a:schemeClr val="tx1">
              <a:lumMod val="95000"/>
              <a:alpha val="15000"/>
            </a:schemeClr>
          </a:solidFill>
        </p:spPr>
        <p:txBody>
          <a:bodyPr>
            <a:normAutofit/>
          </a:bodyPr>
          <a:lstStyle/>
          <a:p>
            <a:r>
              <a:rPr lang="en-GB" dirty="0"/>
              <a:t>Founded on 15</a:t>
            </a:r>
            <a:r>
              <a:rPr lang="en-GB" baseline="30000" dirty="0"/>
              <a:t>th</a:t>
            </a:r>
            <a:r>
              <a:rPr lang="en-GB" dirty="0"/>
              <a:t> June 2020 by Gill Loomes-Quinn (and Celia Kitzinger) </a:t>
            </a:r>
          </a:p>
          <a:p>
            <a:r>
              <a:rPr lang="en-GB" dirty="0"/>
              <a:t>Both had experience of observing and supporting family members in the CoP (in person) </a:t>
            </a:r>
          </a:p>
          <a:p>
            <a:r>
              <a:rPr lang="en-GB" dirty="0"/>
              <a:t>Concern at the start of the Pandemic about impact of ‘remote justice’ on transparency in the CoP </a:t>
            </a:r>
          </a:p>
          <a:p>
            <a:r>
              <a:rPr lang="en-US" sz="2000" dirty="0">
                <a:hlinkClick r:id="rId3"/>
              </a:rPr>
              <a:t>Guidance from </a:t>
            </a:r>
            <a:r>
              <a:rPr lang="en-US" sz="2000" dirty="0" err="1">
                <a:hlinkClick r:id="rId3"/>
              </a:rPr>
              <a:t>Mr</a:t>
            </a:r>
            <a:r>
              <a:rPr lang="en-US" sz="2000" dirty="0">
                <a:hlinkClick r:id="rId3"/>
              </a:rPr>
              <a:t> Justice Hayden </a:t>
            </a:r>
            <a:r>
              <a:rPr lang="en-US" sz="2000" dirty="0"/>
              <a:t>31 March 2020</a:t>
            </a:r>
          </a:p>
          <a:p>
            <a:r>
              <a:rPr lang="en-GB" dirty="0"/>
              <a:t>Since then, over 300 hearings observed</a:t>
            </a:r>
          </a:p>
          <a:p>
            <a:r>
              <a:rPr lang="en-GB" dirty="0"/>
              <a:t>Over 200 blogs published </a:t>
            </a:r>
          </a:p>
          <a:p>
            <a:r>
              <a:rPr lang="en-GB" dirty="0"/>
              <a:t>Observers supported: Health and social care professional (largest group), (aspiring) lawyers, families of ‘vulnerable’ people</a:t>
            </a:r>
          </a:p>
          <a:p>
            <a:r>
              <a:rPr lang="en-GB" dirty="0"/>
              <a:t>Awarded ‘Real Impact’ Prize in 2020 for Mobilising Research into Action </a:t>
            </a:r>
          </a:p>
          <a:p>
            <a:r>
              <a:rPr lang="en-GB" dirty="0"/>
              <a:t>Totally independent of CoP – entirely voluntary and receive no funding. Kirsty Stuart and Claire Martin joined us in 2021 to form our Core Team</a:t>
            </a:r>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4"/>
          <a:stretch>
            <a:fillRect/>
          </a:stretch>
        </p:blipFill>
        <p:spPr>
          <a:xfrm>
            <a:off x="9885680" y="114300"/>
            <a:ext cx="1719112" cy="1125220"/>
          </a:xfrm>
        </p:spPr>
      </p:pic>
    </p:spTree>
    <p:extLst>
      <p:ext uri="{BB962C8B-B14F-4D97-AF65-F5344CB8AC3E}">
        <p14:creationId xmlns:p14="http://schemas.microsoft.com/office/powerpoint/2010/main" val="302302626"/>
      </p:ext>
    </p:extLst>
  </p:cSld>
  <p:clrMapOvr>
    <a:masterClrMapping/>
  </p:clrMapOvr>
  <mc:AlternateContent xmlns:mc="http://schemas.openxmlformats.org/markup-compatibility/2006" xmlns:p14="http://schemas.microsoft.com/office/powerpoint/2010/main">
    <mc:Choice Requires="p14">
      <p:transition spd="slow" p14:dur="2000" advTm="175181"/>
    </mc:Choice>
    <mc:Fallback xmlns="">
      <p:transition spd="slow" advTm="175181"/>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61017" y="65406"/>
            <a:ext cx="9358104" cy="561340"/>
          </a:xfrm>
        </p:spPr>
        <p:txBody>
          <a:bodyPr/>
          <a:lstStyle/>
          <a:p>
            <a:r>
              <a:rPr lang="en-GB" b="1" dirty="0"/>
              <a:t>Work of the Court of Protection: Statistical Outline </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232936" y="843915"/>
            <a:ext cx="9358104" cy="5890259"/>
          </a:xfrm>
          <a:solidFill>
            <a:schemeClr val="tx1">
              <a:lumMod val="95000"/>
              <a:alpha val="15000"/>
            </a:schemeClr>
          </a:solidFill>
        </p:spPr>
        <p:txBody>
          <a:bodyPr>
            <a:normAutofit lnSpcReduction="10000"/>
          </a:bodyPr>
          <a:lstStyle/>
          <a:p>
            <a:endParaRPr lang="en-GB" dirty="0"/>
          </a:p>
          <a:p>
            <a:pPr marL="0" indent="0">
              <a:buNone/>
            </a:pPr>
            <a:r>
              <a:rPr lang="en-GB" dirty="0"/>
              <a:t>Total numbers of applications before the Court:</a:t>
            </a:r>
          </a:p>
          <a:p>
            <a:pPr marL="0" indent="0">
              <a:buNone/>
            </a:pPr>
            <a:endParaRPr lang="en-GB" i="1" dirty="0"/>
          </a:p>
          <a:p>
            <a:r>
              <a:rPr lang="en-GB" dirty="0"/>
              <a:t>in 2018: 32.029</a:t>
            </a:r>
          </a:p>
          <a:p>
            <a:r>
              <a:rPr lang="en-GB" dirty="0"/>
              <a:t>in 2019: 34,445</a:t>
            </a:r>
          </a:p>
          <a:p>
            <a:pPr marL="0" indent="0">
              <a:buNone/>
            </a:pPr>
            <a:r>
              <a:rPr lang="en-GB" dirty="0"/>
              <a:t> </a:t>
            </a:r>
          </a:p>
          <a:p>
            <a:r>
              <a:rPr lang="en-GB" dirty="0"/>
              <a:t>in Q3 2020: 8937</a:t>
            </a:r>
          </a:p>
          <a:p>
            <a:r>
              <a:rPr lang="en-GB" dirty="0"/>
              <a:t>in Q2 2020: 5754</a:t>
            </a:r>
          </a:p>
          <a:p>
            <a:r>
              <a:rPr lang="en-GB" dirty="0"/>
              <a:t>in Q1 2020: 8267</a:t>
            </a:r>
          </a:p>
          <a:p>
            <a:endParaRPr lang="en-GB" dirty="0"/>
          </a:p>
          <a:p>
            <a:r>
              <a:rPr lang="en-GB" dirty="0"/>
              <a:t> in Q3 2019: 9407</a:t>
            </a:r>
          </a:p>
          <a:p>
            <a:r>
              <a:rPr lang="en-GB" dirty="0"/>
              <a:t> in Q3 2018: 7900</a:t>
            </a:r>
          </a:p>
          <a:p>
            <a:endParaRPr lang="en-GB" dirty="0"/>
          </a:p>
          <a:p>
            <a:pPr marL="0" indent="0">
              <a:buNone/>
            </a:pPr>
            <a:r>
              <a:rPr lang="en-GB" sz="1400" i="1" dirty="0"/>
              <a:t>Source: Family Courts Quarterly Statistics – </a:t>
            </a:r>
          </a:p>
          <a:p>
            <a:pPr marL="0" indent="0">
              <a:buNone/>
            </a:pPr>
            <a:r>
              <a:rPr lang="en-GB" sz="1400" i="1" dirty="0">
                <a:hlinkClick r:id="rId3"/>
              </a:rPr>
              <a:t>https://www.gov.uk/government/statistics/family-court-statistics-quarterly-july-to-september-2020</a:t>
            </a:r>
            <a:r>
              <a:rPr lang="en-GB" sz="1400" i="1" dirty="0"/>
              <a:t> </a:t>
            </a:r>
          </a:p>
          <a:p>
            <a:endParaRPr lang="en-GB"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4"/>
          <a:stretch>
            <a:fillRect/>
          </a:stretch>
        </p:blipFill>
        <p:spPr>
          <a:xfrm>
            <a:off x="9885680" y="114300"/>
            <a:ext cx="1719112" cy="1125220"/>
          </a:xfrm>
        </p:spPr>
      </p:pic>
      <p:pic>
        <p:nvPicPr>
          <p:cNvPr id="16" name="Picture 15" descr="Sign on the front of First Avenue House - &quot;Central Family Court&quot; at the top, then Coat of Arms, then &quot;The Court of Protection&quot; underneath. Attached at right angles to grey stone wall with row of windows.">
            <a:extLst>
              <a:ext uri="{FF2B5EF4-FFF2-40B4-BE49-F238E27FC236}">
                <a16:creationId xmlns:a16="http://schemas.microsoft.com/office/drawing/2014/main" id="{E8B65207-5BB4-4CF5-886B-E2CF6D22E872}"/>
              </a:ext>
            </a:extLst>
          </p:cNvPr>
          <p:cNvPicPr>
            <a:picLocks noChangeAspect="1"/>
          </p:cNvPicPr>
          <p:nvPr/>
        </p:nvPicPr>
        <p:blipFill>
          <a:blip r:embed="rId5"/>
          <a:stretch>
            <a:fillRect/>
          </a:stretch>
        </p:blipFill>
        <p:spPr>
          <a:xfrm>
            <a:off x="7646819" y="2309759"/>
            <a:ext cx="2933551" cy="2628900"/>
          </a:xfrm>
          <a:prstGeom prst="rect">
            <a:avLst/>
          </a:prstGeom>
        </p:spPr>
      </p:pic>
    </p:spTree>
    <p:extLst>
      <p:ext uri="{BB962C8B-B14F-4D97-AF65-F5344CB8AC3E}">
        <p14:creationId xmlns:p14="http://schemas.microsoft.com/office/powerpoint/2010/main" val="2574889151"/>
      </p:ext>
    </p:extLst>
  </p:cSld>
  <p:clrMapOvr>
    <a:masterClrMapping/>
  </p:clrMapOvr>
  <mc:AlternateContent xmlns:mc="http://schemas.openxmlformats.org/markup-compatibility/2006" xmlns:p14="http://schemas.microsoft.com/office/powerpoint/2010/main">
    <mc:Choice Requires="p14">
      <p:transition spd="slow" p14:dur="2000" advTm="71689"/>
    </mc:Choice>
    <mc:Fallback xmlns="">
      <p:transition spd="slow" advTm="71689"/>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61017" y="65406"/>
            <a:ext cx="9358104" cy="561340"/>
          </a:xfrm>
        </p:spPr>
        <p:txBody>
          <a:bodyPr/>
          <a:lstStyle/>
          <a:p>
            <a:r>
              <a:rPr lang="en-GB" b="1" dirty="0"/>
              <a:t>Judgments of the Court of Protection: Statistical Outline </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232936" y="843915"/>
            <a:ext cx="9358104" cy="5890259"/>
          </a:xfrm>
          <a:solidFill>
            <a:schemeClr val="tx1">
              <a:lumMod val="95000"/>
              <a:alpha val="15000"/>
            </a:schemeClr>
          </a:solidFill>
        </p:spPr>
        <p:txBody>
          <a:bodyPr>
            <a:normAutofit/>
          </a:bodyPr>
          <a:lstStyle/>
          <a:p>
            <a:pPr marL="0" indent="0">
              <a:buNone/>
            </a:pPr>
            <a:r>
              <a:rPr lang="en-GB" dirty="0"/>
              <a:t>Number of judgments published by the Court:</a:t>
            </a:r>
          </a:p>
          <a:p>
            <a:pPr marL="0" indent="0">
              <a:buNone/>
            </a:pPr>
            <a:endParaRPr lang="en-GB" dirty="0"/>
          </a:p>
          <a:p>
            <a:pPr marL="0" indent="0">
              <a:buNone/>
            </a:pPr>
            <a:r>
              <a:rPr lang="en-GB" dirty="0"/>
              <a:t>2021: 65</a:t>
            </a:r>
          </a:p>
          <a:p>
            <a:pPr marL="0" indent="0">
              <a:buNone/>
            </a:pPr>
            <a:endParaRPr lang="en-GB" dirty="0"/>
          </a:p>
          <a:p>
            <a:pPr marL="0" indent="0">
              <a:buNone/>
            </a:pPr>
            <a:r>
              <a:rPr lang="en-GB" dirty="0"/>
              <a:t>2020: 65</a:t>
            </a:r>
          </a:p>
          <a:p>
            <a:pPr marL="0" indent="0">
              <a:buNone/>
            </a:pPr>
            <a:endParaRPr lang="en-GB" dirty="0"/>
          </a:p>
          <a:p>
            <a:pPr marL="0" indent="0">
              <a:buNone/>
            </a:pPr>
            <a:r>
              <a:rPr lang="en-GB" dirty="0"/>
              <a:t>2019: 60</a:t>
            </a:r>
          </a:p>
          <a:p>
            <a:pPr marL="0" indent="0">
              <a:buNone/>
            </a:pPr>
            <a:endParaRPr lang="en-GB" dirty="0"/>
          </a:p>
          <a:p>
            <a:pPr marL="0" indent="0">
              <a:buNone/>
            </a:pPr>
            <a:r>
              <a:rPr lang="en-GB" dirty="0"/>
              <a:t>2018: 38</a:t>
            </a:r>
          </a:p>
          <a:p>
            <a:pPr marL="0" indent="0">
              <a:buNone/>
            </a:pPr>
            <a:endParaRPr lang="en-GB" dirty="0"/>
          </a:p>
          <a:p>
            <a:endParaRPr lang="en-GB" dirty="0"/>
          </a:p>
          <a:p>
            <a:pPr marL="0" indent="0">
              <a:buNone/>
            </a:pPr>
            <a:r>
              <a:rPr lang="en-GB" sz="1400" i="1" dirty="0"/>
              <a:t>Source: British and Irish Legal Information Institute (BAILII) – </a:t>
            </a:r>
          </a:p>
          <a:p>
            <a:pPr marL="0" indent="0">
              <a:buNone/>
            </a:pPr>
            <a:r>
              <a:rPr lang="en-GB" sz="1400" i="1" dirty="0"/>
              <a:t>https://www.bailii.org/ew/cases/EWCOP/</a:t>
            </a:r>
          </a:p>
          <a:p>
            <a:endParaRPr lang="en-GB"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3"/>
          <a:stretch>
            <a:fillRect/>
          </a:stretch>
        </p:blipFill>
        <p:spPr>
          <a:xfrm>
            <a:off x="9885680" y="114300"/>
            <a:ext cx="1719112" cy="1125220"/>
          </a:xfrm>
        </p:spPr>
      </p:pic>
      <p:pic>
        <p:nvPicPr>
          <p:cNvPr id="6" name="Picture 5" descr="Sign on the front of First Avenue House - &quot;Central Family Court&quot; at the top, then Coat of Arms, then &quot;The Court of Protection&quot; underneath. Attached at right angles to grey stone wall with row of windows.">
            <a:extLst>
              <a:ext uri="{FF2B5EF4-FFF2-40B4-BE49-F238E27FC236}">
                <a16:creationId xmlns:a16="http://schemas.microsoft.com/office/drawing/2014/main" id="{0C386086-6F56-4134-89AF-A737737EDDC1}"/>
              </a:ext>
            </a:extLst>
          </p:cNvPr>
          <p:cNvPicPr>
            <a:picLocks noChangeAspect="1"/>
          </p:cNvPicPr>
          <p:nvPr/>
        </p:nvPicPr>
        <p:blipFill>
          <a:blip r:embed="rId4"/>
          <a:stretch>
            <a:fillRect/>
          </a:stretch>
        </p:blipFill>
        <p:spPr>
          <a:xfrm>
            <a:off x="7646819" y="2309759"/>
            <a:ext cx="2933551" cy="2628900"/>
          </a:xfrm>
          <a:prstGeom prst="rect">
            <a:avLst/>
          </a:prstGeom>
        </p:spPr>
      </p:pic>
    </p:spTree>
    <p:extLst>
      <p:ext uri="{BB962C8B-B14F-4D97-AF65-F5344CB8AC3E}">
        <p14:creationId xmlns:p14="http://schemas.microsoft.com/office/powerpoint/2010/main" val="3732923021"/>
      </p:ext>
    </p:extLst>
  </p:cSld>
  <p:clrMapOvr>
    <a:masterClrMapping/>
  </p:clrMapOvr>
  <mc:AlternateContent xmlns:mc="http://schemas.openxmlformats.org/markup-compatibility/2006" xmlns:p14="http://schemas.microsoft.com/office/powerpoint/2010/main">
    <mc:Choice Requires="p14">
      <p:transition spd="slow" p14:dur="2000" advTm="175181"/>
    </mc:Choice>
    <mc:Fallback xmlns="">
      <p:transition spd="slow" advTm="175181"/>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2938410" y="295910"/>
            <a:ext cx="6396384" cy="762000"/>
          </a:xfrm>
        </p:spPr>
        <p:txBody>
          <a:bodyPr vert="horz" lIns="91440" tIns="45720" rIns="91440" bIns="45720" rtlCol="0" anchor="t">
            <a:noAutofit/>
          </a:bodyPr>
          <a:lstStyle/>
          <a:p>
            <a:r>
              <a:rPr lang="en-US" sz="3200" b="1" dirty="0"/>
              <a:t>Transparency &amp; Open Justice</a:t>
            </a:r>
            <a:br>
              <a:rPr lang="en-US" sz="3600" b="1" dirty="0"/>
            </a:br>
            <a:endParaRPr lang="en-US" sz="3600" b="1" dirty="0"/>
          </a:p>
        </p:txBody>
      </p:sp>
      <p:pic>
        <p:nvPicPr>
          <p:cNvPr id="6" name="Picture 5" descr="A sign on the side of a building&#10;&#10;Description automatically generated">
            <a:extLst>
              <a:ext uri="{FF2B5EF4-FFF2-40B4-BE49-F238E27FC236}">
                <a16:creationId xmlns:a16="http://schemas.microsoft.com/office/drawing/2014/main" id="{234F7679-582C-44C9-8C3B-EE8102EA6F59}"/>
              </a:ext>
            </a:extLst>
          </p:cNvPr>
          <p:cNvPicPr>
            <a:picLocks noChangeAspect="1"/>
          </p:cNvPicPr>
          <p:nvPr/>
        </p:nvPicPr>
        <p:blipFill rotWithShape="1">
          <a:blip r:embed="rId3"/>
          <a:srcRect t="4369" b="29633"/>
          <a:stretch/>
        </p:blipFill>
        <p:spPr>
          <a:xfrm>
            <a:off x="0" y="-2"/>
            <a:ext cx="2822588" cy="4918781"/>
          </a:xfrm>
          <a:prstGeom prst="rect">
            <a:avLst/>
          </a:prstGeom>
        </p:spPr>
      </p:pic>
      <p:pic>
        <p:nvPicPr>
          <p:cNvPr id="7" name="Content Placeholder 6" descr="A picture containing sitting, food, parked&#10;&#10;Description automatically generated">
            <a:extLst>
              <a:ext uri="{FF2B5EF4-FFF2-40B4-BE49-F238E27FC236}">
                <a16:creationId xmlns:a16="http://schemas.microsoft.com/office/drawing/2014/main" id="{94C82DD8-723A-4558-99DA-9DE4B4053F63}"/>
              </a:ext>
            </a:extLst>
          </p:cNvPr>
          <p:cNvPicPr>
            <a:picLocks noGrp="1" noChangeAspect="1"/>
          </p:cNvPicPr>
          <p:nvPr>
            <p:ph idx="1"/>
          </p:nvPr>
        </p:nvPicPr>
        <p:blipFill rotWithShape="1">
          <a:blip r:embed="rId4"/>
          <a:srcRect t="334" r="-3" b="744"/>
          <a:stretch/>
        </p:blipFill>
        <p:spPr>
          <a:xfrm>
            <a:off x="3223" y="4919241"/>
            <a:ext cx="2781074" cy="1938298"/>
          </a:xfrm>
          <a:prstGeom prst="rect">
            <a:avLst/>
          </a:prstGeom>
        </p:spPr>
      </p:pic>
      <p:sp>
        <p:nvSpPr>
          <p:cNvPr id="4" name="Text Placeholder 3">
            <a:extLst>
              <a:ext uri="{FF2B5EF4-FFF2-40B4-BE49-F238E27FC236}">
                <a16:creationId xmlns:a16="http://schemas.microsoft.com/office/drawing/2014/main" id="{2ABD621C-0671-479A-93A6-7FB6925740D0}"/>
              </a:ext>
            </a:extLst>
          </p:cNvPr>
          <p:cNvSpPr>
            <a:spLocks noGrp="1"/>
          </p:cNvSpPr>
          <p:nvPr>
            <p:ph type="body" sz="half" idx="2"/>
          </p:nvPr>
        </p:nvSpPr>
        <p:spPr>
          <a:xfrm>
            <a:off x="3657600" y="1353820"/>
            <a:ext cx="8531177" cy="5133975"/>
          </a:xfrm>
        </p:spPr>
        <p:txBody>
          <a:bodyPr vert="horz" lIns="91440" tIns="45720" rIns="91440" bIns="45720" rtlCol="0">
            <a:noAutofit/>
          </a:bodyPr>
          <a:lstStyle/>
          <a:p>
            <a:pPr algn="just"/>
            <a:r>
              <a:rPr lang="en-US" sz="2000" dirty="0"/>
              <a:t> </a:t>
            </a:r>
          </a:p>
          <a:p>
            <a:endParaRPr lang="en-US" sz="2000" dirty="0"/>
          </a:p>
          <a:p>
            <a:endParaRPr lang="en-US" sz="2000" dirty="0"/>
          </a:p>
          <a:p>
            <a:endParaRPr lang="en-US" sz="2000" dirty="0"/>
          </a:p>
          <a:p>
            <a:pPr marL="342900" indent="-342900" algn="just">
              <a:buFont typeface="Arial" panose="020B0604020202020204" pitchFamily="34" charset="0"/>
              <a:buChar char="•"/>
            </a:pPr>
            <a:endParaRPr lang="en-US" sz="2000" dirty="0"/>
          </a:p>
          <a:p>
            <a:pPr marL="342900" indent="-342900" algn="just">
              <a:buFont typeface="Arial" panose="020B0604020202020204" pitchFamily="34" charset="0"/>
              <a:buChar char="•"/>
            </a:pPr>
            <a:endParaRPr lang="en-US" sz="2000" dirty="0"/>
          </a:p>
          <a:p>
            <a:pPr marL="342900" indent="-342900" algn="just">
              <a:buFont typeface="Arial" panose="020B0604020202020204" pitchFamily="34" charset="0"/>
              <a:buChar char="•"/>
            </a:pPr>
            <a:endParaRPr lang="en-US" sz="20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5"/>
          <a:stretch>
            <a:fillRect/>
          </a:stretch>
        </p:blipFill>
        <p:spPr>
          <a:xfrm>
            <a:off x="9885680" y="114300"/>
            <a:ext cx="1719112" cy="1125220"/>
          </a:xfrm>
        </p:spPr>
      </p:pic>
      <p:sp>
        <p:nvSpPr>
          <p:cNvPr id="15" name="TextBox 14">
            <a:extLst>
              <a:ext uri="{FF2B5EF4-FFF2-40B4-BE49-F238E27FC236}">
                <a16:creationId xmlns:a16="http://schemas.microsoft.com/office/drawing/2014/main" id="{D32665D8-AF37-4BC2-BDD6-FDF097398960}"/>
              </a:ext>
            </a:extLst>
          </p:cNvPr>
          <p:cNvSpPr txBox="1"/>
          <p:nvPr/>
        </p:nvSpPr>
        <p:spPr>
          <a:xfrm>
            <a:off x="2938410" y="1480557"/>
            <a:ext cx="9164548" cy="4401205"/>
          </a:xfrm>
          <a:prstGeom prst="rect">
            <a:avLst/>
          </a:prstGeom>
          <a:noFill/>
        </p:spPr>
        <p:txBody>
          <a:bodyPr wrap="square">
            <a:spAutoFit/>
          </a:bodyPr>
          <a:lstStyle/>
          <a:p>
            <a:r>
              <a:rPr lang="en-GB" sz="2000" dirty="0"/>
              <a:t>Open justice. The words express a principle at the heart of our system of justice and vital to the rule of law. The rule of law is a fine concept, but fine words butter no parsnips. How is the rule of law itself to be policed? …. In a democracy, where power depends on the consent of the people governed, the answer must lie in the transparency of the legal process. Open justice lets in the light and allows the public to scrutinise the workings of the law, for better or for worse. </a:t>
            </a:r>
            <a:r>
              <a:rPr lang="en-US" sz="2000" dirty="0"/>
              <a:t>Lord Justice Toulson </a:t>
            </a:r>
            <a:r>
              <a:rPr lang="en-GB" sz="2000" i="1" dirty="0">
                <a:hlinkClick r:id="rId6"/>
              </a:rPr>
              <a:t>R (Guardian News and Media Ltd) v City of Westminster Magistrates’ Court </a:t>
            </a:r>
            <a:r>
              <a:rPr lang="en-GB" sz="2000" dirty="0">
                <a:hlinkClick r:id="rId6"/>
              </a:rPr>
              <a:t>[2012] QB 618</a:t>
            </a:r>
            <a:r>
              <a:rPr lang="en-US" sz="2000" dirty="0"/>
              <a:t> </a:t>
            </a:r>
          </a:p>
          <a:p>
            <a:endParaRPr lang="en-GB" sz="2000" dirty="0"/>
          </a:p>
          <a:p>
            <a:r>
              <a:rPr lang="en-GB" sz="2000" dirty="0"/>
              <a:t>"Publicity is the very soul of justice. It is the keenest spur to exertion and the surest of all guards against improbity. It keeps the judge himself while trying under trial.” (Jeremy Bentham quoted by Lord Shaw of Dunfermline in </a:t>
            </a:r>
            <a:r>
              <a:rPr lang="en-GB" sz="2000" i="1" dirty="0"/>
              <a:t>Scott v Scott </a:t>
            </a:r>
            <a:r>
              <a:rPr lang="en-GB" sz="2000" dirty="0">
                <a:hlinkClick r:id="rId7" tooltip="Link to BAILII version"/>
              </a:rPr>
              <a:t>[1913] AC 417</a:t>
            </a:r>
            <a:r>
              <a:rPr lang="en-GB" sz="2000" dirty="0"/>
              <a:t>, 477)</a:t>
            </a:r>
          </a:p>
        </p:txBody>
      </p:sp>
    </p:spTree>
    <p:extLst>
      <p:ext uri="{BB962C8B-B14F-4D97-AF65-F5344CB8AC3E}">
        <p14:creationId xmlns:p14="http://schemas.microsoft.com/office/powerpoint/2010/main" val="95491503"/>
      </p:ext>
    </p:extLst>
  </p:cSld>
  <p:clrMapOvr>
    <a:masterClrMapping/>
  </p:clrMapOvr>
  <mc:AlternateContent xmlns:mc="http://schemas.openxmlformats.org/markup-compatibility/2006" xmlns:p14="http://schemas.microsoft.com/office/powerpoint/2010/main">
    <mc:Choice Requires="p14">
      <p:transition spd="slow" p14:dur="2000" advTm="118090"/>
    </mc:Choice>
    <mc:Fallback xmlns="">
      <p:transition spd="slow" advTm="11809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4DDC893-E5EF-4CDE-B040-BA5B53AADD7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4" name="Picture 13">
            <a:extLst>
              <a:ext uri="{FF2B5EF4-FFF2-40B4-BE49-F238E27FC236}">
                <a16:creationId xmlns:a16="http://schemas.microsoft.com/office/drawing/2014/main" id="{85F1A06D-D369-4974-8208-56120C5E7A9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a:extLst>
              <a:ext uri="{FF2B5EF4-FFF2-40B4-BE49-F238E27FC236}">
                <a16:creationId xmlns:a16="http://schemas.microsoft.com/office/drawing/2014/main" id="{DAD27A50-88D7-4E2A-8488-F2879768A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8" name="Picture 17">
            <a:extLst>
              <a:ext uri="{FF2B5EF4-FFF2-40B4-BE49-F238E27FC236}">
                <a16:creationId xmlns:a16="http://schemas.microsoft.com/office/drawing/2014/main" id="{A47C6ACD-2325-48C6-B9F3-C21563A05E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0" name="Picture 19">
            <a:extLst>
              <a:ext uri="{FF2B5EF4-FFF2-40B4-BE49-F238E27FC236}">
                <a16:creationId xmlns:a16="http://schemas.microsoft.com/office/drawing/2014/main" id="{1081DF83-4F35-4560-87E6-0DE8AAAC33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2" name="Rectangle 21">
            <a:extLst>
              <a:ext uri="{FF2B5EF4-FFF2-40B4-BE49-F238E27FC236}">
                <a16:creationId xmlns:a16="http://schemas.microsoft.com/office/drawing/2014/main" id="{7C704F0F-1CD8-4DC1-AEE9-225958232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3008116" y="272707"/>
            <a:ext cx="6396384" cy="762000"/>
          </a:xfrm>
        </p:spPr>
        <p:txBody>
          <a:bodyPr vert="horz" lIns="91440" tIns="45720" rIns="91440" bIns="45720" rtlCol="0" anchor="t">
            <a:noAutofit/>
          </a:bodyPr>
          <a:lstStyle/>
          <a:p>
            <a:r>
              <a:rPr lang="en-US" sz="3200" b="1" dirty="0"/>
              <a:t>Transparency &amp; Open Justice</a:t>
            </a:r>
            <a:br>
              <a:rPr lang="en-US" sz="3600" b="1" dirty="0"/>
            </a:br>
            <a:endParaRPr lang="en-US" sz="3600" b="1" dirty="0"/>
          </a:p>
        </p:txBody>
      </p:sp>
      <p:pic>
        <p:nvPicPr>
          <p:cNvPr id="6" name="Picture 5" descr="A sign on the side of a building&#10;&#10;Description automatically generated">
            <a:extLst>
              <a:ext uri="{FF2B5EF4-FFF2-40B4-BE49-F238E27FC236}">
                <a16:creationId xmlns:a16="http://schemas.microsoft.com/office/drawing/2014/main" id="{234F7679-582C-44C9-8C3B-EE8102EA6F59}"/>
              </a:ext>
            </a:extLst>
          </p:cNvPr>
          <p:cNvPicPr>
            <a:picLocks noChangeAspect="1"/>
          </p:cNvPicPr>
          <p:nvPr/>
        </p:nvPicPr>
        <p:blipFill rotWithShape="1">
          <a:blip r:embed="rId8"/>
          <a:srcRect t="4369" b="29633"/>
          <a:stretch/>
        </p:blipFill>
        <p:spPr>
          <a:xfrm>
            <a:off x="0" y="-2"/>
            <a:ext cx="2822588" cy="4918781"/>
          </a:xfrm>
          <a:prstGeom prst="rect">
            <a:avLst/>
          </a:prstGeom>
        </p:spPr>
      </p:pic>
      <p:pic>
        <p:nvPicPr>
          <p:cNvPr id="7" name="Content Placeholder 6" descr="A picture containing sitting, food, parked&#10;&#10;Description automatically generated">
            <a:extLst>
              <a:ext uri="{FF2B5EF4-FFF2-40B4-BE49-F238E27FC236}">
                <a16:creationId xmlns:a16="http://schemas.microsoft.com/office/drawing/2014/main" id="{94C82DD8-723A-4558-99DA-9DE4B4053F63}"/>
              </a:ext>
            </a:extLst>
          </p:cNvPr>
          <p:cNvPicPr>
            <a:picLocks noGrp="1" noChangeAspect="1"/>
          </p:cNvPicPr>
          <p:nvPr>
            <p:ph idx="1"/>
          </p:nvPr>
        </p:nvPicPr>
        <p:blipFill rotWithShape="1">
          <a:blip r:embed="rId9"/>
          <a:srcRect t="334" r="-3" b="744"/>
          <a:stretch/>
        </p:blipFill>
        <p:spPr>
          <a:xfrm>
            <a:off x="3223" y="4919241"/>
            <a:ext cx="2781074" cy="1938298"/>
          </a:xfrm>
          <a:prstGeom prst="rect">
            <a:avLst/>
          </a:prstGeom>
        </p:spPr>
      </p:pic>
      <p:sp>
        <p:nvSpPr>
          <p:cNvPr id="4" name="Text Placeholder 3">
            <a:extLst>
              <a:ext uri="{FF2B5EF4-FFF2-40B4-BE49-F238E27FC236}">
                <a16:creationId xmlns:a16="http://schemas.microsoft.com/office/drawing/2014/main" id="{2ABD621C-0671-479A-93A6-7FB6925740D0}"/>
              </a:ext>
            </a:extLst>
          </p:cNvPr>
          <p:cNvSpPr>
            <a:spLocks noGrp="1"/>
          </p:cNvSpPr>
          <p:nvPr>
            <p:ph type="body" sz="half" idx="2"/>
          </p:nvPr>
        </p:nvSpPr>
        <p:spPr>
          <a:xfrm>
            <a:off x="3657600" y="1353820"/>
            <a:ext cx="8531177" cy="5133975"/>
          </a:xfrm>
        </p:spPr>
        <p:txBody>
          <a:bodyPr vert="horz" lIns="91440" tIns="45720" rIns="91440" bIns="45720" rtlCol="0">
            <a:noAutofit/>
          </a:bodyPr>
          <a:lstStyle/>
          <a:p>
            <a:pPr algn="just"/>
            <a:r>
              <a:rPr lang="en-US" sz="2000" dirty="0"/>
              <a:t> </a:t>
            </a:r>
          </a:p>
          <a:p>
            <a:endParaRPr lang="en-US" sz="2000" dirty="0"/>
          </a:p>
          <a:p>
            <a:endParaRPr lang="en-US" sz="2000" dirty="0"/>
          </a:p>
          <a:p>
            <a:endParaRPr lang="en-US" sz="2000" dirty="0"/>
          </a:p>
          <a:p>
            <a:pPr marL="342900" indent="-342900" algn="just">
              <a:buFont typeface="Arial" panose="020B0604020202020204" pitchFamily="34" charset="0"/>
              <a:buChar char="•"/>
            </a:pPr>
            <a:endParaRPr lang="en-US" sz="2000" dirty="0"/>
          </a:p>
          <a:p>
            <a:pPr marL="342900" indent="-342900" algn="just">
              <a:buFont typeface="Arial" panose="020B0604020202020204" pitchFamily="34" charset="0"/>
              <a:buChar char="•"/>
            </a:pPr>
            <a:endParaRPr lang="en-US" sz="2000" dirty="0"/>
          </a:p>
          <a:p>
            <a:pPr marL="342900" indent="-342900" algn="just">
              <a:buFont typeface="Arial" panose="020B0604020202020204" pitchFamily="34" charset="0"/>
              <a:buChar char="•"/>
            </a:pPr>
            <a:endParaRPr lang="en-US" sz="20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10"/>
          <a:stretch>
            <a:fillRect/>
          </a:stretch>
        </p:blipFill>
        <p:spPr>
          <a:xfrm>
            <a:off x="9885680" y="114300"/>
            <a:ext cx="1719112" cy="1125220"/>
          </a:xfrm>
        </p:spPr>
      </p:pic>
      <p:pic>
        <p:nvPicPr>
          <p:cNvPr id="13" name="Picture 12">
            <a:extLst>
              <a:ext uri="{FF2B5EF4-FFF2-40B4-BE49-F238E27FC236}">
                <a16:creationId xmlns:a16="http://schemas.microsoft.com/office/drawing/2014/main" id="{48E10968-B9F7-4F8B-885B-23BE886D75FC}"/>
              </a:ext>
            </a:extLst>
          </p:cNvPr>
          <p:cNvPicPr>
            <a:picLocks noChangeAspect="1"/>
          </p:cNvPicPr>
          <p:nvPr/>
        </p:nvPicPr>
        <p:blipFill rotWithShape="1">
          <a:blip r:embed="rId11"/>
          <a:srcRect l="16134" t="13362" r="23972" b="66899"/>
          <a:stretch/>
        </p:blipFill>
        <p:spPr>
          <a:xfrm>
            <a:off x="2935833" y="1520123"/>
            <a:ext cx="9115753" cy="2160689"/>
          </a:xfrm>
          <a:prstGeom prst="rect">
            <a:avLst/>
          </a:prstGeom>
        </p:spPr>
      </p:pic>
      <p:sp>
        <p:nvSpPr>
          <p:cNvPr id="15" name="TextBox 14">
            <a:extLst>
              <a:ext uri="{FF2B5EF4-FFF2-40B4-BE49-F238E27FC236}">
                <a16:creationId xmlns:a16="http://schemas.microsoft.com/office/drawing/2014/main" id="{D32665D8-AF37-4BC2-BDD6-FDF097398960}"/>
              </a:ext>
            </a:extLst>
          </p:cNvPr>
          <p:cNvSpPr txBox="1"/>
          <p:nvPr/>
        </p:nvSpPr>
        <p:spPr>
          <a:xfrm>
            <a:off x="3695891" y="4227276"/>
            <a:ext cx="6097712" cy="1754326"/>
          </a:xfrm>
          <a:prstGeom prst="rect">
            <a:avLst/>
          </a:prstGeom>
          <a:noFill/>
        </p:spPr>
        <p:txBody>
          <a:bodyPr wrap="square">
            <a:spAutoFit/>
          </a:bodyPr>
          <a:lstStyle/>
          <a:p>
            <a:pPr marL="342900" indent="-342900" algn="just">
              <a:buFont typeface="Arial" panose="020B0604020202020204" pitchFamily="34" charset="0"/>
              <a:buChar char="•"/>
            </a:pPr>
            <a:r>
              <a:rPr lang="en-US" sz="1800" dirty="0">
                <a:hlinkClick r:id="rId12"/>
              </a:rPr>
              <a:t>Guidance from </a:t>
            </a:r>
            <a:r>
              <a:rPr lang="en-US" sz="1800" dirty="0" err="1">
                <a:hlinkClick r:id="rId12"/>
              </a:rPr>
              <a:t>Mr</a:t>
            </a:r>
            <a:r>
              <a:rPr lang="en-US" sz="1800" dirty="0">
                <a:hlinkClick r:id="rId12"/>
              </a:rPr>
              <a:t> Justice Hayden </a:t>
            </a:r>
            <a:r>
              <a:rPr lang="en-US" sz="1800" dirty="0"/>
              <a:t>31 March 2020</a:t>
            </a:r>
          </a:p>
          <a:p>
            <a:pPr algn="just"/>
            <a:endParaRPr lang="en-US" sz="1800" dirty="0"/>
          </a:p>
          <a:p>
            <a:pPr algn="just"/>
            <a:endParaRPr lang="en-US" sz="1800" dirty="0"/>
          </a:p>
          <a:p>
            <a:pPr marL="342900" indent="-342900">
              <a:buFont typeface="Arial" panose="020B0604020202020204" pitchFamily="34" charset="0"/>
              <a:buChar char="•"/>
            </a:pPr>
            <a:r>
              <a:rPr lang="en-US" sz="1800" dirty="0"/>
              <a:t>Created the HIVE Group (a multi-disciplinary thinktank established to address the impact of COVID-19 on litigants in the Court of Protection)</a:t>
            </a:r>
          </a:p>
        </p:txBody>
      </p:sp>
    </p:spTree>
    <p:extLst>
      <p:ext uri="{BB962C8B-B14F-4D97-AF65-F5344CB8AC3E}">
        <p14:creationId xmlns:p14="http://schemas.microsoft.com/office/powerpoint/2010/main" val="776789880"/>
      </p:ext>
    </p:extLst>
  </p:cSld>
  <p:clrMapOvr>
    <a:masterClrMapping/>
  </p:clrMapOvr>
  <mc:AlternateContent xmlns:mc="http://schemas.openxmlformats.org/markup-compatibility/2006" xmlns:p14="http://schemas.microsoft.com/office/powerpoint/2010/main">
    <mc:Choice Requires="p14">
      <p:transition spd="slow" p14:dur="2000" advTm="64004"/>
    </mc:Choice>
    <mc:Fallback xmlns="">
      <p:transition spd="slow" advTm="64004"/>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61017" y="65406"/>
            <a:ext cx="9358104" cy="561340"/>
          </a:xfrm>
        </p:spPr>
        <p:txBody>
          <a:bodyPr/>
          <a:lstStyle/>
          <a:p>
            <a:r>
              <a:rPr lang="en-GB" b="1" dirty="0"/>
              <a:t>Benefits of Public Observing</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232936" y="843915"/>
            <a:ext cx="9358104" cy="5890259"/>
          </a:xfrm>
          <a:solidFill>
            <a:schemeClr val="tx1">
              <a:lumMod val="95000"/>
              <a:alpha val="15000"/>
            </a:schemeClr>
          </a:solidFill>
        </p:spPr>
        <p:txBody>
          <a:bodyPr>
            <a:normAutofit/>
          </a:bodyPr>
          <a:lstStyle/>
          <a:p>
            <a:r>
              <a:rPr lang="en-US" dirty="0"/>
              <a:t>Watching justice in action – supporting fundamental principle of ‘open justice’</a:t>
            </a:r>
          </a:p>
          <a:p>
            <a:r>
              <a:rPr lang="en-US" dirty="0"/>
              <a:t>Understanding Mental Capacity Act 2005 in practice</a:t>
            </a:r>
          </a:p>
          <a:p>
            <a:r>
              <a:rPr lang="en-US" dirty="0"/>
              <a:t>Watching advocates make submissions, question expert witnesses incl. cross-questioning, engage with litigants in person</a:t>
            </a:r>
          </a:p>
          <a:p>
            <a:r>
              <a:rPr lang="en-US" dirty="0"/>
              <a:t>Observing how P and P’s family engage with court</a:t>
            </a:r>
          </a:p>
          <a:p>
            <a:r>
              <a:rPr lang="en-US" dirty="0"/>
              <a:t>Understanding how a judgment emerges from facts + law (including ‘dead ends’ and rejected arguments). Very different from seeing final judgment</a:t>
            </a:r>
          </a:p>
          <a:p>
            <a:r>
              <a:rPr lang="en-US" dirty="0"/>
              <a:t>Frustrations – inadequate advance info about issues in listings, many are adjourned + vacated,  failure to respond to emails, forgetting to do introductory summary, we don’t get position statements!</a:t>
            </a:r>
          </a:p>
          <a:p>
            <a:r>
              <a:rPr lang="en-US" dirty="0"/>
              <a:t>Note that ‘Public’ is more than ‘Press’</a:t>
            </a:r>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3"/>
          <a:stretch>
            <a:fillRect/>
          </a:stretch>
        </p:blipFill>
        <p:spPr>
          <a:xfrm>
            <a:off x="9885680" y="114300"/>
            <a:ext cx="1719112" cy="1125220"/>
          </a:xfrm>
        </p:spPr>
      </p:pic>
    </p:spTree>
    <p:extLst>
      <p:ext uri="{BB962C8B-B14F-4D97-AF65-F5344CB8AC3E}">
        <p14:creationId xmlns:p14="http://schemas.microsoft.com/office/powerpoint/2010/main" val="3777547499"/>
      </p:ext>
    </p:extLst>
  </p:cSld>
  <p:clrMapOvr>
    <a:masterClrMapping/>
  </p:clrMapOvr>
  <mc:AlternateContent xmlns:mc="http://schemas.openxmlformats.org/markup-compatibility/2006" xmlns:p14="http://schemas.microsoft.com/office/powerpoint/2010/main">
    <mc:Choice Requires="p14">
      <p:transition spd="slow" p14:dur="2000" advTm="71689"/>
    </mc:Choice>
    <mc:Fallback xmlns="">
      <p:transition spd="slow" advTm="71689"/>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850900"/>
          </a:xfrm>
        </p:spPr>
        <p:txBody>
          <a:bodyPr/>
          <a:lstStyle/>
          <a:p>
            <a:r>
              <a:rPr lang="en-GB" sz="4200" b="1" dirty="0"/>
              <a:t>Observations of Law in Action </a:t>
            </a:r>
          </a:p>
        </p:txBody>
      </p:sp>
      <p:sp>
        <p:nvSpPr>
          <p:cNvPr id="4" name="Text Placeholder 3">
            <a:extLst>
              <a:ext uri="{FF2B5EF4-FFF2-40B4-BE49-F238E27FC236}">
                <a16:creationId xmlns:a16="http://schemas.microsoft.com/office/drawing/2014/main" id="{2ABD621C-0671-479A-93A6-7FB6925740D0}"/>
              </a:ext>
            </a:extLst>
          </p:cNvPr>
          <p:cNvSpPr>
            <a:spLocks noGrp="1"/>
          </p:cNvSpPr>
          <p:nvPr>
            <p:ph type="body" sz="half" idx="2"/>
          </p:nvPr>
        </p:nvSpPr>
        <p:spPr>
          <a:xfrm>
            <a:off x="121176" y="1524000"/>
            <a:ext cx="11927024" cy="5219699"/>
          </a:xfrm>
        </p:spPr>
        <p:txBody>
          <a:bodyPr/>
          <a:lstStyle/>
          <a:p>
            <a:endParaRPr lang="en-GB"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3"/>
          <a:stretch>
            <a:fillRect/>
          </a:stretch>
        </p:blipFill>
        <p:spPr>
          <a:xfrm>
            <a:off x="9885680" y="114300"/>
            <a:ext cx="1719112" cy="1125220"/>
          </a:xfrm>
        </p:spPr>
      </p:pic>
      <p:pic>
        <p:nvPicPr>
          <p:cNvPr id="6" name="Picture 5" descr="Graphical user interface, website&#10;&#10;Description automatically generated">
            <a:extLst>
              <a:ext uri="{FF2B5EF4-FFF2-40B4-BE49-F238E27FC236}">
                <a16:creationId xmlns:a16="http://schemas.microsoft.com/office/drawing/2014/main" id="{0BFF828D-5A04-FE42-3A8E-E7DE54F65A7F}"/>
              </a:ext>
            </a:extLst>
          </p:cNvPr>
          <p:cNvPicPr>
            <a:picLocks noChangeAspect="1"/>
          </p:cNvPicPr>
          <p:nvPr/>
        </p:nvPicPr>
        <p:blipFill>
          <a:blip r:embed="rId4"/>
          <a:stretch>
            <a:fillRect/>
          </a:stretch>
        </p:blipFill>
        <p:spPr>
          <a:xfrm>
            <a:off x="4025254" y="1524000"/>
            <a:ext cx="3752850" cy="3638550"/>
          </a:xfrm>
          <a:prstGeom prst="rect">
            <a:avLst/>
          </a:prstGeom>
        </p:spPr>
      </p:pic>
      <p:pic>
        <p:nvPicPr>
          <p:cNvPr id="8" name="Picture 7" descr="Graphical user interface, website&#10;&#10;Description automatically generated">
            <a:extLst>
              <a:ext uri="{FF2B5EF4-FFF2-40B4-BE49-F238E27FC236}">
                <a16:creationId xmlns:a16="http://schemas.microsoft.com/office/drawing/2014/main" id="{9205D697-CC49-DF5E-6B74-8627AE5A6FCF}"/>
              </a:ext>
            </a:extLst>
          </p:cNvPr>
          <p:cNvPicPr>
            <a:picLocks noChangeAspect="1"/>
          </p:cNvPicPr>
          <p:nvPr/>
        </p:nvPicPr>
        <p:blipFill>
          <a:blip r:embed="rId5"/>
          <a:stretch>
            <a:fillRect/>
          </a:stretch>
        </p:blipFill>
        <p:spPr>
          <a:xfrm>
            <a:off x="141852" y="1571624"/>
            <a:ext cx="3752850" cy="5124450"/>
          </a:xfrm>
          <a:prstGeom prst="rect">
            <a:avLst/>
          </a:prstGeom>
        </p:spPr>
      </p:pic>
      <p:pic>
        <p:nvPicPr>
          <p:cNvPr id="10" name="Picture 9" descr="Graphical user interface, text, application&#10;&#10;Description automatically generated">
            <a:extLst>
              <a:ext uri="{FF2B5EF4-FFF2-40B4-BE49-F238E27FC236}">
                <a16:creationId xmlns:a16="http://schemas.microsoft.com/office/drawing/2014/main" id="{0A586CE9-39E3-C3AB-FE4D-018B35CC3074}"/>
              </a:ext>
            </a:extLst>
          </p:cNvPr>
          <p:cNvPicPr>
            <a:picLocks noChangeAspect="1"/>
          </p:cNvPicPr>
          <p:nvPr/>
        </p:nvPicPr>
        <p:blipFill>
          <a:blip r:embed="rId6"/>
          <a:stretch>
            <a:fillRect/>
          </a:stretch>
        </p:blipFill>
        <p:spPr>
          <a:xfrm>
            <a:off x="7916512" y="2977800"/>
            <a:ext cx="3993279" cy="1156049"/>
          </a:xfrm>
          <a:prstGeom prst="rect">
            <a:avLst/>
          </a:prstGeom>
        </p:spPr>
      </p:pic>
      <p:sp>
        <p:nvSpPr>
          <p:cNvPr id="12" name="Arrow: Bent-Up 11">
            <a:extLst>
              <a:ext uri="{FF2B5EF4-FFF2-40B4-BE49-F238E27FC236}">
                <a16:creationId xmlns:a16="http://schemas.microsoft.com/office/drawing/2014/main" id="{78637DDC-36F8-8D3A-107A-BAD845839D59}"/>
              </a:ext>
            </a:extLst>
          </p:cNvPr>
          <p:cNvSpPr/>
          <p:nvPr/>
        </p:nvSpPr>
        <p:spPr>
          <a:xfrm>
            <a:off x="4033110" y="4216677"/>
            <a:ext cx="7056783" cy="2370482"/>
          </a:xfrm>
          <a:prstGeom prst="bentUp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GB"/>
          </a:p>
        </p:txBody>
      </p:sp>
      <p:sp>
        <p:nvSpPr>
          <p:cNvPr id="13" name="TextBox 12">
            <a:extLst>
              <a:ext uri="{FF2B5EF4-FFF2-40B4-BE49-F238E27FC236}">
                <a16:creationId xmlns:a16="http://schemas.microsoft.com/office/drawing/2014/main" id="{92085BA5-DDDC-69FB-B515-843EB41A8F2A}"/>
              </a:ext>
            </a:extLst>
          </p:cNvPr>
          <p:cNvSpPr txBox="1"/>
          <p:nvPr/>
        </p:nvSpPr>
        <p:spPr>
          <a:xfrm>
            <a:off x="779049" y="6213514"/>
            <a:ext cx="2478455" cy="369332"/>
          </a:xfrm>
          <a:prstGeom prst="rect">
            <a:avLst/>
          </a:prstGeom>
          <a:solidFill>
            <a:schemeClr val="accent5">
              <a:lumMod val="20000"/>
              <a:lumOff val="80000"/>
            </a:schemeClr>
          </a:solidFill>
        </p:spPr>
        <p:txBody>
          <a:bodyPr wrap="square" rtlCol="0">
            <a:spAutoFit/>
          </a:bodyPr>
          <a:lstStyle/>
          <a:p>
            <a:pPr algn="ctr"/>
            <a:r>
              <a:rPr lang="en-GB" b="1" dirty="0">
                <a:solidFill>
                  <a:schemeClr val="bg1"/>
                </a:solidFill>
              </a:rPr>
              <a:t>Celia Kitzinger, 2022</a:t>
            </a:r>
          </a:p>
        </p:txBody>
      </p:sp>
      <p:sp>
        <p:nvSpPr>
          <p:cNvPr id="17" name="TextBox 16">
            <a:extLst>
              <a:ext uri="{FF2B5EF4-FFF2-40B4-BE49-F238E27FC236}">
                <a16:creationId xmlns:a16="http://schemas.microsoft.com/office/drawing/2014/main" id="{86B06755-7287-1FA1-ADC3-CD8A60924301}"/>
              </a:ext>
            </a:extLst>
          </p:cNvPr>
          <p:cNvSpPr txBox="1"/>
          <p:nvPr/>
        </p:nvSpPr>
        <p:spPr>
          <a:xfrm>
            <a:off x="4662451" y="4661303"/>
            <a:ext cx="2478455" cy="369332"/>
          </a:xfrm>
          <a:prstGeom prst="rect">
            <a:avLst/>
          </a:prstGeom>
          <a:solidFill>
            <a:schemeClr val="accent5">
              <a:lumMod val="20000"/>
              <a:lumOff val="80000"/>
            </a:schemeClr>
          </a:solidFill>
        </p:spPr>
        <p:txBody>
          <a:bodyPr wrap="square" rtlCol="0">
            <a:spAutoFit/>
          </a:bodyPr>
          <a:lstStyle/>
          <a:p>
            <a:pPr algn="ctr"/>
            <a:r>
              <a:rPr lang="en-GB" b="1" dirty="0">
                <a:solidFill>
                  <a:schemeClr val="bg1"/>
                </a:solidFill>
              </a:rPr>
              <a:t>Clare Fuller, 2022</a:t>
            </a:r>
          </a:p>
        </p:txBody>
      </p:sp>
      <p:sp>
        <p:nvSpPr>
          <p:cNvPr id="14" name="TextBox 13">
            <a:extLst>
              <a:ext uri="{FF2B5EF4-FFF2-40B4-BE49-F238E27FC236}">
                <a16:creationId xmlns:a16="http://schemas.microsoft.com/office/drawing/2014/main" id="{8E0F9A6A-E700-EA03-DE35-C3F3218F3C0A}"/>
              </a:ext>
            </a:extLst>
          </p:cNvPr>
          <p:cNvSpPr txBox="1"/>
          <p:nvPr/>
        </p:nvSpPr>
        <p:spPr>
          <a:xfrm>
            <a:off x="7916512" y="1749287"/>
            <a:ext cx="3993279" cy="923330"/>
          </a:xfrm>
          <a:prstGeom prst="rect">
            <a:avLst/>
          </a:prstGeom>
          <a:solidFill>
            <a:schemeClr val="accent5">
              <a:lumMod val="20000"/>
              <a:lumOff val="80000"/>
            </a:schemeClr>
          </a:solidFill>
        </p:spPr>
        <p:txBody>
          <a:bodyPr wrap="square" rtlCol="0">
            <a:spAutoFit/>
          </a:bodyPr>
          <a:lstStyle/>
          <a:p>
            <a:r>
              <a:rPr lang="en-GB" b="1" dirty="0">
                <a:solidFill>
                  <a:schemeClr val="bg1"/>
                </a:solidFill>
              </a:rPr>
              <a:t>Subscribe and Search bars at bottom of website – Keep updated and find what you need:</a:t>
            </a:r>
          </a:p>
        </p:txBody>
      </p:sp>
      <p:sp>
        <p:nvSpPr>
          <p:cNvPr id="21" name="TextBox 20">
            <a:extLst>
              <a:ext uri="{FF2B5EF4-FFF2-40B4-BE49-F238E27FC236}">
                <a16:creationId xmlns:a16="http://schemas.microsoft.com/office/drawing/2014/main" id="{7CB11026-E1BA-143F-3EB3-083294ACF165}"/>
              </a:ext>
            </a:extLst>
          </p:cNvPr>
          <p:cNvSpPr txBox="1"/>
          <p:nvPr/>
        </p:nvSpPr>
        <p:spPr>
          <a:xfrm>
            <a:off x="2966831" y="3095896"/>
            <a:ext cx="6152320" cy="646331"/>
          </a:xfrm>
          <a:prstGeom prst="rect">
            <a:avLst/>
          </a:prstGeom>
          <a:noFill/>
        </p:spPr>
        <p:txBody>
          <a:bodyPr wrap="square">
            <a:spAutoFit/>
          </a:bodyPr>
          <a:lstStyle/>
          <a:p>
            <a:r>
              <a:rPr lang="en-GB" sz="1800" dirty="0">
                <a:effectLst/>
                <a:latin typeface="Segoe UI" panose="020B0502040204020203" pitchFamily="34" charset="0"/>
              </a:rPr>
              <a:t>https://openjusticecourtofprotection.org/2022/05/03/capacity-to-make-a-lasting-power-of-attorney/</a:t>
            </a:r>
            <a:endParaRPr lang="en-GB" sz="2000" dirty="0">
              <a:effectLst/>
              <a:latin typeface="Arial" panose="020B0604020202020204" pitchFamily="34" charset="0"/>
            </a:endParaRPr>
          </a:p>
        </p:txBody>
      </p:sp>
    </p:spTree>
    <p:extLst>
      <p:ext uri="{BB962C8B-B14F-4D97-AF65-F5344CB8AC3E}">
        <p14:creationId xmlns:p14="http://schemas.microsoft.com/office/powerpoint/2010/main" val="394369359"/>
      </p:ext>
    </p:extLst>
  </p:cSld>
  <p:clrMapOvr>
    <a:masterClrMapping/>
  </p:clrMapOvr>
  <mc:AlternateContent xmlns:mc="http://schemas.openxmlformats.org/markup-compatibility/2006" xmlns:p14="http://schemas.microsoft.com/office/powerpoint/2010/main">
    <mc:Choice Requires="p14">
      <p:transition spd="slow" p14:dur="2000" advTm="42911"/>
    </mc:Choice>
    <mc:Fallback xmlns="">
      <p:transition spd="slow" advTm="42911"/>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61017" y="65406"/>
            <a:ext cx="9358104" cy="561340"/>
          </a:xfrm>
        </p:spPr>
        <p:txBody>
          <a:bodyPr/>
          <a:lstStyle/>
          <a:p>
            <a:r>
              <a:rPr lang="en-GB" b="1" dirty="0"/>
              <a:t>Hearing Feedback Form </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232936" y="785191"/>
            <a:ext cx="9358104" cy="5948983"/>
          </a:xfrm>
          <a:solidFill>
            <a:schemeClr val="tx1">
              <a:lumMod val="95000"/>
              <a:alpha val="15000"/>
            </a:schemeClr>
          </a:solidFill>
        </p:spPr>
        <p:txBody>
          <a:bodyPr>
            <a:normAutofit/>
          </a:bodyPr>
          <a:lstStyle/>
          <a:p>
            <a:r>
              <a:rPr lang="en-US" dirty="0"/>
              <a:t>Info about observer</a:t>
            </a:r>
          </a:p>
          <a:p>
            <a:r>
              <a:rPr lang="en-US" dirty="0"/>
              <a:t>How hearing was listed</a:t>
            </a:r>
          </a:p>
          <a:p>
            <a:r>
              <a:rPr lang="en-US" dirty="0"/>
              <a:t>Access to hearing + Transparency Order</a:t>
            </a:r>
          </a:p>
          <a:p>
            <a:r>
              <a:rPr lang="en-US" dirty="0"/>
              <a:t>Technology issues (it’s almost always fine – an occasional glitch)</a:t>
            </a:r>
          </a:p>
          <a:p>
            <a:r>
              <a:rPr lang="en-US" dirty="0"/>
              <a:t>Was there an introductory summary?</a:t>
            </a:r>
          </a:p>
          <a:p>
            <a:r>
              <a:rPr lang="en-US" dirty="0"/>
              <a:t>Who was there (by role)? (applicant, respondents, P, P’s family, witnesses </a:t>
            </a:r>
            <a:r>
              <a:rPr lang="en-US" dirty="0" err="1"/>
              <a:t>etc</a:t>
            </a:r>
            <a:r>
              <a:rPr lang="en-US" dirty="0"/>
              <a:t>)</a:t>
            </a:r>
          </a:p>
          <a:p>
            <a:r>
              <a:rPr lang="en-US" dirty="0"/>
              <a:t>How were P’s wishes and feelings represented and by whom?</a:t>
            </a:r>
          </a:p>
          <a:p>
            <a:r>
              <a:rPr lang="en-US" dirty="0"/>
              <a:t>What order was being sought + what were areas of disagreement?</a:t>
            </a:r>
          </a:p>
          <a:p>
            <a:r>
              <a:rPr lang="en-US" dirty="0"/>
              <a:t>What did the court decide?</a:t>
            </a:r>
          </a:p>
          <a:p>
            <a:r>
              <a:rPr lang="en-US" dirty="0"/>
              <a:t>What is going to happen next?</a:t>
            </a:r>
          </a:p>
          <a:p>
            <a:endParaRPr lang="en-US" dirty="0"/>
          </a:p>
          <a:p>
            <a:pPr marL="0" indent="0">
              <a:buNone/>
            </a:pPr>
            <a:r>
              <a:rPr lang="en-US" dirty="0"/>
              <a:t>Available </a:t>
            </a:r>
            <a:r>
              <a:rPr lang="en-US" dirty="0">
                <a:hlinkClick r:id="rId3"/>
              </a:rPr>
              <a:t>here</a:t>
            </a:r>
            <a:r>
              <a:rPr lang="en-US" dirty="0"/>
              <a:t> or via ‘Observer Resources’ tab on our website.</a:t>
            </a:r>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4"/>
          <a:stretch>
            <a:fillRect/>
          </a:stretch>
        </p:blipFill>
        <p:spPr>
          <a:xfrm>
            <a:off x="9885680" y="114300"/>
            <a:ext cx="1719112" cy="1125220"/>
          </a:xfrm>
        </p:spPr>
      </p:pic>
      <p:pic>
        <p:nvPicPr>
          <p:cNvPr id="16" name="Picture 15" descr="Sign on the front of First Avenue House - &quot;Central Family Court&quot; at the top, then Coat of Arms, then &quot;The Court of Protection&quot; underneath. Attached at right angles to grey stone wall with row of windows.">
            <a:extLst>
              <a:ext uri="{FF2B5EF4-FFF2-40B4-BE49-F238E27FC236}">
                <a16:creationId xmlns:a16="http://schemas.microsoft.com/office/drawing/2014/main" id="{E8B65207-5BB4-4CF5-886B-E2CF6D22E872}"/>
              </a:ext>
            </a:extLst>
          </p:cNvPr>
          <p:cNvPicPr>
            <a:picLocks noChangeAspect="1"/>
          </p:cNvPicPr>
          <p:nvPr/>
        </p:nvPicPr>
        <p:blipFill>
          <a:blip r:embed="rId5"/>
          <a:stretch>
            <a:fillRect/>
          </a:stretch>
        </p:blipFill>
        <p:spPr>
          <a:xfrm>
            <a:off x="9025513" y="2339577"/>
            <a:ext cx="2933551" cy="2628900"/>
          </a:xfrm>
          <a:prstGeom prst="rect">
            <a:avLst/>
          </a:prstGeom>
        </p:spPr>
      </p:pic>
    </p:spTree>
    <p:extLst>
      <p:ext uri="{BB962C8B-B14F-4D97-AF65-F5344CB8AC3E}">
        <p14:creationId xmlns:p14="http://schemas.microsoft.com/office/powerpoint/2010/main" val="382251481"/>
      </p:ext>
    </p:extLst>
  </p:cSld>
  <p:clrMapOvr>
    <a:masterClrMapping/>
  </p:clrMapOvr>
  <mc:AlternateContent xmlns:mc="http://schemas.openxmlformats.org/markup-compatibility/2006" xmlns:p14="http://schemas.microsoft.com/office/powerpoint/2010/main">
    <mc:Choice Requires="p14">
      <p:transition spd="slow" p14:dur="2000" advTm="71689"/>
    </mc:Choice>
    <mc:Fallback xmlns="">
      <p:transition spd="slow" advTm="71689"/>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850900"/>
          </a:xfrm>
        </p:spPr>
        <p:txBody>
          <a:bodyPr/>
          <a:lstStyle/>
          <a:p>
            <a:r>
              <a:rPr lang="en-GB" sz="4200" b="1" dirty="0"/>
              <a:t>Observations of Law in Action </a:t>
            </a:r>
          </a:p>
        </p:txBody>
      </p:sp>
      <p:sp>
        <p:nvSpPr>
          <p:cNvPr id="4" name="Text Placeholder 3">
            <a:extLst>
              <a:ext uri="{FF2B5EF4-FFF2-40B4-BE49-F238E27FC236}">
                <a16:creationId xmlns:a16="http://schemas.microsoft.com/office/drawing/2014/main" id="{2ABD621C-0671-479A-93A6-7FB6925740D0}"/>
              </a:ext>
            </a:extLst>
          </p:cNvPr>
          <p:cNvSpPr>
            <a:spLocks noGrp="1"/>
          </p:cNvSpPr>
          <p:nvPr>
            <p:ph type="body" sz="half" idx="2"/>
          </p:nvPr>
        </p:nvSpPr>
        <p:spPr>
          <a:xfrm>
            <a:off x="121176" y="1524000"/>
            <a:ext cx="11927024" cy="5219699"/>
          </a:xfrm>
        </p:spPr>
        <p:txBody>
          <a:bodyPr/>
          <a:lstStyle/>
          <a:p>
            <a:endParaRPr lang="en-GB"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3"/>
          <a:stretch>
            <a:fillRect/>
          </a:stretch>
        </p:blipFill>
        <p:spPr>
          <a:xfrm>
            <a:off x="9885680" y="114300"/>
            <a:ext cx="1719112" cy="1125220"/>
          </a:xfrm>
        </p:spPr>
      </p:pic>
      <p:pic>
        <p:nvPicPr>
          <p:cNvPr id="20" name="Picture 19" descr="Graphical user interface, website&#10;&#10;Description automatically generated">
            <a:extLst>
              <a:ext uri="{FF2B5EF4-FFF2-40B4-BE49-F238E27FC236}">
                <a16:creationId xmlns:a16="http://schemas.microsoft.com/office/drawing/2014/main" id="{F2DFFA65-B523-44AD-8126-E9BF6ADC2E22}"/>
              </a:ext>
            </a:extLst>
          </p:cNvPr>
          <p:cNvPicPr>
            <a:picLocks noChangeAspect="1"/>
          </p:cNvPicPr>
          <p:nvPr/>
        </p:nvPicPr>
        <p:blipFill>
          <a:blip r:embed="rId4"/>
          <a:stretch>
            <a:fillRect/>
          </a:stretch>
        </p:blipFill>
        <p:spPr>
          <a:xfrm>
            <a:off x="233916" y="1524000"/>
            <a:ext cx="3779290" cy="5103087"/>
          </a:xfrm>
          <a:prstGeom prst="rect">
            <a:avLst/>
          </a:prstGeom>
        </p:spPr>
      </p:pic>
      <p:pic>
        <p:nvPicPr>
          <p:cNvPr id="22" name="Picture 21" descr="Graphical user interface&#10;&#10;Description automatically generated">
            <a:extLst>
              <a:ext uri="{FF2B5EF4-FFF2-40B4-BE49-F238E27FC236}">
                <a16:creationId xmlns:a16="http://schemas.microsoft.com/office/drawing/2014/main" id="{850F9292-4B12-4A72-B821-8BE903B4302A}"/>
              </a:ext>
            </a:extLst>
          </p:cNvPr>
          <p:cNvPicPr>
            <a:picLocks noChangeAspect="1"/>
          </p:cNvPicPr>
          <p:nvPr/>
        </p:nvPicPr>
        <p:blipFill>
          <a:blip r:embed="rId5"/>
          <a:stretch>
            <a:fillRect/>
          </a:stretch>
        </p:blipFill>
        <p:spPr>
          <a:xfrm>
            <a:off x="4202546" y="1523999"/>
            <a:ext cx="3764283" cy="5103087"/>
          </a:xfrm>
          <a:prstGeom prst="rect">
            <a:avLst/>
          </a:prstGeom>
        </p:spPr>
      </p:pic>
      <p:pic>
        <p:nvPicPr>
          <p:cNvPr id="26" name="Picture 25" descr="Text&#10;&#10;Description automatically generated">
            <a:extLst>
              <a:ext uri="{FF2B5EF4-FFF2-40B4-BE49-F238E27FC236}">
                <a16:creationId xmlns:a16="http://schemas.microsoft.com/office/drawing/2014/main" id="{E9FE1AAD-2D27-49BA-949A-243C3BE8B54F}"/>
              </a:ext>
            </a:extLst>
          </p:cNvPr>
          <p:cNvPicPr>
            <a:picLocks noChangeAspect="1"/>
          </p:cNvPicPr>
          <p:nvPr/>
        </p:nvPicPr>
        <p:blipFill>
          <a:blip r:embed="rId6"/>
          <a:stretch>
            <a:fillRect/>
          </a:stretch>
        </p:blipFill>
        <p:spPr>
          <a:xfrm>
            <a:off x="8178794" y="1523999"/>
            <a:ext cx="3779290" cy="5095664"/>
          </a:xfrm>
          <a:prstGeom prst="rect">
            <a:avLst/>
          </a:prstGeom>
        </p:spPr>
      </p:pic>
    </p:spTree>
    <p:extLst>
      <p:ext uri="{BB962C8B-B14F-4D97-AF65-F5344CB8AC3E}">
        <p14:creationId xmlns:p14="http://schemas.microsoft.com/office/powerpoint/2010/main" val="954145161"/>
      </p:ext>
    </p:extLst>
  </p:cSld>
  <p:clrMapOvr>
    <a:masterClrMapping/>
  </p:clrMapOvr>
  <mc:AlternateContent xmlns:mc="http://schemas.openxmlformats.org/markup-compatibility/2006" xmlns:p14="http://schemas.microsoft.com/office/powerpoint/2010/main">
    <mc:Choice Requires="p14">
      <p:transition spd="slow" p14:dur="2000" advTm="42911"/>
    </mc:Choice>
    <mc:Fallback xmlns="">
      <p:transition spd="slow" advTm="42911"/>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61017" y="65406"/>
            <a:ext cx="9358104" cy="561340"/>
          </a:xfrm>
        </p:spPr>
        <p:txBody>
          <a:bodyPr/>
          <a:lstStyle/>
          <a:p>
            <a:r>
              <a:rPr lang="en-GB" b="1" dirty="0"/>
              <a:t>How to Observe the CoP in Action </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232936" y="843915"/>
            <a:ext cx="9358104" cy="5890259"/>
          </a:xfrm>
          <a:solidFill>
            <a:schemeClr val="tx1">
              <a:lumMod val="95000"/>
              <a:alpha val="15000"/>
            </a:schemeClr>
          </a:solidFill>
        </p:spPr>
        <p:txBody>
          <a:bodyPr>
            <a:normAutofit/>
          </a:bodyPr>
          <a:lstStyle/>
          <a:p>
            <a:endParaRPr lang="en-GB" dirty="0"/>
          </a:p>
          <a:p>
            <a:endParaRPr lang="en-GB"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3"/>
          <a:stretch>
            <a:fillRect/>
          </a:stretch>
        </p:blipFill>
        <p:spPr>
          <a:xfrm>
            <a:off x="9885680" y="114300"/>
            <a:ext cx="1719112" cy="1125220"/>
          </a:xfrm>
        </p:spPr>
      </p:pic>
      <p:pic>
        <p:nvPicPr>
          <p:cNvPr id="16" name="Picture 15" descr="Sign on the front of First Avenue House - &quot;Central Family Court&quot; at the top, then Coat of Arms, then &quot;The Court of Protection&quot; underneath. Attached at right angles to grey stone wall with row of windows.">
            <a:extLst>
              <a:ext uri="{FF2B5EF4-FFF2-40B4-BE49-F238E27FC236}">
                <a16:creationId xmlns:a16="http://schemas.microsoft.com/office/drawing/2014/main" id="{E8B65207-5BB4-4CF5-886B-E2CF6D22E872}"/>
              </a:ext>
            </a:extLst>
          </p:cNvPr>
          <p:cNvPicPr>
            <a:picLocks noChangeAspect="1"/>
          </p:cNvPicPr>
          <p:nvPr/>
        </p:nvPicPr>
        <p:blipFill>
          <a:blip r:embed="rId4"/>
          <a:stretch>
            <a:fillRect/>
          </a:stretch>
        </p:blipFill>
        <p:spPr>
          <a:xfrm>
            <a:off x="7646819" y="2309759"/>
            <a:ext cx="2933551" cy="2628900"/>
          </a:xfrm>
          <a:prstGeom prst="rect">
            <a:avLst/>
          </a:prstGeom>
        </p:spPr>
      </p:pic>
      <p:pic>
        <p:nvPicPr>
          <p:cNvPr id="6" name="Content Placeholder 4">
            <a:extLst>
              <a:ext uri="{FF2B5EF4-FFF2-40B4-BE49-F238E27FC236}">
                <a16:creationId xmlns:a16="http://schemas.microsoft.com/office/drawing/2014/main" id="{82916FA3-F075-5CB5-8575-4F94F75DB7B1}"/>
              </a:ext>
            </a:extLst>
          </p:cNvPr>
          <p:cNvPicPr>
            <a:picLocks noChangeAspect="1"/>
          </p:cNvPicPr>
          <p:nvPr/>
        </p:nvPicPr>
        <p:blipFill>
          <a:blip r:embed="rId5"/>
          <a:stretch>
            <a:fillRect/>
          </a:stretch>
        </p:blipFill>
        <p:spPr>
          <a:xfrm>
            <a:off x="431109" y="1200301"/>
            <a:ext cx="5065452" cy="5177485"/>
          </a:xfrm>
          <a:prstGeom prst="rect">
            <a:avLst/>
          </a:prstGeom>
        </p:spPr>
      </p:pic>
      <p:sp>
        <p:nvSpPr>
          <p:cNvPr id="4" name="TextBox 3">
            <a:extLst>
              <a:ext uri="{FF2B5EF4-FFF2-40B4-BE49-F238E27FC236}">
                <a16:creationId xmlns:a16="http://schemas.microsoft.com/office/drawing/2014/main" id="{0E988026-3C71-F51C-840B-8E3DC7A4E9C0}"/>
              </a:ext>
            </a:extLst>
          </p:cNvPr>
          <p:cNvSpPr txBox="1"/>
          <p:nvPr/>
        </p:nvSpPr>
        <p:spPr>
          <a:xfrm>
            <a:off x="4418628" y="1388386"/>
            <a:ext cx="2933551" cy="4801314"/>
          </a:xfrm>
          <a:prstGeom prst="rect">
            <a:avLst/>
          </a:prstGeom>
          <a:solidFill>
            <a:schemeClr val="accent5">
              <a:lumMod val="20000"/>
              <a:lumOff val="80000"/>
            </a:schemeClr>
          </a:solidFill>
        </p:spPr>
        <p:txBody>
          <a:bodyPr wrap="square" rtlCol="0">
            <a:spAutoFit/>
          </a:bodyPr>
          <a:lstStyle/>
          <a:p>
            <a:pPr marL="285750" indent="-285750">
              <a:buFont typeface="Arial" panose="020B0604020202020204" pitchFamily="34" charset="0"/>
              <a:buChar char="•"/>
            </a:pPr>
            <a:r>
              <a:rPr lang="en-GB" b="1" dirty="0">
                <a:solidFill>
                  <a:schemeClr val="bg1"/>
                </a:solidFill>
              </a:rPr>
              <a:t>Featured Hearings on OJCOP Website</a:t>
            </a:r>
          </a:p>
          <a:p>
            <a:endParaRPr lang="en-GB" b="1" dirty="0">
              <a:solidFill>
                <a:schemeClr val="bg1"/>
              </a:solidFill>
            </a:endParaRPr>
          </a:p>
          <a:p>
            <a:pPr marL="285750" indent="-285750">
              <a:buFont typeface="Arial" panose="020B0604020202020204" pitchFamily="34" charset="0"/>
              <a:buChar char="•"/>
            </a:pPr>
            <a:r>
              <a:rPr lang="en-GB" b="1" dirty="0">
                <a:solidFill>
                  <a:schemeClr val="bg1"/>
                </a:solidFill>
              </a:rPr>
              <a:t>Selection of most accessible hearings each day</a:t>
            </a:r>
          </a:p>
          <a:p>
            <a:endParaRPr lang="en-GB" b="1" dirty="0">
              <a:solidFill>
                <a:schemeClr val="bg1"/>
              </a:solidFill>
            </a:endParaRPr>
          </a:p>
          <a:p>
            <a:pPr marL="285750" indent="-285750">
              <a:buFont typeface="Arial" panose="020B0604020202020204" pitchFamily="34" charset="0"/>
              <a:buChar char="•"/>
            </a:pPr>
            <a:r>
              <a:rPr lang="en-GB" b="1" dirty="0">
                <a:solidFill>
                  <a:schemeClr val="bg1"/>
                </a:solidFill>
              </a:rPr>
              <a:t>Decode ‘jargon’ – T/E; DRH; BTMM etc</a:t>
            </a:r>
          </a:p>
          <a:p>
            <a:endParaRPr lang="en-GB" b="1" dirty="0">
              <a:solidFill>
                <a:schemeClr val="bg1"/>
              </a:solidFill>
            </a:endParaRPr>
          </a:p>
          <a:p>
            <a:pPr marL="285750" indent="-285750">
              <a:buFont typeface="Arial" panose="020B0604020202020204" pitchFamily="34" charset="0"/>
              <a:buChar char="•"/>
            </a:pPr>
            <a:r>
              <a:rPr lang="en-GB" b="1" dirty="0">
                <a:solidFill>
                  <a:schemeClr val="bg1"/>
                </a:solidFill>
              </a:rPr>
              <a:t>Remove ‘Private’</a:t>
            </a:r>
          </a:p>
          <a:p>
            <a:pPr marL="285750" indent="-285750">
              <a:buFont typeface="Arial" panose="020B0604020202020204" pitchFamily="34" charset="0"/>
              <a:buChar char="•"/>
            </a:pPr>
            <a:endParaRPr lang="en-GB" b="1" dirty="0">
              <a:solidFill>
                <a:schemeClr val="bg1"/>
              </a:solidFill>
            </a:endParaRPr>
          </a:p>
          <a:p>
            <a:pPr marL="285750" indent="-285750">
              <a:buFont typeface="Arial" panose="020B0604020202020204" pitchFamily="34" charset="0"/>
              <a:buChar char="•"/>
            </a:pPr>
            <a:r>
              <a:rPr lang="en-GB" b="1" dirty="0">
                <a:solidFill>
                  <a:schemeClr val="bg1"/>
                </a:solidFill>
              </a:rPr>
              <a:t>Probably best ‘first step’ for anyone interested in observing CoP in action</a:t>
            </a:r>
          </a:p>
        </p:txBody>
      </p:sp>
      <p:sp>
        <p:nvSpPr>
          <p:cNvPr id="7" name="TextBox 6">
            <a:extLst>
              <a:ext uri="{FF2B5EF4-FFF2-40B4-BE49-F238E27FC236}">
                <a16:creationId xmlns:a16="http://schemas.microsoft.com/office/drawing/2014/main" id="{EE5CBBA7-A9D1-52E5-237A-BE6519CE9CBA}"/>
              </a:ext>
            </a:extLst>
          </p:cNvPr>
          <p:cNvSpPr txBox="1"/>
          <p:nvPr/>
        </p:nvSpPr>
        <p:spPr>
          <a:xfrm>
            <a:off x="7646819" y="5476461"/>
            <a:ext cx="4312245" cy="400110"/>
          </a:xfrm>
          <a:prstGeom prst="rect">
            <a:avLst/>
          </a:prstGeom>
          <a:solidFill>
            <a:schemeClr val="accent5">
              <a:lumMod val="20000"/>
              <a:lumOff val="80000"/>
            </a:schemeClr>
          </a:solidFill>
        </p:spPr>
        <p:txBody>
          <a:bodyPr wrap="square" rtlCol="0">
            <a:spAutoFit/>
          </a:bodyPr>
          <a:lstStyle/>
          <a:p>
            <a:r>
              <a:rPr lang="en-GB" sz="2000" b="1" dirty="0">
                <a:solidFill>
                  <a:schemeClr val="bg1"/>
                </a:solidFill>
              </a:rPr>
              <a:t>openjusticecourtofprotection.org</a:t>
            </a:r>
          </a:p>
        </p:txBody>
      </p:sp>
    </p:spTree>
    <p:extLst>
      <p:ext uri="{BB962C8B-B14F-4D97-AF65-F5344CB8AC3E}">
        <p14:creationId xmlns:p14="http://schemas.microsoft.com/office/powerpoint/2010/main" val="1616290060"/>
      </p:ext>
    </p:extLst>
  </p:cSld>
  <p:clrMapOvr>
    <a:masterClrMapping/>
  </p:clrMapOvr>
  <mc:AlternateContent xmlns:mc="http://schemas.openxmlformats.org/markup-compatibility/2006" xmlns:p14="http://schemas.microsoft.com/office/powerpoint/2010/main">
    <mc:Choice Requires="p14">
      <p:transition spd="slow" p14:dur="2000" advTm="71689"/>
    </mc:Choice>
    <mc:Fallback xmlns="">
      <p:transition spd="slow" advTm="71689"/>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61017" y="65406"/>
            <a:ext cx="9358104" cy="561340"/>
          </a:xfrm>
        </p:spPr>
        <p:txBody>
          <a:bodyPr/>
          <a:lstStyle/>
          <a:p>
            <a:r>
              <a:rPr lang="en-GB" b="1" dirty="0"/>
              <a:t>How to Observe the CoP in Action </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232936" y="843915"/>
            <a:ext cx="9358104" cy="5890259"/>
          </a:xfrm>
          <a:solidFill>
            <a:schemeClr val="tx1">
              <a:lumMod val="95000"/>
              <a:alpha val="15000"/>
            </a:schemeClr>
          </a:solidFill>
        </p:spPr>
        <p:txBody>
          <a:bodyPr>
            <a:normAutofit/>
          </a:bodyPr>
          <a:lstStyle/>
          <a:p>
            <a:endParaRPr lang="en-GB" dirty="0"/>
          </a:p>
          <a:p>
            <a:endParaRPr lang="en-GB"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3"/>
          <a:stretch>
            <a:fillRect/>
          </a:stretch>
        </p:blipFill>
        <p:spPr>
          <a:xfrm>
            <a:off x="9885680" y="114300"/>
            <a:ext cx="1719112" cy="1125220"/>
          </a:xfrm>
        </p:spPr>
      </p:pic>
      <p:pic>
        <p:nvPicPr>
          <p:cNvPr id="16" name="Picture 15" descr="Sign on the front of First Avenue House - &quot;Central Family Court&quot; at the top, then Coat of Arms, then &quot;The Court of Protection&quot; underneath. Attached at right angles to grey stone wall with row of windows.">
            <a:extLst>
              <a:ext uri="{FF2B5EF4-FFF2-40B4-BE49-F238E27FC236}">
                <a16:creationId xmlns:a16="http://schemas.microsoft.com/office/drawing/2014/main" id="{E8B65207-5BB4-4CF5-886B-E2CF6D22E872}"/>
              </a:ext>
            </a:extLst>
          </p:cNvPr>
          <p:cNvPicPr>
            <a:picLocks noChangeAspect="1"/>
          </p:cNvPicPr>
          <p:nvPr/>
        </p:nvPicPr>
        <p:blipFill>
          <a:blip r:embed="rId4"/>
          <a:stretch>
            <a:fillRect/>
          </a:stretch>
        </p:blipFill>
        <p:spPr>
          <a:xfrm>
            <a:off x="7646819" y="2309759"/>
            <a:ext cx="2933551" cy="2628900"/>
          </a:xfrm>
          <a:prstGeom prst="rect">
            <a:avLst/>
          </a:prstGeom>
        </p:spPr>
      </p:pic>
      <p:pic>
        <p:nvPicPr>
          <p:cNvPr id="6" name="Content Placeholder 4">
            <a:extLst>
              <a:ext uri="{FF2B5EF4-FFF2-40B4-BE49-F238E27FC236}">
                <a16:creationId xmlns:a16="http://schemas.microsoft.com/office/drawing/2014/main" id="{E6C6AAC6-F938-961E-1A52-BDF7A0D189F8}"/>
              </a:ext>
            </a:extLst>
          </p:cNvPr>
          <p:cNvPicPr>
            <a:picLocks noChangeAspect="1"/>
          </p:cNvPicPr>
          <p:nvPr/>
        </p:nvPicPr>
        <p:blipFill>
          <a:blip r:embed="rId5"/>
          <a:stretch>
            <a:fillRect/>
          </a:stretch>
        </p:blipFill>
        <p:spPr>
          <a:xfrm>
            <a:off x="472838" y="1102360"/>
            <a:ext cx="3284153" cy="1972888"/>
          </a:xfrm>
          <a:prstGeom prst="rect">
            <a:avLst/>
          </a:prstGeom>
        </p:spPr>
      </p:pic>
      <p:sp>
        <p:nvSpPr>
          <p:cNvPr id="4" name="TextBox 3">
            <a:extLst>
              <a:ext uri="{FF2B5EF4-FFF2-40B4-BE49-F238E27FC236}">
                <a16:creationId xmlns:a16="http://schemas.microsoft.com/office/drawing/2014/main" id="{24CF32FD-5C60-666C-36ED-4EEFA208112D}"/>
              </a:ext>
            </a:extLst>
          </p:cNvPr>
          <p:cNvSpPr txBox="1"/>
          <p:nvPr/>
        </p:nvSpPr>
        <p:spPr>
          <a:xfrm>
            <a:off x="3895959" y="1239519"/>
            <a:ext cx="4224311" cy="369332"/>
          </a:xfrm>
          <a:prstGeom prst="rect">
            <a:avLst/>
          </a:prstGeom>
          <a:solidFill>
            <a:schemeClr val="accent5">
              <a:lumMod val="20000"/>
              <a:lumOff val="80000"/>
            </a:schemeClr>
          </a:solidFill>
        </p:spPr>
        <p:txBody>
          <a:bodyPr wrap="square" rtlCol="0">
            <a:spAutoFit/>
          </a:bodyPr>
          <a:lstStyle/>
          <a:p>
            <a:r>
              <a:rPr lang="en-US" sz="1800" b="1" dirty="0">
                <a:solidFill>
                  <a:schemeClr val="bg1"/>
                </a:solidFill>
              </a:rPr>
              <a:t>First Avenue House listings click </a:t>
            </a:r>
            <a:r>
              <a:rPr lang="en-US" sz="1800" b="1" dirty="0">
                <a:solidFill>
                  <a:schemeClr val="bg1"/>
                </a:solidFill>
                <a:hlinkClick r:id="rId6">
                  <a:extLst>
                    <a:ext uri="{A12FA001-AC4F-418D-AE19-62706E023703}">
                      <ahyp:hlinkClr xmlns:ahyp="http://schemas.microsoft.com/office/drawing/2018/hyperlinkcolor" val="tx"/>
                    </a:ext>
                  </a:extLst>
                </a:hlinkClick>
              </a:rPr>
              <a:t>here</a:t>
            </a:r>
            <a:endParaRPr lang="en-GB" b="1" dirty="0">
              <a:solidFill>
                <a:schemeClr val="bg1"/>
              </a:solidFill>
            </a:endParaRPr>
          </a:p>
        </p:txBody>
      </p:sp>
      <p:pic>
        <p:nvPicPr>
          <p:cNvPr id="8" name="Content Placeholder 5">
            <a:extLst>
              <a:ext uri="{FF2B5EF4-FFF2-40B4-BE49-F238E27FC236}">
                <a16:creationId xmlns:a16="http://schemas.microsoft.com/office/drawing/2014/main" id="{31C05C50-4040-5145-8089-430BE98350A1}"/>
              </a:ext>
            </a:extLst>
          </p:cNvPr>
          <p:cNvPicPr>
            <a:picLocks noChangeAspect="1"/>
          </p:cNvPicPr>
          <p:nvPr/>
        </p:nvPicPr>
        <p:blipFill>
          <a:blip r:embed="rId7"/>
          <a:stretch>
            <a:fillRect/>
          </a:stretch>
        </p:blipFill>
        <p:spPr>
          <a:xfrm>
            <a:off x="648138" y="3292417"/>
            <a:ext cx="2933551" cy="2792901"/>
          </a:xfrm>
          <a:prstGeom prst="rect">
            <a:avLst/>
          </a:prstGeom>
        </p:spPr>
      </p:pic>
      <p:sp>
        <p:nvSpPr>
          <p:cNvPr id="7" name="TextBox 6">
            <a:extLst>
              <a:ext uri="{FF2B5EF4-FFF2-40B4-BE49-F238E27FC236}">
                <a16:creationId xmlns:a16="http://schemas.microsoft.com/office/drawing/2014/main" id="{92800359-6AF0-8742-295E-EAB766680D87}"/>
              </a:ext>
            </a:extLst>
          </p:cNvPr>
          <p:cNvSpPr txBox="1"/>
          <p:nvPr/>
        </p:nvSpPr>
        <p:spPr>
          <a:xfrm>
            <a:off x="3669340" y="4201849"/>
            <a:ext cx="3889828" cy="369332"/>
          </a:xfrm>
          <a:prstGeom prst="rect">
            <a:avLst/>
          </a:prstGeom>
          <a:solidFill>
            <a:schemeClr val="accent5">
              <a:lumMod val="20000"/>
              <a:lumOff val="80000"/>
            </a:schemeClr>
          </a:solidFill>
        </p:spPr>
        <p:txBody>
          <a:bodyPr wrap="square" rtlCol="0">
            <a:spAutoFit/>
          </a:bodyPr>
          <a:lstStyle/>
          <a:p>
            <a:r>
              <a:rPr lang="en-US" b="1" dirty="0">
                <a:solidFill>
                  <a:schemeClr val="bg1"/>
                </a:solidFill>
                <a:hlinkClick r:id="rId8">
                  <a:extLst>
                    <a:ext uri="{A12FA001-AC4F-418D-AE19-62706E023703}">
                      <ahyp:hlinkClr xmlns:ahyp="http://schemas.microsoft.com/office/drawing/2018/hyperlinkcolor" val="tx"/>
                    </a:ext>
                  </a:extLst>
                </a:hlinkClick>
              </a:rPr>
              <a:t>Royal Courts of Justice</a:t>
            </a:r>
            <a:r>
              <a:rPr lang="en-US" b="1" dirty="0">
                <a:solidFill>
                  <a:schemeClr val="bg1"/>
                </a:solidFill>
              </a:rPr>
              <a:t> listings</a:t>
            </a:r>
            <a:endParaRPr lang="en-GB" b="1" dirty="0">
              <a:solidFill>
                <a:schemeClr val="bg1"/>
              </a:solidFill>
            </a:endParaRPr>
          </a:p>
        </p:txBody>
      </p:sp>
    </p:spTree>
    <p:extLst>
      <p:ext uri="{BB962C8B-B14F-4D97-AF65-F5344CB8AC3E}">
        <p14:creationId xmlns:p14="http://schemas.microsoft.com/office/powerpoint/2010/main" val="526027887"/>
      </p:ext>
    </p:extLst>
  </p:cSld>
  <p:clrMapOvr>
    <a:masterClrMapping/>
  </p:clrMapOvr>
  <mc:AlternateContent xmlns:mc="http://schemas.openxmlformats.org/markup-compatibility/2006" xmlns:p14="http://schemas.microsoft.com/office/powerpoint/2010/main">
    <mc:Choice Requires="p14">
      <p:transition spd="slow" p14:dur="2000" advTm="71689"/>
    </mc:Choice>
    <mc:Fallback xmlns="">
      <p:transition spd="slow" advTm="71689"/>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61017" y="65406"/>
            <a:ext cx="9358104" cy="561340"/>
          </a:xfrm>
        </p:spPr>
        <p:txBody>
          <a:bodyPr/>
          <a:lstStyle/>
          <a:p>
            <a:r>
              <a:rPr lang="en-GB" b="1" dirty="0"/>
              <a:t>How to Observe the CoP in Action </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232936" y="843915"/>
            <a:ext cx="9358104" cy="5890259"/>
          </a:xfrm>
          <a:solidFill>
            <a:schemeClr val="tx1">
              <a:lumMod val="95000"/>
              <a:alpha val="15000"/>
            </a:schemeClr>
          </a:solidFill>
        </p:spPr>
        <p:txBody>
          <a:bodyPr>
            <a:normAutofit/>
          </a:bodyPr>
          <a:lstStyle/>
          <a:p>
            <a:endParaRPr lang="en-GB" dirty="0"/>
          </a:p>
          <a:p>
            <a:endParaRPr lang="en-GB"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3"/>
          <a:stretch>
            <a:fillRect/>
          </a:stretch>
        </p:blipFill>
        <p:spPr>
          <a:xfrm>
            <a:off x="9885680" y="114300"/>
            <a:ext cx="1719112" cy="1125220"/>
          </a:xfrm>
        </p:spPr>
      </p:pic>
      <p:pic>
        <p:nvPicPr>
          <p:cNvPr id="16" name="Picture 15" descr="Sign on the front of First Avenue House - &quot;Central Family Court&quot; at the top, then Coat of Arms, then &quot;The Court of Protection&quot; underneath. Attached at right angles to grey stone wall with row of windows.">
            <a:extLst>
              <a:ext uri="{FF2B5EF4-FFF2-40B4-BE49-F238E27FC236}">
                <a16:creationId xmlns:a16="http://schemas.microsoft.com/office/drawing/2014/main" id="{E8B65207-5BB4-4CF5-886B-E2CF6D22E872}"/>
              </a:ext>
            </a:extLst>
          </p:cNvPr>
          <p:cNvPicPr>
            <a:picLocks noChangeAspect="1"/>
          </p:cNvPicPr>
          <p:nvPr/>
        </p:nvPicPr>
        <p:blipFill>
          <a:blip r:embed="rId4"/>
          <a:stretch>
            <a:fillRect/>
          </a:stretch>
        </p:blipFill>
        <p:spPr>
          <a:xfrm>
            <a:off x="7646819" y="2309759"/>
            <a:ext cx="2933551" cy="2628900"/>
          </a:xfrm>
          <a:prstGeom prst="rect">
            <a:avLst/>
          </a:prstGeom>
        </p:spPr>
      </p:pic>
      <p:pic>
        <p:nvPicPr>
          <p:cNvPr id="6" name="Content Placeholder 4">
            <a:extLst>
              <a:ext uri="{FF2B5EF4-FFF2-40B4-BE49-F238E27FC236}">
                <a16:creationId xmlns:a16="http://schemas.microsoft.com/office/drawing/2014/main" id="{F76755BE-9396-8724-34D0-DF61D5E5E5EE}"/>
              </a:ext>
            </a:extLst>
          </p:cNvPr>
          <p:cNvPicPr>
            <a:picLocks noChangeAspect="1"/>
          </p:cNvPicPr>
          <p:nvPr/>
        </p:nvPicPr>
        <p:blipFill>
          <a:blip r:embed="rId5"/>
          <a:stretch>
            <a:fillRect/>
          </a:stretch>
        </p:blipFill>
        <p:spPr>
          <a:xfrm>
            <a:off x="413202" y="1015076"/>
            <a:ext cx="5860599" cy="3471707"/>
          </a:xfrm>
          <a:prstGeom prst="rect">
            <a:avLst/>
          </a:prstGeom>
        </p:spPr>
      </p:pic>
      <p:sp>
        <p:nvSpPr>
          <p:cNvPr id="4" name="TextBox 3">
            <a:extLst>
              <a:ext uri="{FF2B5EF4-FFF2-40B4-BE49-F238E27FC236}">
                <a16:creationId xmlns:a16="http://schemas.microsoft.com/office/drawing/2014/main" id="{0DDDDEDC-A8F6-DC60-E183-D9AB05BADD0A}"/>
              </a:ext>
            </a:extLst>
          </p:cNvPr>
          <p:cNvSpPr txBox="1"/>
          <p:nvPr/>
        </p:nvSpPr>
        <p:spPr>
          <a:xfrm>
            <a:off x="497840" y="5313680"/>
            <a:ext cx="8788400" cy="1200329"/>
          </a:xfrm>
          <a:prstGeom prst="rect">
            <a:avLst/>
          </a:prstGeom>
          <a:solidFill>
            <a:schemeClr val="accent5">
              <a:lumMod val="20000"/>
              <a:lumOff val="80000"/>
            </a:schemeClr>
          </a:solidFill>
        </p:spPr>
        <p:txBody>
          <a:bodyPr wrap="square" rtlCol="0">
            <a:spAutoFit/>
          </a:bodyPr>
          <a:lstStyle/>
          <a:p>
            <a:pPr marL="285750" indent="-285750">
              <a:buFont typeface="Arial" panose="020B0604020202020204" pitchFamily="34" charset="0"/>
              <a:buChar char="•"/>
            </a:pPr>
            <a:r>
              <a:rPr lang="en-GB" b="1" dirty="0" err="1">
                <a:solidFill>
                  <a:schemeClr val="bg1"/>
                </a:solidFill>
              </a:rPr>
              <a:t>CourtServe</a:t>
            </a:r>
            <a:r>
              <a:rPr lang="en-GB" b="1" dirty="0">
                <a:solidFill>
                  <a:schemeClr val="bg1"/>
                </a:solidFill>
              </a:rPr>
              <a:t> – free (but registration required) – courtserve.net </a:t>
            </a:r>
          </a:p>
          <a:p>
            <a:pPr marL="285750" indent="-285750">
              <a:buFont typeface="Arial" panose="020B0604020202020204" pitchFamily="34" charset="0"/>
              <a:buChar char="•"/>
            </a:pPr>
            <a:r>
              <a:rPr lang="en-GB" b="1" dirty="0">
                <a:solidFill>
                  <a:schemeClr val="bg1"/>
                </a:solidFill>
              </a:rPr>
              <a:t>Aimed primarily at lawyers and other court users</a:t>
            </a:r>
          </a:p>
          <a:p>
            <a:pPr marL="285750" indent="-285750">
              <a:buFont typeface="Arial" panose="020B0604020202020204" pitchFamily="34" charset="0"/>
              <a:buChar char="•"/>
            </a:pPr>
            <a:r>
              <a:rPr lang="en-GB" b="1" dirty="0">
                <a:solidFill>
                  <a:schemeClr val="bg1"/>
                </a:solidFill>
              </a:rPr>
              <a:t>Arranged geographically but also has CoP tab</a:t>
            </a:r>
          </a:p>
          <a:p>
            <a:pPr marL="285750" indent="-285750">
              <a:buFont typeface="Arial" panose="020B0604020202020204" pitchFamily="34" charset="0"/>
              <a:buChar char="•"/>
            </a:pPr>
            <a:r>
              <a:rPr lang="en-GB" b="1" dirty="0">
                <a:solidFill>
                  <a:schemeClr val="bg1"/>
                </a:solidFill>
              </a:rPr>
              <a:t>Not necessarily logically organised! </a:t>
            </a:r>
          </a:p>
        </p:txBody>
      </p:sp>
      <p:pic>
        <p:nvPicPr>
          <p:cNvPr id="8" name="Content Placeholder 7">
            <a:extLst>
              <a:ext uri="{FF2B5EF4-FFF2-40B4-BE49-F238E27FC236}">
                <a16:creationId xmlns:a16="http://schemas.microsoft.com/office/drawing/2014/main" id="{1DEBDE80-5966-585B-93AF-F56207556019}"/>
              </a:ext>
            </a:extLst>
          </p:cNvPr>
          <p:cNvPicPr>
            <a:picLocks noChangeAspect="1"/>
          </p:cNvPicPr>
          <p:nvPr/>
        </p:nvPicPr>
        <p:blipFill>
          <a:blip r:embed="rId6"/>
          <a:stretch>
            <a:fillRect/>
          </a:stretch>
        </p:blipFill>
        <p:spPr>
          <a:xfrm>
            <a:off x="4689444" y="1730076"/>
            <a:ext cx="2813111" cy="2316680"/>
          </a:xfrm>
          <a:prstGeom prst="rect">
            <a:avLst/>
          </a:prstGeom>
        </p:spPr>
      </p:pic>
    </p:spTree>
    <p:extLst>
      <p:ext uri="{BB962C8B-B14F-4D97-AF65-F5344CB8AC3E}">
        <p14:creationId xmlns:p14="http://schemas.microsoft.com/office/powerpoint/2010/main" val="2053939985"/>
      </p:ext>
    </p:extLst>
  </p:cSld>
  <p:clrMapOvr>
    <a:masterClrMapping/>
  </p:clrMapOvr>
  <mc:AlternateContent xmlns:mc="http://schemas.openxmlformats.org/markup-compatibility/2006" xmlns:p14="http://schemas.microsoft.com/office/powerpoint/2010/main">
    <mc:Choice Requires="p14">
      <p:transition spd="slow" p14:dur="2000" advTm="71689"/>
    </mc:Choice>
    <mc:Fallback xmlns="">
      <p:transition spd="slow" advTm="71689"/>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14"/>
        <p:cNvGrpSpPr/>
        <p:nvPr/>
      </p:nvGrpSpPr>
      <p:grpSpPr>
        <a:xfrm>
          <a:off x="0" y="0"/>
          <a:ext cx="0" cy="0"/>
          <a:chOff x="0" y="0"/>
          <a:chExt cx="0" cy="0"/>
        </a:xfrm>
      </p:grpSpPr>
      <p:pic>
        <p:nvPicPr>
          <p:cNvPr id="315" name="Google Shape;315;p16" descr="A close up of a blackboard&#10;&#10;Description automatically generated"/>
          <p:cNvPicPr preferRelativeResize="0"/>
          <p:nvPr/>
        </p:nvPicPr>
        <p:blipFill rotWithShape="1">
          <a:blip r:embed="rId4">
            <a:alphaModFix amt="5000"/>
          </a:blip>
          <a:srcRect/>
          <a:stretch/>
        </p:blipFill>
        <p:spPr>
          <a:xfrm>
            <a:off x="0" y="0"/>
            <a:ext cx="12192000" cy="6858000"/>
          </a:xfrm>
          <a:prstGeom prst="rect">
            <a:avLst/>
          </a:prstGeom>
          <a:noFill/>
          <a:ln>
            <a:noFill/>
          </a:ln>
        </p:spPr>
      </p:pic>
      <p:sp>
        <p:nvSpPr>
          <p:cNvPr id="316" name="Google Shape;316;p16"/>
          <p:cNvSpPr txBox="1">
            <a:spLocks noGrp="1"/>
          </p:cNvSpPr>
          <p:nvPr>
            <p:ph type="title"/>
          </p:nvPr>
        </p:nvSpPr>
        <p:spPr>
          <a:xfrm>
            <a:off x="587208" y="558635"/>
            <a:ext cx="9358104" cy="56134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lt2"/>
              </a:buClr>
              <a:buSzPts val="4200"/>
              <a:buFont typeface="Century Gothic"/>
              <a:buNone/>
            </a:pPr>
            <a:r>
              <a:rPr lang="en-GB" b="1" dirty="0">
                <a:latin typeface="Arial" panose="020B0604020202020204" pitchFamily="34" charset="0"/>
                <a:cs typeface="Arial" panose="020B0604020202020204" pitchFamily="34" charset="0"/>
              </a:rPr>
              <a:t>Summary</a:t>
            </a:r>
            <a:endParaRPr dirty="0">
              <a:latin typeface="Arial" panose="020B0604020202020204" pitchFamily="34" charset="0"/>
              <a:cs typeface="Arial" panose="020B0604020202020204" pitchFamily="34" charset="0"/>
            </a:endParaRPr>
          </a:p>
        </p:txBody>
      </p:sp>
      <p:sp>
        <p:nvSpPr>
          <p:cNvPr id="317" name="Google Shape;317;p16"/>
          <p:cNvSpPr txBox="1">
            <a:spLocks noGrp="1"/>
          </p:cNvSpPr>
          <p:nvPr>
            <p:ph type="body" idx="1"/>
          </p:nvPr>
        </p:nvSpPr>
        <p:spPr>
          <a:xfrm>
            <a:off x="143750" y="1564310"/>
            <a:ext cx="9358200" cy="4971440"/>
          </a:xfrm>
          <a:prstGeom prst="rect">
            <a:avLst/>
          </a:prstGeom>
          <a:noFill/>
          <a:ln>
            <a:noFill/>
          </a:ln>
        </p:spPr>
        <p:txBody>
          <a:bodyPr spcFirstLastPara="1" wrap="square" lIns="91425" tIns="45700" rIns="91425" bIns="45700" anchor="ctr" anchorCtr="0">
            <a:normAutofit/>
          </a:bodyPr>
          <a:lstStyle/>
          <a:p>
            <a:pPr marL="457200" lvl="0" indent="-359270" algn="l" rtl="0">
              <a:spcBef>
                <a:spcPts val="0"/>
              </a:spcBef>
              <a:spcAft>
                <a:spcPts val="0"/>
              </a:spcAft>
              <a:buSzPct val="91547"/>
              <a:buChar char="►"/>
            </a:pPr>
            <a:endParaRPr lang="en-GB" sz="3800" dirty="0"/>
          </a:p>
          <a:p>
            <a:pPr marL="457200" lvl="0" indent="-359270" algn="l" rtl="0">
              <a:spcBef>
                <a:spcPts val="0"/>
              </a:spcBef>
              <a:spcAft>
                <a:spcPts val="0"/>
              </a:spcAft>
              <a:buSzPct val="91547"/>
              <a:buChar char="►"/>
            </a:pPr>
            <a:endParaRPr lang="en-GB" sz="3800" dirty="0"/>
          </a:p>
          <a:p>
            <a:pPr marL="457200" lvl="0" indent="-359270" algn="l" rtl="0">
              <a:spcBef>
                <a:spcPts val="0"/>
              </a:spcBef>
              <a:spcAft>
                <a:spcPts val="0"/>
              </a:spcAft>
              <a:buSzPct val="91547"/>
              <a:buChar char="►"/>
            </a:pPr>
            <a:endParaRPr lang="en-GB" sz="3800" dirty="0">
              <a:latin typeface="+mj-lt"/>
            </a:endParaRPr>
          </a:p>
          <a:p>
            <a:pPr marL="457200" lvl="0" indent="-359270" algn="l" rtl="0">
              <a:spcBef>
                <a:spcPts val="0"/>
              </a:spcBef>
              <a:spcAft>
                <a:spcPts val="0"/>
              </a:spcAft>
              <a:buSzPct val="91547"/>
              <a:buChar char="►"/>
            </a:pPr>
            <a:r>
              <a:rPr lang="en-GB" sz="2400" dirty="0">
                <a:latin typeface="+mj-lt"/>
                <a:cs typeface="Arial" panose="020B0604020202020204" pitchFamily="34" charset="0"/>
              </a:rPr>
              <a:t>Have a look at our website for resources, blogs and upcoming hearings to observe</a:t>
            </a:r>
            <a:endParaRPr sz="2400" dirty="0">
              <a:latin typeface="+mj-lt"/>
              <a:cs typeface="Arial" panose="020B0604020202020204" pitchFamily="34" charset="0"/>
            </a:endParaRPr>
          </a:p>
          <a:p>
            <a:pPr marL="0" lvl="0" indent="0" algn="l" rtl="0">
              <a:spcBef>
                <a:spcPts val="0"/>
              </a:spcBef>
              <a:spcAft>
                <a:spcPts val="0"/>
              </a:spcAft>
              <a:buNone/>
            </a:pPr>
            <a:endParaRPr sz="2400" dirty="0">
              <a:latin typeface="+mj-lt"/>
              <a:cs typeface="Arial" panose="020B0604020202020204" pitchFamily="34" charset="0"/>
            </a:endParaRPr>
          </a:p>
          <a:p>
            <a:pPr marL="457200" lvl="0" indent="-371335" algn="l" rtl="0">
              <a:spcBef>
                <a:spcPts val="0"/>
              </a:spcBef>
              <a:spcAft>
                <a:spcPts val="0"/>
              </a:spcAft>
              <a:buSzPct val="100000"/>
              <a:buChar char="►"/>
            </a:pPr>
            <a:r>
              <a:rPr lang="en-GB" sz="2400" dirty="0">
                <a:latin typeface="+mj-lt"/>
                <a:cs typeface="Arial" panose="020B0604020202020204" pitchFamily="34" charset="0"/>
              </a:rPr>
              <a:t>Get involved!  Watch a hearing, write a blog</a:t>
            </a:r>
            <a:endParaRPr sz="2400" dirty="0">
              <a:latin typeface="+mj-lt"/>
              <a:cs typeface="Arial" panose="020B0604020202020204" pitchFamily="34" charset="0"/>
            </a:endParaRPr>
          </a:p>
          <a:p>
            <a:pPr marL="457200" lvl="0" indent="0" algn="l" rtl="0">
              <a:spcBef>
                <a:spcPts val="0"/>
              </a:spcBef>
              <a:spcAft>
                <a:spcPts val="0"/>
              </a:spcAft>
              <a:buNone/>
            </a:pPr>
            <a:endParaRPr sz="2400" dirty="0">
              <a:latin typeface="+mj-lt"/>
              <a:cs typeface="Arial" panose="020B0604020202020204" pitchFamily="34" charset="0"/>
            </a:endParaRPr>
          </a:p>
          <a:p>
            <a:pPr marL="457200" lvl="0" indent="-371335" algn="l" rtl="0">
              <a:spcBef>
                <a:spcPts val="0"/>
              </a:spcBef>
              <a:spcAft>
                <a:spcPts val="0"/>
              </a:spcAft>
              <a:buSzPct val="100000"/>
              <a:buChar char="►"/>
            </a:pPr>
            <a:r>
              <a:rPr lang="en-GB" sz="2400" dirty="0">
                <a:latin typeface="+mj-lt"/>
                <a:cs typeface="Arial" panose="020B0604020202020204" pitchFamily="34" charset="0"/>
              </a:rPr>
              <a:t>We can offer support to access hearings and with writing blogs</a:t>
            </a:r>
            <a:endParaRPr sz="2400" dirty="0">
              <a:latin typeface="+mj-lt"/>
              <a:cs typeface="Arial" panose="020B0604020202020204" pitchFamily="34" charset="0"/>
            </a:endParaRPr>
          </a:p>
          <a:p>
            <a:pPr marL="457200" lvl="0" indent="0" algn="l" rtl="0">
              <a:spcBef>
                <a:spcPts val="0"/>
              </a:spcBef>
              <a:spcAft>
                <a:spcPts val="0"/>
              </a:spcAft>
              <a:buNone/>
            </a:pPr>
            <a:endParaRPr sz="2400" dirty="0">
              <a:latin typeface="+mj-lt"/>
              <a:cs typeface="Arial" panose="020B0604020202020204" pitchFamily="34" charset="0"/>
            </a:endParaRPr>
          </a:p>
          <a:p>
            <a:pPr marL="457200" lvl="0" indent="-371335" algn="l" rtl="0">
              <a:spcBef>
                <a:spcPts val="0"/>
              </a:spcBef>
              <a:spcAft>
                <a:spcPts val="0"/>
              </a:spcAft>
              <a:buSzPct val="100000"/>
              <a:buChar char="►"/>
            </a:pPr>
            <a:r>
              <a:rPr lang="en-GB" sz="2400" dirty="0">
                <a:latin typeface="+mj-lt"/>
                <a:cs typeface="Arial" panose="020B0604020202020204" pitchFamily="34" charset="0"/>
              </a:rPr>
              <a:t>It’s excellent CPD - and free!</a:t>
            </a:r>
            <a:endParaRPr sz="2400" dirty="0">
              <a:latin typeface="+mj-lt"/>
              <a:cs typeface="Arial" panose="020B0604020202020204" pitchFamily="34" charset="0"/>
            </a:endParaRPr>
          </a:p>
          <a:p>
            <a:pPr marL="457200" lvl="0" indent="0" algn="l" rtl="0">
              <a:spcBef>
                <a:spcPts val="0"/>
              </a:spcBef>
              <a:spcAft>
                <a:spcPts val="0"/>
              </a:spcAft>
              <a:buNone/>
            </a:pPr>
            <a:endParaRPr sz="4732" dirty="0">
              <a:latin typeface="Arial" panose="020B0604020202020204" pitchFamily="34" charset="0"/>
              <a:cs typeface="Arial" panose="020B0604020202020204" pitchFamily="34" charset="0"/>
            </a:endParaRPr>
          </a:p>
          <a:p>
            <a:pPr marL="0" lvl="0" indent="0" algn="l" rtl="0">
              <a:spcBef>
                <a:spcPts val="0"/>
              </a:spcBef>
              <a:spcAft>
                <a:spcPts val="0"/>
              </a:spcAft>
              <a:buNone/>
            </a:pPr>
            <a:endParaRPr sz="4732" b="1" dirty="0">
              <a:latin typeface="Arial" panose="020B0604020202020204" pitchFamily="34" charset="0"/>
              <a:cs typeface="Arial" panose="020B0604020202020204" pitchFamily="34" charset="0"/>
            </a:endParaRPr>
          </a:p>
          <a:p>
            <a:pPr marL="0" lvl="0" indent="0" algn="l" rtl="0">
              <a:spcBef>
                <a:spcPts val="0"/>
              </a:spcBef>
              <a:spcAft>
                <a:spcPts val="0"/>
              </a:spcAft>
              <a:buNone/>
            </a:pPr>
            <a:endParaRPr sz="4732" b="1" dirty="0"/>
          </a:p>
          <a:p>
            <a:pPr marL="0" lvl="0" indent="457200" algn="l" rtl="0">
              <a:lnSpc>
                <a:spcPct val="90000"/>
              </a:lnSpc>
              <a:spcBef>
                <a:spcPts val="1000"/>
              </a:spcBef>
              <a:spcAft>
                <a:spcPts val="0"/>
              </a:spcAft>
              <a:buClr>
                <a:schemeClr val="dk1"/>
              </a:buClr>
              <a:buSzPct val="25163"/>
              <a:buFont typeface="Arial"/>
              <a:buNone/>
            </a:pPr>
            <a:endParaRPr sz="4371" b="1" dirty="0">
              <a:solidFill>
                <a:schemeClr val="lt2"/>
              </a:solidFill>
              <a:latin typeface="Calibri"/>
              <a:ea typeface="Calibri"/>
              <a:cs typeface="Calibri"/>
              <a:sym typeface="Calibri"/>
            </a:endParaRPr>
          </a:p>
          <a:p>
            <a:pPr marL="0" lvl="0" indent="0" algn="l" rtl="0">
              <a:spcBef>
                <a:spcPts val="0"/>
              </a:spcBef>
              <a:spcAft>
                <a:spcPts val="0"/>
              </a:spcAft>
              <a:buNone/>
            </a:pPr>
            <a:endParaRPr sz="3000" b="1" dirty="0"/>
          </a:p>
          <a:p>
            <a:pPr marL="0" lvl="0" indent="0" algn="l" rtl="0">
              <a:spcBef>
                <a:spcPts val="0"/>
              </a:spcBef>
              <a:spcAft>
                <a:spcPts val="0"/>
              </a:spcAft>
              <a:buNone/>
            </a:pPr>
            <a:endParaRPr sz="3000" dirty="0"/>
          </a:p>
        </p:txBody>
      </p:sp>
      <p:pic>
        <p:nvPicPr>
          <p:cNvPr id="318" name="Google Shape;318;p16" descr="A close up of a sign&#10;&#10;Description automatically generated"/>
          <p:cNvPicPr preferRelativeResize="0">
            <a:picLocks noGrp="1"/>
          </p:cNvPicPr>
          <p:nvPr>
            <p:ph type="body" idx="1"/>
          </p:nvPr>
        </p:nvPicPr>
        <p:blipFill rotWithShape="1">
          <a:blip r:embed="rId5">
            <a:alphaModFix/>
          </a:blip>
          <a:srcRect/>
          <a:stretch/>
        </p:blipFill>
        <p:spPr>
          <a:xfrm>
            <a:off x="9885680" y="114300"/>
            <a:ext cx="1719112" cy="1125220"/>
          </a:xfrm>
          <a:prstGeom prst="rect">
            <a:avLst/>
          </a:prstGeom>
          <a:noFill/>
          <a:ln>
            <a:noFill/>
          </a:ln>
        </p:spPr>
      </p:pic>
      <p:pic>
        <p:nvPicPr>
          <p:cNvPr id="319" name="Google Shape;319;p16" descr="Door Open outline"/>
          <p:cNvPicPr preferRelativeResize="0"/>
          <p:nvPr/>
        </p:nvPicPr>
        <p:blipFill rotWithShape="1">
          <a:blip r:embed="rId6">
            <a:alphaModFix/>
          </a:blip>
          <a:srcRect/>
          <a:stretch/>
        </p:blipFill>
        <p:spPr>
          <a:xfrm>
            <a:off x="8702211" y="3345807"/>
            <a:ext cx="3782703" cy="378270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4">
                    <a14:imgEffect>
                      <a14:saturation sat="224000"/>
                    </a14:imgEffect>
                  </a14:imgLayer>
                </a14:imgProps>
              </a:ext>
            </a:extLst>
          </a:blip>
          <a:stretch/>
        </a:blipFill>
        <a:effectLst/>
      </p:bgPr>
    </p:bg>
    <p:spTree>
      <p:nvGrpSpPr>
        <p:cNvPr id="1" name=""/>
        <p:cNvGrpSpPr/>
        <p:nvPr/>
      </p:nvGrpSpPr>
      <p:grpSpPr>
        <a:xfrm>
          <a:off x="0" y="0"/>
          <a:ext cx="0" cy="0"/>
          <a:chOff x="0" y="0"/>
          <a:chExt cx="0" cy="0"/>
        </a:xfrm>
      </p:grpSpPr>
      <p:pic>
        <p:nvPicPr>
          <p:cNvPr id="14" name="Picture 13" descr="A close up of a sign&#10;&#10;Description automatically generated">
            <a:extLst>
              <a:ext uri="{FF2B5EF4-FFF2-40B4-BE49-F238E27FC236}">
                <a16:creationId xmlns:a16="http://schemas.microsoft.com/office/drawing/2014/main" id="{B13BB139-ECC4-4165-99EB-AFFD272BB3F2}"/>
              </a:ext>
            </a:extLst>
          </p:cNvPr>
          <p:cNvPicPr>
            <a:picLocks noChangeAspect="1"/>
          </p:cNvPicPr>
          <p:nvPr/>
        </p:nvPicPr>
        <p:blipFill>
          <a:blip r:embed="rId5"/>
          <a:stretch>
            <a:fillRect/>
          </a:stretch>
        </p:blipFill>
        <p:spPr>
          <a:xfrm>
            <a:off x="184632" y="1173890"/>
            <a:ext cx="4916470" cy="4739375"/>
          </a:xfrm>
          <a:prstGeom prst="rect">
            <a:avLst/>
          </a:prstGeom>
          <a:solidFill>
            <a:schemeClr val="tx1"/>
          </a:solidFill>
        </p:spPr>
      </p:pic>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Further Details and Contact</a:t>
            </a:r>
          </a:p>
        </p:txBody>
      </p:sp>
      <p:sp>
        <p:nvSpPr>
          <p:cNvPr id="4" name="Text Placeholder 3">
            <a:extLst>
              <a:ext uri="{FF2B5EF4-FFF2-40B4-BE49-F238E27FC236}">
                <a16:creationId xmlns:a16="http://schemas.microsoft.com/office/drawing/2014/main" id="{2ABD621C-0671-479A-93A6-7FB6925740D0}"/>
              </a:ext>
            </a:extLst>
          </p:cNvPr>
          <p:cNvSpPr>
            <a:spLocks noGrp="1"/>
          </p:cNvSpPr>
          <p:nvPr>
            <p:ph type="body" sz="half" idx="2"/>
          </p:nvPr>
        </p:nvSpPr>
        <p:spPr>
          <a:xfrm>
            <a:off x="211454" y="814388"/>
            <a:ext cx="9267826" cy="5662295"/>
          </a:xfrm>
        </p:spPr>
        <p:txBody>
          <a:bodyPr/>
          <a:lstStyle/>
          <a:p>
            <a:endParaRPr lang="en-GB"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6"/>
          <a:stretch>
            <a:fillRect/>
          </a:stretch>
        </p:blipFill>
        <p:spPr>
          <a:xfrm>
            <a:off x="9885680" y="114300"/>
            <a:ext cx="1719112" cy="1125220"/>
          </a:xfrm>
        </p:spPr>
      </p:pic>
      <p:sp>
        <p:nvSpPr>
          <p:cNvPr id="7" name="TextBox 6">
            <a:extLst>
              <a:ext uri="{FF2B5EF4-FFF2-40B4-BE49-F238E27FC236}">
                <a16:creationId xmlns:a16="http://schemas.microsoft.com/office/drawing/2014/main" id="{44FE05E9-CBCE-41E4-BF80-5D434CECCDEB}"/>
              </a:ext>
            </a:extLst>
          </p:cNvPr>
          <p:cNvSpPr txBox="1"/>
          <p:nvPr/>
        </p:nvSpPr>
        <p:spPr>
          <a:xfrm>
            <a:off x="10519900" y="3302001"/>
            <a:ext cx="1178560" cy="1005840"/>
          </a:xfrm>
          <a:prstGeom prst="rect">
            <a:avLst/>
          </a:prstGeom>
          <a:noFill/>
        </p:spPr>
        <p:txBody>
          <a:bodyPr wrap="square" rtlCol="0">
            <a:spAutoFit/>
          </a:bodyPr>
          <a:lstStyle/>
          <a:p>
            <a:endParaRPr lang="en-GB" dirty="0"/>
          </a:p>
        </p:txBody>
      </p:sp>
      <p:sp>
        <p:nvSpPr>
          <p:cNvPr id="12" name="TextBox 11">
            <a:extLst>
              <a:ext uri="{FF2B5EF4-FFF2-40B4-BE49-F238E27FC236}">
                <a16:creationId xmlns:a16="http://schemas.microsoft.com/office/drawing/2014/main" id="{2EF11F1A-E236-47FC-A8F4-BAB4CF1FE35A}"/>
              </a:ext>
            </a:extLst>
          </p:cNvPr>
          <p:cNvSpPr txBox="1"/>
          <p:nvPr/>
        </p:nvSpPr>
        <p:spPr>
          <a:xfrm>
            <a:off x="9615902" y="4887770"/>
            <a:ext cx="2539758" cy="523220"/>
          </a:xfrm>
          <a:prstGeom prst="rect">
            <a:avLst/>
          </a:prstGeom>
          <a:noFill/>
        </p:spPr>
        <p:txBody>
          <a:bodyPr wrap="square" rtlCol="0">
            <a:spAutoFit/>
          </a:bodyPr>
          <a:lstStyle/>
          <a:p>
            <a:endParaRPr lang="en-GB" sz="1400" dirty="0"/>
          </a:p>
          <a:p>
            <a:pPr algn="just"/>
            <a:endParaRPr lang="en-GB" sz="1400" dirty="0"/>
          </a:p>
        </p:txBody>
      </p:sp>
      <p:sp>
        <p:nvSpPr>
          <p:cNvPr id="18" name="Speech Bubble: Rectangle with Corners Rounded 17">
            <a:extLst>
              <a:ext uri="{FF2B5EF4-FFF2-40B4-BE49-F238E27FC236}">
                <a16:creationId xmlns:a16="http://schemas.microsoft.com/office/drawing/2014/main" id="{B2824989-E696-4BBD-B296-78A183DC80A0}"/>
              </a:ext>
            </a:extLst>
          </p:cNvPr>
          <p:cNvSpPr/>
          <p:nvPr/>
        </p:nvSpPr>
        <p:spPr>
          <a:xfrm>
            <a:off x="5618480" y="814388"/>
            <a:ext cx="3641725" cy="1204363"/>
          </a:xfrm>
          <a:prstGeom prst="wedgeRoundRectCallout">
            <a:avLst/>
          </a:prstGeom>
          <a:solidFill>
            <a:schemeClr val="tx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Website: </a:t>
            </a:r>
          </a:p>
          <a:p>
            <a:pPr algn="ctr"/>
            <a:r>
              <a:rPr lang="en-GB" sz="1600" b="1" dirty="0">
                <a:solidFill>
                  <a:schemeClr val="tx1"/>
                </a:solidFill>
              </a:rPr>
              <a:t>openjusticecourtofprotection.org</a:t>
            </a:r>
          </a:p>
        </p:txBody>
      </p:sp>
      <p:sp>
        <p:nvSpPr>
          <p:cNvPr id="20" name="Speech Bubble: Rectangle with Corners Rounded 19">
            <a:extLst>
              <a:ext uri="{FF2B5EF4-FFF2-40B4-BE49-F238E27FC236}">
                <a16:creationId xmlns:a16="http://schemas.microsoft.com/office/drawing/2014/main" id="{F0AB1092-44D5-49E4-867D-AE5ABE30314B}"/>
              </a:ext>
            </a:extLst>
          </p:cNvPr>
          <p:cNvSpPr/>
          <p:nvPr/>
        </p:nvSpPr>
        <p:spPr>
          <a:xfrm>
            <a:off x="5618480" y="2941395"/>
            <a:ext cx="3641725" cy="1204363"/>
          </a:xfrm>
          <a:prstGeom prst="wedgeRoundRectCallout">
            <a:avLst/>
          </a:prstGeom>
          <a:solidFill>
            <a:schemeClr val="tx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Twitter:</a:t>
            </a:r>
          </a:p>
          <a:p>
            <a:pPr algn="ctr"/>
            <a:r>
              <a:rPr lang="en-GB" sz="1600" b="1" dirty="0">
                <a:solidFill>
                  <a:schemeClr val="tx1"/>
                </a:solidFill>
              </a:rPr>
              <a:t>@OpenJusticeCoP</a:t>
            </a:r>
          </a:p>
        </p:txBody>
      </p:sp>
      <p:sp>
        <p:nvSpPr>
          <p:cNvPr id="21" name="Speech Bubble: Rectangle with Corners Rounded 20">
            <a:extLst>
              <a:ext uri="{FF2B5EF4-FFF2-40B4-BE49-F238E27FC236}">
                <a16:creationId xmlns:a16="http://schemas.microsoft.com/office/drawing/2014/main" id="{1E4F2431-EE12-4C60-8694-CB37F2050748}"/>
              </a:ext>
            </a:extLst>
          </p:cNvPr>
          <p:cNvSpPr/>
          <p:nvPr/>
        </p:nvSpPr>
        <p:spPr>
          <a:xfrm>
            <a:off x="5618480" y="5068402"/>
            <a:ext cx="3641725" cy="1204363"/>
          </a:xfrm>
          <a:prstGeom prst="wedgeRoundRectCallout">
            <a:avLst/>
          </a:prstGeom>
          <a:solidFill>
            <a:schemeClr val="tx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Email:</a:t>
            </a:r>
          </a:p>
          <a:p>
            <a:pPr algn="ctr"/>
            <a:r>
              <a:rPr lang="en-GB" sz="1600" b="1" dirty="0">
                <a:solidFill>
                  <a:schemeClr val="tx1"/>
                </a:solidFill>
              </a:rPr>
              <a:t>OpenJustice@yahoo.com</a:t>
            </a:r>
          </a:p>
        </p:txBody>
      </p:sp>
      <p:sp>
        <p:nvSpPr>
          <p:cNvPr id="6" name="Content Placeholder 5">
            <a:extLst>
              <a:ext uri="{FF2B5EF4-FFF2-40B4-BE49-F238E27FC236}">
                <a16:creationId xmlns:a16="http://schemas.microsoft.com/office/drawing/2014/main" id="{2474B594-528E-C79A-737F-A1AA3EB7CA0E}"/>
              </a:ext>
            </a:extLst>
          </p:cNvPr>
          <p:cNvSpPr>
            <a:spLocks noGrp="1"/>
          </p:cNvSpPr>
          <p:nvPr>
            <p:ph idx="1"/>
          </p:nvPr>
        </p:nvSpPr>
        <p:spPr/>
        <p:txBody>
          <a:bodyPr/>
          <a:lstStyle/>
          <a:p>
            <a:endParaRPr lang="en-GB" dirty="0"/>
          </a:p>
        </p:txBody>
      </p:sp>
    </p:spTree>
    <p:extLst>
      <p:ext uri="{BB962C8B-B14F-4D97-AF65-F5344CB8AC3E}">
        <p14:creationId xmlns:p14="http://schemas.microsoft.com/office/powerpoint/2010/main" val="760040826"/>
      </p:ext>
    </p:extLst>
  </p:cSld>
  <p:clrMapOvr>
    <a:masterClrMapping/>
  </p:clrMapOvr>
  <mc:AlternateContent xmlns:mc="http://schemas.openxmlformats.org/markup-compatibility/2006" xmlns:p14="http://schemas.microsoft.com/office/powerpoint/2010/main">
    <mc:Choice Requires="p14">
      <p:transition spd="slow" p14:dur="2000" advTm="7862"/>
    </mc:Choice>
    <mc:Fallback xmlns="">
      <p:transition spd="slow" advTm="7862"/>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1_Ion">
  <a:themeElements>
    <a:clrScheme name="Ion">
      <a:dk1>
        <a:srgbClr val="000000"/>
      </a:dk1>
      <a:lt1>
        <a:srgbClr val="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5288</TotalTime>
  <Words>2296</Words>
  <Application>Microsoft Office PowerPoint</Application>
  <PresentationFormat>Widescreen</PresentationFormat>
  <Paragraphs>172</Paragraphs>
  <Slides>15</Slides>
  <Notes>14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15</vt:i4>
      </vt:variant>
    </vt:vector>
  </HeadingPairs>
  <TitlesOfParts>
    <vt:vector size="23" baseType="lpstr">
      <vt:lpstr>Arial</vt:lpstr>
      <vt:lpstr>Calibri</vt:lpstr>
      <vt:lpstr>Century Gothic</vt:lpstr>
      <vt:lpstr>Noto Sans Symbols</vt:lpstr>
      <vt:lpstr>Segoe UI</vt:lpstr>
      <vt:lpstr>Wingdings 3</vt:lpstr>
      <vt:lpstr>Ion</vt:lpstr>
      <vt:lpstr>1_Ion</vt:lpstr>
      <vt:lpstr>   THE OPEN JUSTICE COURT OF PROTECTION PROJECT:   Opportunities for Professional Development  </vt:lpstr>
      <vt:lpstr>Introduction - The Open Justice Court of Protection Project </vt:lpstr>
      <vt:lpstr>Work of the Court of Protection: Statistical Outline </vt:lpstr>
      <vt:lpstr>Judgments of the Court of Protection: Statistical Outline </vt:lpstr>
      <vt:lpstr>Transparency &amp; Open Justice </vt:lpstr>
      <vt:lpstr>Transparency &amp; Open Justice </vt:lpstr>
      <vt:lpstr>Benefits of Public Observing</vt:lpstr>
      <vt:lpstr>Observations of Law in Action </vt:lpstr>
      <vt:lpstr>Hearing Feedback Form </vt:lpstr>
      <vt:lpstr>Observations of Law in Action </vt:lpstr>
      <vt:lpstr>How to Observe the CoP in Action </vt:lpstr>
      <vt:lpstr>How to Observe the CoP in Action </vt:lpstr>
      <vt:lpstr>How to Observe the CoP in Action </vt:lpstr>
      <vt:lpstr>Summary</vt:lpstr>
      <vt:lpstr>Further Details and Contact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Open Justice Court of Protection Project:  An opportunity for Legal Scholars</dc:title>
  <dc:creator>Gillian Loomes</dc:creator>
  <cp:lastModifiedBy>Gillian Loomes</cp:lastModifiedBy>
  <cp:revision>48</cp:revision>
  <dcterms:created xsi:type="dcterms:W3CDTF">2020-07-21T22:43:11Z</dcterms:created>
  <dcterms:modified xsi:type="dcterms:W3CDTF">2022-09-27T21:48:51Z</dcterms:modified>
</cp:coreProperties>
</file>