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sldIdLst>
    <p:sldId id="256" r:id="rId2"/>
    <p:sldId id="368" r:id="rId3"/>
    <p:sldId id="350" r:id="rId4"/>
    <p:sldId id="639" r:id="rId5"/>
    <p:sldId id="641" r:id="rId6"/>
    <p:sldId id="277" r:id="rId7"/>
    <p:sldId id="367" r:id="rId8"/>
    <p:sldId id="340" r:id="rId9"/>
    <p:sldId id="632" r:id="rId10"/>
    <p:sldId id="637" r:id="rId11"/>
    <p:sldId id="640" r:id="rId12"/>
    <p:sldId id="638" r:id="rId13"/>
    <p:sldId id="292" r:id="rId14"/>
    <p:sldId id="608" r:id="rId15"/>
    <p:sldId id="356" r:id="rId16"/>
    <p:sldId id="358" r:id="rId17"/>
    <p:sldId id="645" r:id="rId18"/>
    <p:sldId id="353" r:id="rId19"/>
    <p:sldId id="655" r:id="rId20"/>
    <p:sldId id="359" r:id="rId21"/>
    <p:sldId id="663" r:id="rId22"/>
    <p:sldId id="357" r:id="rId23"/>
    <p:sldId id="646" r:id="rId24"/>
    <p:sldId id="642" r:id="rId25"/>
    <p:sldId id="643" r:id="rId26"/>
    <p:sldId id="647" r:id="rId27"/>
    <p:sldId id="644" r:id="rId28"/>
    <p:sldId id="362" r:id="rId29"/>
    <p:sldId id="361" r:id="rId30"/>
    <p:sldId id="363" r:id="rId31"/>
    <p:sldId id="360" r:id="rId32"/>
    <p:sldId id="364" r:id="rId33"/>
    <p:sldId id="365" r:id="rId34"/>
    <p:sldId id="650" r:id="rId35"/>
    <p:sldId id="343" r:id="rId36"/>
    <p:sldId id="652" r:id="rId37"/>
    <p:sldId id="654" r:id="rId38"/>
    <p:sldId id="656" r:id="rId39"/>
    <p:sldId id="648" r:id="rId40"/>
    <p:sldId id="664" r:id="rId41"/>
    <p:sldId id="651" r:id="rId42"/>
    <p:sldId id="557" r:id="rId43"/>
    <p:sldId id="657" r:id="rId44"/>
    <p:sldId id="658" r:id="rId45"/>
    <p:sldId id="660" r:id="rId46"/>
    <p:sldId id="344" r:id="rId47"/>
    <p:sldId id="346" r:id="rId48"/>
    <p:sldId id="659" r:id="rId49"/>
    <p:sldId id="653" r:id="rId50"/>
    <p:sldId id="348" r:id="rId51"/>
    <p:sldId id="352" r:id="rId52"/>
    <p:sldId id="661" r:id="rId53"/>
    <p:sldId id="662" r:id="rId54"/>
    <p:sldId id="487" r:id="rId55"/>
    <p:sldId id="497" r:id="rId56"/>
    <p:sldId id="496" r:id="rId57"/>
    <p:sldId id="503" r:id="rId58"/>
    <p:sldId id="370" r:id="rId59"/>
    <p:sldId id="456" r:id="rId60"/>
    <p:sldId id="390" r:id="rId61"/>
    <p:sldId id="505" r:id="rId62"/>
    <p:sldId id="506" r:id="rId63"/>
    <p:sldId id="494" r:id="rId64"/>
    <p:sldId id="510" r:id="rId65"/>
    <p:sldId id="495" r:id="rId66"/>
    <p:sldId id="325"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0"/>
    <p:restoredTop sz="86486"/>
  </p:normalViewPr>
  <p:slideViewPr>
    <p:cSldViewPr snapToGrid="0" snapToObjects="1">
      <p:cViewPr varScale="1">
        <p:scale>
          <a:sx n="55" d="100"/>
          <a:sy n="55" d="100"/>
        </p:scale>
        <p:origin x="1036" y="52"/>
      </p:cViewPr>
      <p:guideLst/>
    </p:cSldViewPr>
  </p:slideViewPr>
  <p:outlineViewPr>
    <p:cViewPr>
      <p:scale>
        <a:sx n="33" d="100"/>
        <a:sy n="33" d="100"/>
      </p:scale>
      <p:origin x="0" y="-960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9A5F80-539B-D946-A23D-CC605F86BB07}" type="datetimeFigureOut">
              <a:rPr lang="en-US" smtClean="0"/>
              <a:t>3/30/2023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70021-6973-5D4B-87D8-095FC372E6FF}" type="slidenum">
              <a:rPr lang="en-US" smtClean="0"/>
              <a:t>‹#›</a:t>
            </a:fld>
            <a:endParaRPr lang="en-US"/>
          </a:p>
        </p:txBody>
      </p:sp>
    </p:spTree>
    <p:extLst>
      <p:ext uri="{BB962C8B-B14F-4D97-AF65-F5344CB8AC3E}">
        <p14:creationId xmlns:p14="http://schemas.microsoft.com/office/powerpoint/2010/main" val="81436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1</a:t>
            </a:fld>
            <a:endParaRPr lang="en-US"/>
          </a:p>
        </p:txBody>
      </p:sp>
    </p:spTree>
    <p:extLst>
      <p:ext uri="{BB962C8B-B14F-4D97-AF65-F5344CB8AC3E}">
        <p14:creationId xmlns:p14="http://schemas.microsoft.com/office/powerpoint/2010/main" val="272581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2</a:t>
            </a:fld>
            <a:endParaRPr lang="en-US"/>
          </a:p>
        </p:txBody>
      </p:sp>
    </p:spTree>
    <p:extLst>
      <p:ext uri="{BB962C8B-B14F-4D97-AF65-F5344CB8AC3E}">
        <p14:creationId xmlns:p14="http://schemas.microsoft.com/office/powerpoint/2010/main" val="25438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13</a:t>
            </a:fld>
            <a:endParaRPr lang="en-US"/>
          </a:p>
        </p:txBody>
      </p:sp>
    </p:spTree>
    <p:extLst>
      <p:ext uri="{BB962C8B-B14F-4D97-AF65-F5344CB8AC3E}">
        <p14:creationId xmlns:p14="http://schemas.microsoft.com/office/powerpoint/2010/main" val="1545196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CB233A-5F11-7C41-8A78-EE70C7C602BE}" type="slidenum">
              <a:rPr lang="en-US" smtClean="0"/>
              <a:t>14</a:t>
            </a:fld>
            <a:endParaRPr lang="en-US"/>
          </a:p>
        </p:txBody>
      </p:sp>
    </p:spTree>
    <p:extLst>
      <p:ext uri="{BB962C8B-B14F-4D97-AF65-F5344CB8AC3E}">
        <p14:creationId xmlns:p14="http://schemas.microsoft.com/office/powerpoint/2010/main" val="3358979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1C303057-18C5-B946-A177-90FFB1E862AC}" type="slidenum">
              <a:rPr lang="en-US" smtClean="0"/>
              <a:t>42</a:t>
            </a:fld>
            <a:endParaRPr lang="en-US"/>
          </a:p>
        </p:txBody>
      </p:sp>
    </p:spTree>
    <p:extLst>
      <p:ext uri="{BB962C8B-B14F-4D97-AF65-F5344CB8AC3E}">
        <p14:creationId xmlns:p14="http://schemas.microsoft.com/office/powerpoint/2010/main" val="2919500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54</a:t>
            </a:fld>
            <a:endParaRPr lang="en-US"/>
          </a:p>
        </p:txBody>
      </p:sp>
    </p:spTree>
    <p:extLst>
      <p:ext uri="{BB962C8B-B14F-4D97-AF65-F5344CB8AC3E}">
        <p14:creationId xmlns:p14="http://schemas.microsoft.com/office/powerpoint/2010/main" val="543027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55</a:t>
            </a:fld>
            <a:endParaRPr lang="en-US"/>
          </a:p>
        </p:txBody>
      </p:sp>
    </p:spTree>
    <p:extLst>
      <p:ext uri="{BB962C8B-B14F-4D97-AF65-F5344CB8AC3E}">
        <p14:creationId xmlns:p14="http://schemas.microsoft.com/office/powerpoint/2010/main" val="2659199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56</a:t>
            </a:fld>
            <a:endParaRPr lang="en-US"/>
          </a:p>
        </p:txBody>
      </p:sp>
    </p:spTree>
    <p:extLst>
      <p:ext uri="{BB962C8B-B14F-4D97-AF65-F5344CB8AC3E}">
        <p14:creationId xmlns:p14="http://schemas.microsoft.com/office/powerpoint/2010/main" val="1874569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57</a:t>
            </a:fld>
            <a:endParaRPr lang="en-US"/>
          </a:p>
        </p:txBody>
      </p:sp>
    </p:spTree>
    <p:extLst>
      <p:ext uri="{BB962C8B-B14F-4D97-AF65-F5344CB8AC3E}">
        <p14:creationId xmlns:p14="http://schemas.microsoft.com/office/powerpoint/2010/main" val="3128330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58</a:t>
            </a:fld>
            <a:endParaRPr lang="en-US"/>
          </a:p>
        </p:txBody>
      </p:sp>
    </p:spTree>
    <p:extLst>
      <p:ext uri="{BB962C8B-B14F-4D97-AF65-F5344CB8AC3E}">
        <p14:creationId xmlns:p14="http://schemas.microsoft.com/office/powerpoint/2010/main" val="791437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60</a:t>
            </a:fld>
            <a:endParaRPr lang="en-US"/>
          </a:p>
        </p:txBody>
      </p:sp>
    </p:spTree>
    <p:extLst>
      <p:ext uri="{BB962C8B-B14F-4D97-AF65-F5344CB8AC3E}">
        <p14:creationId xmlns:p14="http://schemas.microsoft.com/office/powerpoint/2010/main" val="416902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63</a:t>
            </a:fld>
            <a:endParaRPr lang="en-US"/>
          </a:p>
        </p:txBody>
      </p:sp>
    </p:spTree>
    <p:extLst>
      <p:ext uri="{BB962C8B-B14F-4D97-AF65-F5344CB8AC3E}">
        <p14:creationId xmlns:p14="http://schemas.microsoft.com/office/powerpoint/2010/main" val="2184895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50C81E-C37B-7D49-B524-7BDAFE7724C9}" type="slidenum">
              <a:rPr lang="en-US" smtClean="0"/>
              <a:t>65</a:t>
            </a:fld>
            <a:endParaRPr lang="en-US"/>
          </a:p>
        </p:txBody>
      </p:sp>
    </p:spTree>
    <p:extLst>
      <p:ext uri="{BB962C8B-B14F-4D97-AF65-F5344CB8AC3E}">
        <p14:creationId xmlns:p14="http://schemas.microsoft.com/office/powerpoint/2010/main" val="4189252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66</a:t>
            </a:fld>
            <a:endParaRPr lang="en-US"/>
          </a:p>
        </p:txBody>
      </p:sp>
    </p:spTree>
    <p:extLst>
      <p:ext uri="{BB962C8B-B14F-4D97-AF65-F5344CB8AC3E}">
        <p14:creationId xmlns:p14="http://schemas.microsoft.com/office/powerpoint/2010/main" val="249913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3/30/2023</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3/30/2023</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judiciary.uk/wp-content/uploads/2016/01/transparency-pilot-pd-19-Jan-20160728.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openjusticecourtofprotection.org/2021/03/16/delay-in-a-section-21a-challenge-to-the-capacity-requirement/" TargetMode="External"/><Relationship Id="rId2" Type="http://schemas.openxmlformats.org/officeDocument/2006/relationships/image" Target="../media/image40.pn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36.xml.rels><?xml version="1.0" encoding="UTF-8" standalone="yes"?>
<Relationships xmlns="http://schemas.openxmlformats.org/package/2006/relationships"><Relationship Id="rId3" Type="http://schemas.openxmlformats.org/officeDocument/2006/relationships/hyperlink" Target="https://openjusticecourtofprotection.org/2022/12/05/hoarding-disorder-dementia-and-a-wish-to-return-home/" TargetMode="External"/><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openjusticecourtofprotection.org/2021/02/01/returning-p-to-her-family-abroad-during-a-global-pandemic/" TargetMode="External"/><Relationship Id="rId2" Type="http://schemas.openxmlformats.org/officeDocument/2006/relationships/image" Target="../media/image45.pn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47.xml.rels><?xml version="1.0" encoding="UTF-8" standalone="yes"?>
<Relationships xmlns="http://schemas.openxmlformats.org/package/2006/relationships"><Relationship Id="rId3" Type="http://schemas.openxmlformats.org/officeDocument/2006/relationships/hyperlink" Target="https://openjusticecourtofprotection.org/2020/12/16/unseemly-turf-wars-and-uncoordinated-care/" TargetMode="External"/><Relationship Id="rId2" Type="http://schemas.openxmlformats.org/officeDocument/2006/relationships/image" Target="../media/image46.png"/><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hyperlink" Target="https://sites.cardiff.ac.uk/wccop/files/2017/09/Series-Fennell-Doughty-2017-Statistical-overview-of-CoP.pdf"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hyperlink" Target="http://www.bailii.org/ew/cases/EWHC/Fam/2007/2003.html"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50.png"/><Relationship Id="rId7" Type="http://schemas.openxmlformats.org/officeDocument/2006/relationships/hyperlink" Target="https://openjusticecourtofprotection.org/2021/03/06/visual-monitoring-deprivation-of-liberty-and-human-rights/" TargetMode="External"/><Relationship Id="rId2"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hyperlink" Target="https://openjusticecourtofprotection.org/2020/09/11/covert-medication/" TargetMode="External"/><Relationship Id="rId4" Type="http://schemas.openxmlformats.org/officeDocument/2006/relationships/hyperlink" Target="https://openjusticecourtofprotection.org/2020/09/07/authorising-restraint-an-uneasy-judicial-decision/"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5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commissiononthevalueofdeath.wordpress.com/2019/11/03/story-of-a-suicide-a-completed-lif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55.jpg"/></Relationships>
</file>

<file path=ppt/slides/_rels/slide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6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newsandstar.co.uk/news/17533962.cumbrian-woman-right-to-die-legal-battle-passes-away/"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bailii.org/ew/cases/EWCOP/2021/52.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6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a:xfrm>
            <a:off x="605789" y="1374800"/>
            <a:ext cx="11192919" cy="2284400"/>
          </a:xfrm>
        </p:spPr>
        <p:txBody>
          <a:bodyPr>
            <a:normAutofit/>
          </a:bodyPr>
          <a:lstStyle/>
          <a:p>
            <a:r>
              <a:rPr lang="en-GB" sz="4800" b="1" dirty="0"/>
              <a:t>Capacity, Empowerment and Transparency in the English (&amp; Welsh) Court: Reflections from a public observer</a:t>
            </a:r>
            <a:endParaRPr lang="en-US" sz="4800" b="1" dirty="0"/>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a:xfrm>
            <a:off x="421804" y="3820281"/>
            <a:ext cx="10264140" cy="3050749"/>
          </a:xfrm>
        </p:spPr>
        <p:txBody>
          <a:bodyPr>
            <a:normAutofit/>
          </a:bodyPr>
          <a:lstStyle/>
          <a:p>
            <a:r>
              <a:rPr lang="en-US" sz="3600" dirty="0"/>
              <a:t>Celia Kitzinger</a:t>
            </a:r>
          </a:p>
          <a:p>
            <a:r>
              <a:rPr lang="en-US" sz="2000" dirty="0"/>
              <a:t>Co-Director of the Open Justice Court of Protection Project</a:t>
            </a:r>
          </a:p>
          <a:p>
            <a:r>
              <a:rPr lang="en-GB" sz="2000" dirty="0" err="1"/>
              <a:t>openjustice@yahoo.com</a:t>
            </a:r>
            <a:endParaRPr lang="en-US" sz="2000" dirty="0"/>
          </a:p>
          <a:p>
            <a:r>
              <a:rPr lang="en-US" sz="2000" dirty="0"/>
              <a:t>Thursday 8</a:t>
            </a:r>
            <a:r>
              <a:rPr lang="en-US" sz="2000" baseline="30000" dirty="0"/>
              <a:t>th</a:t>
            </a:r>
            <a:r>
              <a:rPr lang="en-US" sz="2000" dirty="0"/>
              <a:t> December 15:00-17:00</a:t>
            </a:r>
          </a:p>
          <a:p>
            <a:r>
              <a:rPr lang="en-US" sz="1800" dirty="0"/>
              <a:t>Public talk (via Zoom) </a:t>
            </a:r>
          </a:p>
          <a:p>
            <a:r>
              <a:rPr lang="en-US" sz="1800" dirty="0"/>
              <a:t>Chaired by:  </a:t>
            </a:r>
            <a:r>
              <a:rPr lang="en-GB" sz="1800" i="0" u="none" strike="noStrike" dirty="0">
                <a:solidFill>
                  <a:srgbClr val="485361"/>
                </a:solidFill>
                <a:effectLst/>
              </a:rPr>
              <a:t>Professor Amanda Phelan, Professor of Ageing and Community Nursing, School of Nursing &amp; Midwifery, Trinity College Dublin</a:t>
            </a:r>
            <a:endParaRPr lang="en-US" sz="1800" dirty="0"/>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3"/>
          <a:stretch>
            <a:fillRect/>
          </a:stretch>
        </p:blipFill>
        <p:spPr>
          <a:xfrm>
            <a:off x="9421091" y="148051"/>
            <a:ext cx="2555009" cy="1455333"/>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504A-A1B3-D541-9A02-420A2BC05413}"/>
              </a:ext>
            </a:extLst>
          </p:cNvPr>
          <p:cNvSpPr>
            <a:spLocks noGrp="1"/>
          </p:cNvSpPr>
          <p:nvPr>
            <p:ph type="title"/>
          </p:nvPr>
        </p:nvSpPr>
        <p:spPr>
          <a:solidFill>
            <a:srgbClr val="FFFF00"/>
          </a:solidFill>
        </p:spPr>
        <p:txBody>
          <a:bodyPr/>
          <a:lstStyle/>
          <a:p>
            <a:r>
              <a:rPr lang="en-US" dirty="0"/>
              <a:t>Celia Kitzinger</a:t>
            </a:r>
          </a:p>
        </p:txBody>
      </p:sp>
      <p:sp>
        <p:nvSpPr>
          <p:cNvPr id="3" name="Content Placeholder 2">
            <a:extLst>
              <a:ext uri="{FF2B5EF4-FFF2-40B4-BE49-F238E27FC236}">
                <a16:creationId xmlns:a16="http://schemas.microsoft.com/office/drawing/2014/main" id="{539A038D-3EB9-B64C-837F-0A671888CC8F}"/>
              </a:ext>
            </a:extLst>
          </p:cNvPr>
          <p:cNvSpPr>
            <a:spLocks noGrp="1"/>
          </p:cNvSpPr>
          <p:nvPr>
            <p:ph idx="1"/>
          </p:nvPr>
        </p:nvSpPr>
        <p:spPr/>
        <p:txBody>
          <a:bodyPr>
            <a:normAutofit lnSpcReduction="10000"/>
          </a:bodyPr>
          <a:lstStyle/>
          <a:p>
            <a:r>
              <a:rPr lang="en-US" dirty="0"/>
              <a:t>Observed 370+ hearings in the Court of Protection since 1 May 2020 – as a member of the public</a:t>
            </a:r>
          </a:p>
          <a:p>
            <a:r>
              <a:rPr lang="en-US" dirty="0"/>
              <a:t>Mostly via video-platform (some telephone; some in-person; some hybrid)</a:t>
            </a:r>
          </a:p>
          <a:p>
            <a:r>
              <a:rPr lang="en-US" dirty="0"/>
              <a:t>District + Circuit judges in regional hubs across England and Wales + High Court (Tier 3) judges sitting in the Royal Courts of Justice</a:t>
            </a:r>
          </a:p>
          <a:p>
            <a:r>
              <a:rPr lang="en-US" dirty="0"/>
              <a:t>Founded the  </a:t>
            </a:r>
            <a:r>
              <a:rPr lang="en-US" dirty="0">
                <a:hlinkClick r:id="rId3"/>
              </a:rPr>
              <a:t>Open Justice Court of Protection Project </a:t>
            </a:r>
            <a:r>
              <a:rPr lang="en-US" dirty="0"/>
              <a:t>(with Gill </a:t>
            </a:r>
            <a:r>
              <a:rPr lang="en-US" dirty="0" err="1"/>
              <a:t>Loomes</a:t>
            </a:r>
            <a:r>
              <a:rPr lang="en-US" dirty="0"/>
              <a:t>-Quinn), 15 June 2020</a:t>
            </a:r>
          </a:p>
          <a:p>
            <a:r>
              <a:rPr lang="en-US" dirty="0"/>
              <a:t>We’ve supported 1000+ people to observe court hearings – and published more than 200 blog posts.</a:t>
            </a:r>
          </a:p>
          <a:p>
            <a:endParaRPr lang="en-US" dirty="0"/>
          </a:p>
        </p:txBody>
      </p:sp>
      <p:pic>
        <p:nvPicPr>
          <p:cNvPr id="5" name="Picture 4">
            <a:extLst>
              <a:ext uri="{FF2B5EF4-FFF2-40B4-BE49-F238E27FC236}">
                <a16:creationId xmlns:a16="http://schemas.microsoft.com/office/drawing/2014/main" id="{F39BE224-BA12-E546-869B-982C744C5655}"/>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47906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5E12-72B4-B64A-948A-EA8BCD94DAFA}"/>
              </a:ext>
            </a:extLst>
          </p:cNvPr>
          <p:cNvSpPr>
            <a:spLocks noGrp="1"/>
          </p:cNvSpPr>
          <p:nvPr>
            <p:ph type="title"/>
          </p:nvPr>
        </p:nvSpPr>
        <p:spPr>
          <a:solidFill>
            <a:srgbClr val="FFFF00"/>
          </a:solidFill>
        </p:spPr>
        <p:txBody>
          <a:bodyPr/>
          <a:lstStyle/>
          <a:p>
            <a:r>
              <a:rPr lang="en-US" dirty="0"/>
              <a:t>Value of observing hearings</a:t>
            </a:r>
          </a:p>
        </p:txBody>
      </p:sp>
      <p:sp>
        <p:nvSpPr>
          <p:cNvPr id="3" name="Content Placeholder 2">
            <a:extLst>
              <a:ext uri="{FF2B5EF4-FFF2-40B4-BE49-F238E27FC236}">
                <a16:creationId xmlns:a16="http://schemas.microsoft.com/office/drawing/2014/main" id="{1C9E8092-2E90-4648-879A-2D69CDA2B77C}"/>
              </a:ext>
            </a:extLst>
          </p:cNvPr>
          <p:cNvSpPr>
            <a:spLocks noGrp="1"/>
          </p:cNvSpPr>
          <p:nvPr>
            <p:ph idx="1"/>
          </p:nvPr>
        </p:nvSpPr>
        <p:spPr/>
        <p:txBody>
          <a:bodyPr>
            <a:normAutofit fontScale="92500" lnSpcReduction="20000"/>
          </a:bodyPr>
          <a:lstStyle/>
          <a:p>
            <a:r>
              <a:rPr lang="en-US" dirty="0"/>
              <a:t>Watching justice in action – supporting fundamental principle of ‘open justice’</a:t>
            </a:r>
          </a:p>
          <a:p>
            <a:r>
              <a:rPr lang="en-US" dirty="0"/>
              <a:t>Seeing how capacity assessments and best interests reports are used in the court</a:t>
            </a:r>
          </a:p>
          <a:p>
            <a:r>
              <a:rPr lang="en-US" dirty="0"/>
              <a:t>Watching expert witnesses give evidence and be cross-questioned</a:t>
            </a:r>
          </a:p>
          <a:p>
            <a:r>
              <a:rPr lang="en-US" dirty="0"/>
              <a:t>Observing how P and P’s family are questioned by judges (especially Hayden)</a:t>
            </a:r>
          </a:p>
          <a:p>
            <a:r>
              <a:rPr lang="en-US" dirty="0"/>
              <a:t>Understanding how a judgment emerges from facts + law (including ‘dead ends’ and rejected arguments). Very different from seeing final judgment</a:t>
            </a:r>
          </a:p>
          <a:p>
            <a:r>
              <a:rPr lang="en-US" dirty="0"/>
              <a:t>Frustrations – inadequate advance info about issues in listings, many are adjourned + vacated,  failure to respond to emails, forgetting to do introductory summary, we don’t get position statements– and of course this is ‘front stage’ use of the MCA, not ‘behind the scenes’.</a:t>
            </a:r>
          </a:p>
        </p:txBody>
      </p:sp>
      <p:pic>
        <p:nvPicPr>
          <p:cNvPr id="5" name="Picture 4">
            <a:extLst>
              <a:ext uri="{FF2B5EF4-FFF2-40B4-BE49-F238E27FC236}">
                <a16:creationId xmlns:a16="http://schemas.microsoft.com/office/drawing/2014/main" id="{9CB7778E-7411-5948-AE31-3D2770F0BA55}"/>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24570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770E2-67BD-2F49-96D3-B6437B579267}"/>
              </a:ext>
            </a:extLst>
          </p:cNvPr>
          <p:cNvSpPr>
            <a:spLocks noGrp="1"/>
          </p:cNvSpPr>
          <p:nvPr>
            <p:ph type="title"/>
          </p:nvPr>
        </p:nvSpPr>
        <p:spPr>
          <a:solidFill>
            <a:srgbClr val="FFFF00"/>
          </a:solidFill>
        </p:spPr>
        <p:txBody>
          <a:bodyPr/>
          <a:lstStyle/>
          <a:p>
            <a:r>
              <a:rPr lang="en-US" b="1" dirty="0"/>
              <a:t>Structure of talk</a:t>
            </a:r>
          </a:p>
        </p:txBody>
      </p:sp>
      <p:sp>
        <p:nvSpPr>
          <p:cNvPr id="3" name="Content Placeholder 2">
            <a:extLst>
              <a:ext uri="{FF2B5EF4-FFF2-40B4-BE49-F238E27FC236}">
                <a16:creationId xmlns:a16="http://schemas.microsoft.com/office/drawing/2014/main" id="{E522D04A-AB11-B14B-B208-ED37B70B1188}"/>
              </a:ext>
            </a:extLst>
          </p:cNvPr>
          <p:cNvSpPr>
            <a:spLocks noGrp="1"/>
          </p:cNvSpPr>
          <p:nvPr>
            <p:ph idx="1"/>
          </p:nvPr>
        </p:nvSpPr>
        <p:spPr/>
        <p:txBody>
          <a:bodyPr>
            <a:normAutofit/>
          </a:bodyPr>
          <a:lstStyle/>
          <a:p>
            <a:pPr marL="0" indent="0">
              <a:buNone/>
            </a:pPr>
            <a:r>
              <a:rPr lang="en-US" sz="4000" dirty="0"/>
              <a:t>1. Transparency</a:t>
            </a:r>
          </a:p>
          <a:p>
            <a:pPr marL="0" indent="0">
              <a:buNone/>
            </a:pPr>
            <a:r>
              <a:rPr lang="en-US" sz="4000" dirty="0"/>
              <a:t>2. Capacity </a:t>
            </a:r>
          </a:p>
          <a:p>
            <a:pPr marL="0" indent="0">
              <a:buNone/>
            </a:pPr>
            <a:r>
              <a:rPr lang="en-US" sz="4000" dirty="0"/>
              <a:t>3. “Best interests” (P’s wishes, will + preference)</a:t>
            </a:r>
          </a:p>
          <a:p>
            <a:pPr marL="0" indent="0">
              <a:buNone/>
            </a:pPr>
            <a:r>
              <a:rPr lang="en-US" sz="4000" dirty="0"/>
              <a:t>4. Advance planning for loss of capacity</a:t>
            </a:r>
          </a:p>
        </p:txBody>
      </p:sp>
      <p:pic>
        <p:nvPicPr>
          <p:cNvPr id="5" name="Picture 4">
            <a:extLst>
              <a:ext uri="{FF2B5EF4-FFF2-40B4-BE49-F238E27FC236}">
                <a16:creationId xmlns:a16="http://schemas.microsoft.com/office/drawing/2014/main" id="{DF1B835C-E9D6-8149-BADF-7736117EF65D}"/>
              </a:ext>
            </a:extLst>
          </p:cNvPr>
          <p:cNvPicPr>
            <a:picLocks noChangeAspect="1"/>
          </p:cNvPicPr>
          <p:nvPr/>
        </p:nvPicPr>
        <p:blipFill>
          <a:blip r:embed="rId2"/>
          <a:stretch>
            <a:fillRect/>
          </a:stretch>
        </p:blipFill>
        <p:spPr>
          <a:xfrm>
            <a:off x="9664253" y="365125"/>
            <a:ext cx="2326068" cy="1325563"/>
          </a:xfrm>
          <a:prstGeom prst="rect">
            <a:avLst/>
          </a:prstGeom>
        </p:spPr>
      </p:pic>
    </p:spTree>
    <p:extLst>
      <p:ext uri="{BB962C8B-B14F-4D97-AF65-F5344CB8AC3E}">
        <p14:creationId xmlns:p14="http://schemas.microsoft.com/office/powerpoint/2010/main" val="136336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492698-D663-E840-936C-16058D89CD31}"/>
              </a:ext>
            </a:extLst>
          </p:cNvPr>
          <p:cNvSpPr>
            <a:spLocks noGrp="1"/>
          </p:cNvSpPr>
          <p:nvPr>
            <p:ph type="title"/>
          </p:nvPr>
        </p:nvSpPr>
        <p:spPr>
          <a:solidFill>
            <a:srgbClr val="FFFF00"/>
          </a:solidFill>
        </p:spPr>
        <p:txBody>
          <a:bodyPr/>
          <a:lstStyle/>
          <a:p>
            <a:r>
              <a:rPr lang="en-US" dirty="0"/>
              <a:t>1. Transparency</a:t>
            </a:r>
          </a:p>
        </p:txBody>
      </p:sp>
      <p:sp>
        <p:nvSpPr>
          <p:cNvPr id="5" name="Text Placeholder 4">
            <a:extLst>
              <a:ext uri="{FF2B5EF4-FFF2-40B4-BE49-F238E27FC236}">
                <a16:creationId xmlns:a16="http://schemas.microsoft.com/office/drawing/2014/main" id="{C013778E-7EF3-994E-87E2-4DCDFDE8DB1C}"/>
              </a:ext>
            </a:extLst>
          </p:cNvPr>
          <p:cNvSpPr>
            <a:spLocks noGrp="1"/>
          </p:cNvSpPr>
          <p:nvPr>
            <p:ph type="body" idx="1"/>
          </p:nvPr>
        </p:nvSpPr>
        <p:spPr/>
        <p:txBody>
          <a:bodyPr/>
          <a:lstStyle/>
          <a:p>
            <a:endParaRPr lang="en-US" dirty="0"/>
          </a:p>
        </p:txBody>
      </p:sp>
      <p:pic>
        <p:nvPicPr>
          <p:cNvPr id="7" name="Picture 6">
            <a:extLst>
              <a:ext uri="{FF2B5EF4-FFF2-40B4-BE49-F238E27FC236}">
                <a16:creationId xmlns:a16="http://schemas.microsoft.com/office/drawing/2014/main" id="{EBB0F0F7-10AF-B045-A5B2-C62BB335ABB4}"/>
              </a:ext>
            </a:extLst>
          </p:cNvPr>
          <p:cNvPicPr>
            <a:picLocks noChangeAspect="1"/>
          </p:cNvPicPr>
          <p:nvPr/>
        </p:nvPicPr>
        <p:blipFill>
          <a:blip r:embed="rId2"/>
          <a:stretch>
            <a:fillRect/>
          </a:stretch>
        </p:blipFill>
        <p:spPr>
          <a:xfrm>
            <a:off x="10058070" y="126798"/>
            <a:ext cx="1945130" cy="1108477"/>
          </a:xfrm>
          <a:prstGeom prst="rect">
            <a:avLst/>
          </a:prstGeom>
        </p:spPr>
      </p:pic>
    </p:spTree>
    <p:extLst>
      <p:ext uri="{BB962C8B-B14F-4D97-AF65-F5344CB8AC3E}">
        <p14:creationId xmlns:p14="http://schemas.microsoft.com/office/powerpoint/2010/main" val="407587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2"/>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0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651F-5B48-AC40-9993-69DD6A534FB1}"/>
              </a:ext>
            </a:extLst>
          </p:cNvPr>
          <p:cNvSpPr>
            <a:spLocks noGrp="1"/>
          </p:cNvSpPr>
          <p:nvPr>
            <p:ph type="title"/>
          </p:nvPr>
        </p:nvSpPr>
        <p:spPr>
          <a:solidFill>
            <a:srgbClr val="FFFF00"/>
          </a:solidFill>
        </p:spPr>
        <p:txBody>
          <a:bodyPr/>
          <a:lstStyle/>
          <a:p>
            <a:r>
              <a:rPr lang="en-US" b="1" dirty="0"/>
              <a:t>Who we are: Core group + ‘the public’</a:t>
            </a:r>
          </a:p>
        </p:txBody>
      </p:sp>
      <p:pic>
        <p:nvPicPr>
          <p:cNvPr id="6" name="Content Placeholder 5">
            <a:extLst>
              <a:ext uri="{FF2B5EF4-FFF2-40B4-BE49-F238E27FC236}">
                <a16:creationId xmlns:a16="http://schemas.microsoft.com/office/drawing/2014/main" id="{4F110E6D-0594-E847-8EAE-E986CD602ABC}"/>
              </a:ext>
            </a:extLst>
          </p:cNvPr>
          <p:cNvPicPr>
            <a:picLocks noGrp="1" noChangeAspect="1"/>
          </p:cNvPicPr>
          <p:nvPr>
            <p:ph idx="1"/>
          </p:nvPr>
        </p:nvPicPr>
        <p:blipFill>
          <a:blip r:embed="rId2"/>
          <a:stretch>
            <a:fillRect/>
          </a:stretch>
        </p:blipFill>
        <p:spPr>
          <a:xfrm>
            <a:off x="980209" y="1896404"/>
            <a:ext cx="1770431" cy="1792288"/>
          </a:xfrm>
        </p:spPr>
      </p:pic>
      <p:pic>
        <p:nvPicPr>
          <p:cNvPr id="8" name="Picture 7">
            <a:extLst>
              <a:ext uri="{FF2B5EF4-FFF2-40B4-BE49-F238E27FC236}">
                <a16:creationId xmlns:a16="http://schemas.microsoft.com/office/drawing/2014/main" id="{4C6B750A-9EA0-894E-B928-F7CFBC170DAF}"/>
              </a:ext>
            </a:extLst>
          </p:cNvPr>
          <p:cNvPicPr>
            <a:picLocks noChangeAspect="1"/>
          </p:cNvPicPr>
          <p:nvPr/>
        </p:nvPicPr>
        <p:blipFill>
          <a:blip r:embed="rId3"/>
          <a:stretch>
            <a:fillRect/>
          </a:stretch>
        </p:blipFill>
        <p:spPr>
          <a:xfrm>
            <a:off x="6885709" y="1858343"/>
            <a:ext cx="1716820" cy="1716820"/>
          </a:xfrm>
          <a:prstGeom prst="rect">
            <a:avLst/>
          </a:prstGeom>
        </p:spPr>
      </p:pic>
      <p:pic>
        <p:nvPicPr>
          <p:cNvPr id="11" name="Picture 10">
            <a:extLst>
              <a:ext uri="{FF2B5EF4-FFF2-40B4-BE49-F238E27FC236}">
                <a16:creationId xmlns:a16="http://schemas.microsoft.com/office/drawing/2014/main" id="{C0158B95-9996-244B-ABDC-B2B64BA5E1B2}"/>
              </a:ext>
            </a:extLst>
          </p:cNvPr>
          <p:cNvPicPr>
            <a:picLocks noChangeAspect="1"/>
          </p:cNvPicPr>
          <p:nvPr/>
        </p:nvPicPr>
        <p:blipFill rotWithShape="1">
          <a:blip r:embed="rId4"/>
          <a:srcRect l="1309" t="5603" r="1309" b="10342"/>
          <a:stretch/>
        </p:blipFill>
        <p:spPr>
          <a:xfrm>
            <a:off x="1079391" y="3894408"/>
            <a:ext cx="1572066" cy="1911681"/>
          </a:xfrm>
          <a:prstGeom prst="rect">
            <a:avLst/>
          </a:prstGeom>
        </p:spPr>
      </p:pic>
      <p:pic>
        <p:nvPicPr>
          <p:cNvPr id="13" name="Picture 12">
            <a:extLst>
              <a:ext uri="{FF2B5EF4-FFF2-40B4-BE49-F238E27FC236}">
                <a16:creationId xmlns:a16="http://schemas.microsoft.com/office/drawing/2014/main" id="{B6CB24AE-B5A3-7F40-9D91-39300CEF0804}"/>
              </a:ext>
            </a:extLst>
          </p:cNvPr>
          <p:cNvPicPr>
            <a:picLocks noChangeAspect="1"/>
          </p:cNvPicPr>
          <p:nvPr/>
        </p:nvPicPr>
        <p:blipFill rotWithShape="1">
          <a:blip r:embed="rId5"/>
          <a:srcRect l="5337" t="5603" b="10342"/>
          <a:stretch/>
        </p:blipFill>
        <p:spPr>
          <a:xfrm>
            <a:off x="6885709" y="3879377"/>
            <a:ext cx="1716820" cy="1944616"/>
          </a:xfrm>
          <a:prstGeom prst="rect">
            <a:avLst/>
          </a:prstGeom>
        </p:spPr>
      </p:pic>
      <p:sp>
        <p:nvSpPr>
          <p:cNvPr id="14" name="TextBox 13">
            <a:extLst>
              <a:ext uri="{FF2B5EF4-FFF2-40B4-BE49-F238E27FC236}">
                <a16:creationId xmlns:a16="http://schemas.microsoft.com/office/drawing/2014/main" id="{03832AC5-D591-8346-84B2-D1DCC65F52F1}"/>
              </a:ext>
            </a:extLst>
          </p:cNvPr>
          <p:cNvSpPr txBox="1"/>
          <p:nvPr/>
        </p:nvSpPr>
        <p:spPr>
          <a:xfrm>
            <a:off x="2965953" y="1853366"/>
            <a:ext cx="3704443" cy="1754326"/>
          </a:xfrm>
          <a:prstGeom prst="rect">
            <a:avLst/>
          </a:prstGeom>
          <a:noFill/>
        </p:spPr>
        <p:txBody>
          <a:bodyPr wrap="square" rtlCol="0">
            <a:spAutoFit/>
          </a:bodyPr>
          <a:lstStyle/>
          <a:p>
            <a:r>
              <a:rPr lang="en-US" b="1" dirty="0"/>
              <a:t>Celia Kitzinger </a:t>
            </a:r>
            <a:r>
              <a:rPr lang="en-US" dirty="0"/>
              <a:t>– retired academic psychologist, expertise in coma and disorders of consciousness; co-authored BMA guidance on decision-making about clinically assisted nutrition and hydration</a:t>
            </a:r>
          </a:p>
        </p:txBody>
      </p:sp>
      <p:sp>
        <p:nvSpPr>
          <p:cNvPr id="15" name="TextBox 14">
            <a:extLst>
              <a:ext uri="{FF2B5EF4-FFF2-40B4-BE49-F238E27FC236}">
                <a16:creationId xmlns:a16="http://schemas.microsoft.com/office/drawing/2014/main" id="{569E7923-6A14-3942-B9D6-2A1839BAD37F}"/>
              </a:ext>
            </a:extLst>
          </p:cNvPr>
          <p:cNvSpPr txBox="1"/>
          <p:nvPr/>
        </p:nvSpPr>
        <p:spPr>
          <a:xfrm>
            <a:off x="2967778" y="4522810"/>
            <a:ext cx="3233389" cy="923330"/>
          </a:xfrm>
          <a:prstGeom prst="rect">
            <a:avLst/>
          </a:prstGeom>
          <a:noFill/>
        </p:spPr>
        <p:txBody>
          <a:bodyPr wrap="square" rtlCol="0">
            <a:spAutoFit/>
          </a:bodyPr>
          <a:lstStyle/>
          <a:p>
            <a:r>
              <a:rPr lang="en-US" b="1" dirty="0"/>
              <a:t>Claire Martin </a:t>
            </a:r>
            <a:r>
              <a:rPr lang="en-US" dirty="0"/>
              <a:t>clinical psychologist working with older people in the NHS </a:t>
            </a:r>
            <a:endParaRPr lang="en-US" b="1" dirty="0"/>
          </a:p>
        </p:txBody>
      </p:sp>
      <p:sp>
        <p:nvSpPr>
          <p:cNvPr id="16" name="TextBox 15">
            <a:extLst>
              <a:ext uri="{FF2B5EF4-FFF2-40B4-BE49-F238E27FC236}">
                <a16:creationId xmlns:a16="http://schemas.microsoft.com/office/drawing/2014/main" id="{7FC4CD29-0C2A-3B47-9716-0D41D182D6AC}"/>
              </a:ext>
            </a:extLst>
          </p:cNvPr>
          <p:cNvSpPr txBox="1"/>
          <p:nvPr/>
        </p:nvSpPr>
        <p:spPr>
          <a:xfrm>
            <a:off x="8739425" y="1853366"/>
            <a:ext cx="3175484" cy="1477328"/>
          </a:xfrm>
          <a:prstGeom prst="rect">
            <a:avLst/>
          </a:prstGeom>
          <a:noFill/>
        </p:spPr>
        <p:txBody>
          <a:bodyPr wrap="square" rtlCol="0">
            <a:spAutoFit/>
          </a:bodyPr>
          <a:lstStyle/>
          <a:p>
            <a:r>
              <a:rPr lang="en-US" b="1" dirty="0"/>
              <a:t>Gill </a:t>
            </a:r>
            <a:r>
              <a:rPr lang="en-US" b="1" dirty="0" err="1"/>
              <a:t>Loomes</a:t>
            </a:r>
            <a:r>
              <a:rPr lang="en-US" b="1" dirty="0"/>
              <a:t>-Quinn – </a:t>
            </a:r>
            <a:r>
              <a:rPr lang="en-US" dirty="0"/>
              <a:t>socio-legal scholar and disability rights activist; convenor of Participatory Autism Research Collective </a:t>
            </a:r>
            <a:endParaRPr lang="en-US" b="1" dirty="0"/>
          </a:p>
        </p:txBody>
      </p:sp>
      <p:sp>
        <p:nvSpPr>
          <p:cNvPr id="17" name="TextBox 16">
            <a:extLst>
              <a:ext uri="{FF2B5EF4-FFF2-40B4-BE49-F238E27FC236}">
                <a16:creationId xmlns:a16="http://schemas.microsoft.com/office/drawing/2014/main" id="{C11C98A9-402D-BA41-B464-0BA5A0628367}"/>
              </a:ext>
            </a:extLst>
          </p:cNvPr>
          <p:cNvSpPr txBox="1"/>
          <p:nvPr/>
        </p:nvSpPr>
        <p:spPr>
          <a:xfrm>
            <a:off x="8967125" y="3710366"/>
            <a:ext cx="2936588" cy="2031325"/>
          </a:xfrm>
          <a:prstGeom prst="rect">
            <a:avLst/>
          </a:prstGeom>
          <a:noFill/>
        </p:spPr>
        <p:txBody>
          <a:bodyPr wrap="square" rtlCol="0">
            <a:spAutoFit/>
          </a:bodyPr>
          <a:lstStyle/>
          <a:p>
            <a:r>
              <a:rPr lang="en-US" b="1" dirty="0"/>
              <a:t>Kirsty Stuart – </a:t>
            </a:r>
            <a:r>
              <a:rPr lang="en-US" dirty="0"/>
              <a:t>Associate Solicitor in the Public Law and Human Rights team at Irwin Mitchell and </a:t>
            </a:r>
            <a:r>
              <a:rPr lang="en-GB" b="0" i="0" u="none" strike="noStrike" dirty="0">
                <a:effectLst/>
                <a:latin typeface="Source Sans Pro" panose="020B0503030403020204" pitchFamily="34" charset="0"/>
              </a:rPr>
              <a:t>Chair of the Law Society's Mental Health and Disability Law Committee.  </a:t>
            </a:r>
            <a:endParaRPr lang="en-US" b="1" dirty="0"/>
          </a:p>
        </p:txBody>
      </p:sp>
      <p:pic>
        <p:nvPicPr>
          <p:cNvPr id="12" name="Picture 11">
            <a:extLst>
              <a:ext uri="{FF2B5EF4-FFF2-40B4-BE49-F238E27FC236}">
                <a16:creationId xmlns:a16="http://schemas.microsoft.com/office/drawing/2014/main" id="{CBE96121-AE85-0D42-9C48-91292AAD64CD}"/>
              </a:ext>
            </a:extLst>
          </p:cNvPr>
          <p:cNvPicPr>
            <a:picLocks noChangeAspect="1"/>
          </p:cNvPicPr>
          <p:nvPr/>
        </p:nvPicPr>
        <p:blipFill>
          <a:blip r:embed="rId6"/>
          <a:stretch>
            <a:fillRect/>
          </a:stretch>
        </p:blipFill>
        <p:spPr>
          <a:xfrm>
            <a:off x="10058070" y="126798"/>
            <a:ext cx="1945130" cy="1108477"/>
          </a:xfrm>
          <a:prstGeom prst="rect">
            <a:avLst/>
          </a:prstGeom>
        </p:spPr>
      </p:pic>
      <p:sp>
        <p:nvSpPr>
          <p:cNvPr id="4" name="TextBox 3">
            <a:extLst>
              <a:ext uri="{FF2B5EF4-FFF2-40B4-BE49-F238E27FC236}">
                <a16:creationId xmlns:a16="http://schemas.microsoft.com/office/drawing/2014/main" id="{CEFC6C29-5090-7A43-81B1-DB5864F5BD99}"/>
              </a:ext>
            </a:extLst>
          </p:cNvPr>
          <p:cNvSpPr txBox="1"/>
          <p:nvPr/>
        </p:nvSpPr>
        <p:spPr>
          <a:xfrm>
            <a:off x="3888608" y="6176592"/>
            <a:ext cx="1803699" cy="523220"/>
          </a:xfrm>
          <a:prstGeom prst="rect">
            <a:avLst/>
          </a:prstGeom>
          <a:noFill/>
        </p:spPr>
        <p:txBody>
          <a:bodyPr wrap="none" rtlCol="0">
            <a:spAutoFit/>
          </a:bodyPr>
          <a:lstStyle/>
          <a:p>
            <a:r>
              <a:rPr lang="en-US" sz="2800" dirty="0"/>
              <a:t>No funding</a:t>
            </a:r>
          </a:p>
        </p:txBody>
      </p:sp>
      <p:sp>
        <p:nvSpPr>
          <p:cNvPr id="5" name="TextBox 4">
            <a:extLst>
              <a:ext uri="{FF2B5EF4-FFF2-40B4-BE49-F238E27FC236}">
                <a16:creationId xmlns:a16="http://schemas.microsoft.com/office/drawing/2014/main" id="{8A4C19AC-D47E-C849-ACC6-FEDE471FC3C5}"/>
              </a:ext>
            </a:extLst>
          </p:cNvPr>
          <p:cNvSpPr txBox="1"/>
          <p:nvPr/>
        </p:nvSpPr>
        <p:spPr>
          <a:xfrm>
            <a:off x="6201167" y="6176592"/>
            <a:ext cx="2470548" cy="523220"/>
          </a:xfrm>
          <a:prstGeom prst="rect">
            <a:avLst/>
          </a:prstGeom>
          <a:noFill/>
        </p:spPr>
        <p:txBody>
          <a:bodyPr wrap="none" rtlCol="0">
            <a:spAutoFit/>
          </a:bodyPr>
          <a:lstStyle/>
          <a:p>
            <a:r>
              <a:rPr lang="en-US" sz="2800" dirty="0"/>
              <a:t>No ‘permission’</a:t>
            </a:r>
          </a:p>
        </p:txBody>
      </p:sp>
    </p:spTree>
    <p:extLst>
      <p:ext uri="{BB962C8B-B14F-4D97-AF65-F5344CB8AC3E}">
        <p14:creationId xmlns:p14="http://schemas.microsoft.com/office/powerpoint/2010/main" val="405897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3CF5-BEC4-684A-8A79-D4B62E24B797}"/>
              </a:ext>
            </a:extLst>
          </p:cNvPr>
          <p:cNvSpPr>
            <a:spLocks noGrp="1"/>
          </p:cNvSpPr>
          <p:nvPr>
            <p:ph type="title"/>
          </p:nvPr>
        </p:nvSpPr>
        <p:spPr>
          <a:xfrm>
            <a:off x="450273" y="365126"/>
            <a:ext cx="9770685" cy="1053966"/>
          </a:xfrm>
          <a:solidFill>
            <a:srgbClr val="FFFF00"/>
          </a:solidFill>
        </p:spPr>
        <p:txBody>
          <a:bodyPr/>
          <a:lstStyle/>
          <a:p>
            <a:r>
              <a:rPr lang="en-US" b="1" dirty="0">
                <a:latin typeface="+mn-lt"/>
              </a:rPr>
              <a:t>TRANSPARENCY – a fundamental value</a:t>
            </a:r>
          </a:p>
        </p:txBody>
      </p:sp>
      <p:sp>
        <p:nvSpPr>
          <p:cNvPr id="3" name="Content Placeholder 2">
            <a:extLst>
              <a:ext uri="{FF2B5EF4-FFF2-40B4-BE49-F238E27FC236}">
                <a16:creationId xmlns:a16="http://schemas.microsoft.com/office/drawing/2014/main" id="{2F9D6C1D-DB56-5A43-8F40-2C32A3B3B845}"/>
              </a:ext>
            </a:extLst>
          </p:cNvPr>
          <p:cNvSpPr>
            <a:spLocks noGrp="1"/>
          </p:cNvSpPr>
          <p:nvPr>
            <p:ph sz="half" idx="1"/>
          </p:nvPr>
        </p:nvSpPr>
        <p:spPr>
          <a:xfrm>
            <a:off x="450273" y="1825625"/>
            <a:ext cx="6109853" cy="4351338"/>
          </a:xfrm>
          <a:solidFill>
            <a:schemeClr val="accent2">
              <a:lumMod val="20000"/>
              <a:lumOff val="80000"/>
            </a:schemeClr>
          </a:solidFill>
        </p:spPr>
        <p:txBody>
          <a:bodyPr>
            <a:normAutofit fontScale="77500" lnSpcReduction="20000"/>
          </a:bodyPr>
          <a:lstStyle/>
          <a:p>
            <a:pPr marL="0" indent="0" algn="ctr">
              <a:buNone/>
            </a:pPr>
            <a:endParaRPr lang="en-US" dirty="0"/>
          </a:p>
          <a:p>
            <a:pPr marL="0" indent="0" algn="ctr">
              <a:buNone/>
            </a:pPr>
            <a:r>
              <a:rPr lang="en-US" dirty="0"/>
              <a:t>“</a:t>
            </a:r>
            <a:r>
              <a:rPr lang="en-US" sz="3500" b="1" dirty="0"/>
              <a:t>Transparency is central to the philosophy of the Court of Protection</a:t>
            </a:r>
            <a:r>
              <a:rPr lang="en-US" sz="3500" dirty="0"/>
              <a:t>”</a:t>
            </a:r>
          </a:p>
          <a:p>
            <a:endParaRPr lang="en-US" sz="3500" dirty="0"/>
          </a:p>
          <a:p>
            <a:endParaRPr lang="en-US" dirty="0"/>
          </a:p>
          <a:p>
            <a:endParaRPr lang="en-US" dirty="0"/>
          </a:p>
          <a:p>
            <a:endParaRPr lang="en-US" dirty="0"/>
          </a:p>
          <a:p>
            <a:pPr marL="0" indent="0" algn="ctr">
              <a:buNone/>
            </a:pPr>
            <a:endParaRPr lang="en-GB" sz="2200" dirty="0"/>
          </a:p>
          <a:p>
            <a:pPr marL="0" indent="0" algn="ctr">
              <a:buNone/>
            </a:pPr>
            <a:endParaRPr lang="en-GB" sz="2200" dirty="0"/>
          </a:p>
          <a:p>
            <a:pPr marL="0" indent="0" algn="ctr">
              <a:buNone/>
            </a:pPr>
            <a:endParaRPr lang="en-GB" sz="2200" dirty="0"/>
          </a:p>
          <a:p>
            <a:pPr marL="0" indent="0" algn="ctr">
              <a:buNone/>
            </a:pPr>
            <a:r>
              <a:rPr lang="en-GB" sz="2400" dirty="0"/>
              <a:t>Mr Justice Hayden, Vice President of the Court of Protection,  4</a:t>
            </a:r>
            <a:r>
              <a:rPr lang="en-GB" sz="2400" baseline="30000" dirty="0"/>
              <a:t>th</a:t>
            </a:r>
            <a:r>
              <a:rPr lang="en-GB" sz="2400" dirty="0"/>
              <a:t> May 2020</a:t>
            </a:r>
            <a:endParaRPr lang="en-US" sz="2400" dirty="0"/>
          </a:p>
          <a:p>
            <a:endParaRPr lang="en-US" dirty="0"/>
          </a:p>
        </p:txBody>
      </p:sp>
      <p:sp>
        <p:nvSpPr>
          <p:cNvPr id="6" name="Content Placeholder 5">
            <a:extLst>
              <a:ext uri="{FF2B5EF4-FFF2-40B4-BE49-F238E27FC236}">
                <a16:creationId xmlns:a16="http://schemas.microsoft.com/office/drawing/2014/main" id="{D853994E-EDDC-B84E-8653-426017FCA303}"/>
              </a:ext>
            </a:extLst>
          </p:cNvPr>
          <p:cNvSpPr>
            <a:spLocks noGrp="1"/>
          </p:cNvSpPr>
          <p:nvPr>
            <p:ph sz="half" idx="2"/>
          </p:nvPr>
        </p:nvSpPr>
        <p:spPr>
          <a:xfrm>
            <a:off x="6754585" y="1825625"/>
            <a:ext cx="5181600" cy="4351338"/>
          </a:xfrm>
          <a:solidFill>
            <a:schemeClr val="accent2">
              <a:lumMod val="20000"/>
              <a:lumOff val="80000"/>
            </a:schemeClr>
          </a:solidFill>
        </p:spPr>
        <p:txBody>
          <a:bodyPr>
            <a:normAutofit fontScale="77500" lnSpcReduction="20000"/>
          </a:bodyPr>
          <a:lstStyle/>
          <a:p>
            <a:pPr marL="0" indent="0" algn="ctr">
              <a:buNone/>
            </a:pPr>
            <a:endParaRPr lang="en-GB" sz="3500" dirty="0"/>
          </a:p>
          <a:p>
            <a:pPr marL="0" indent="0" algn="ctr">
              <a:buNone/>
            </a:pPr>
            <a:r>
              <a:rPr lang="en-GB" sz="3500" dirty="0"/>
              <a:t>“</a:t>
            </a:r>
            <a:r>
              <a:rPr lang="en-GB" sz="3500" b="1" dirty="0"/>
              <a:t>Publicity is the very soul of justice. . . .  It is the keenest spur to exertion, and the surest of all guards against improbity</a:t>
            </a:r>
            <a:r>
              <a:rPr lang="en-GB" sz="3500" dirty="0"/>
              <a:t>.</a:t>
            </a:r>
            <a:r>
              <a:rPr lang="en-GB" sz="3500" b="1" dirty="0"/>
              <a:t>.”</a:t>
            </a:r>
          </a:p>
          <a:p>
            <a:endParaRPr lang="en-US" dirty="0"/>
          </a:p>
          <a:p>
            <a:endParaRPr lang="en-US" dirty="0"/>
          </a:p>
          <a:p>
            <a:endParaRPr lang="en-US" dirty="0"/>
          </a:p>
          <a:p>
            <a:endParaRPr lang="en-US" dirty="0"/>
          </a:p>
          <a:p>
            <a:pPr marL="0" indent="0" algn="ctr">
              <a:buNone/>
            </a:pPr>
            <a:endParaRPr lang="en-GB" sz="2400" dirty="0"/>
          </a:p>
          <a:p>
            <a:pPr marL="0" indent="0" algn="ctr">
              <a:buNone/>
            </a:pPr>
            <a:r>
              <a:rPr lang="en-GB" sz="2400" dirty="0"/>
              <a:t>Jeremy Bentham 1748–1832 English philosopher: </a:t>
            </a:r>
            <a:r>
              <a:rPr lang="en-GB" sz="2400" i="1" dirty="0"/>
              <a:t>Publicity in the Courts of Justice</a:t>
            </a:r>
            <a:r>
              <a:rPr lang="en-GB" sz="2400" dirty="0"/>
              <a:t> (1843)</a:t>
            </a:r>
            <a:endParaRPr lang="en-US" sz="2400" dirty="0"/>
          </a:p>
        </p:txBody>
      </p:sp>
      <p:pic>
        <p:nvPicPr>
          <p:cNvPr id="4" name="Picture 3">
            <a:extLst>
              <a:ext uri="{FF2B5EF4-FFF2-40B4-BE49-F238E27FC236}">
                <a16:creationId xmlns:a16="http://schemas.microsoft.com/office/drawing/2014/main" id="{AE33EB4D-88E6-3042-9D25-7D8E204AA11D}"/>
              </a:ext>
            </a:extLst>
          </p:cNvPr>
          <p:cNvPicPr>
            <a:picLocks noChangeAspect="1"/>
          </p:cNvPicPr>
          <p:nvPr/>
        </p:nvPicPr>
        <p:blipFill>
          <a:blip r:embed="rId2"/>
          <a:stretch>
            <a:fillRect/>
          </a:stretch>
        </p:blipFill>
        <p:spPr>
          <a:xfrm>
            <a:off x="8181603" y="3733800"/>
            <a:ext cx="2357360" cy="1320122"/>
          </a:xfrm>
          <a:prstGeom prst="rect">
            <a:avLst/>
          </a:prstGeom>
        </p:spPr>
      </p:pic>
      <p:pic>
        <p:nvPicPr>
          <p:cNvPr id="5" name="Picture 4">
            <a:extLst>
              <a:ext uri="{FF2B5EF4-FFF2-40B4-BE49-F238E27FC236}">
                <a16:creationId xmlns:a16="http://schemas.microsoft.com/office/drawing/2014/main" id="{B06C059A-747F-394F-A060-68DBA40C2573}"/>
              </a:ext>
            </a:extLst>
          </p:cNvPr>
          <p:cNvPicPr>
            <a:picLocks noChangeAspect="1"/>
          </p:cNvPicPr>
          <p:nvPr/>
        </p:nvPicPr>
        <p:blipFill>
          <a:blip r:embed="rId3"/>
          <a:stretch>
            <a:fillRect/>
          </a:stretch>
        </p:blipFill>
        <p:spPr>
          <a:xfrm>
            <a:off x="2071750" y="3257190"/>
            <a:ext cx="2498134" cy="1647320"/>
          </a:xfrm>
          <a:prstGeom prst="rect">
            <a:avLst/>
          </a:prstGeom>
        </p:spPr>
      </p:pic>
      <p:sp>
        <p:nvSpPr>
          <p:cNvPr id="7" name="TextBox 6">
            <a:extLst>
              <a:ext uri="{FF2B5EF4-FFF2-40B4-BE49-F238E27FC236}">
                <a16:creationId xmlns:a16="http://schemas.microsoft.com/office/drawing/2014/main" id="{3946535F-0789-8C49-B91E-49234980560E}"/>
              </a:ext>
            </a:extLst>
          </p:cNvPr>
          <p:cNvSpPr txBox="1"/>
          <p:nvPr/>
        </p:nvSpPr>
        <p:spPr>
          <a:xfrm>
            <a:off x="11984182" y="124691"/>
            <a:ext cx="184731" cy="369332"/>
          </a:xfrm>
          <a:prstGeom prst="rect">
            <a:avLst/>
          </a:prstGeom>
          <a:noFill/>
        </p:spPr>
        <p:txBody>
          <a:bodyPr wrap="none" rtlCol="0">
            <a:spAutoFit/>
          </a:bodyPr>
          <a:lstStyle/>
          <a:p>
            <a:endParaRPr lang="en-US"/>
          </a:p>
        </p:txBody>
      </p:sp>
      <p:pic>
        <p:nvPicPr>
          <p:cNvPr id="8" name="Picture 7">
            <a:extLst>
              <a:ext uri="{FF2B5EF4-FFF2-40B4-BE49-F238E27FC236}">
                <a16:creationId xmlns:a16="http://schemas.microsoft.com/office/drawing/2014/main" id="{BCEBFBB8-139B-3B41-B7CE-AD6F909D3207}"/>
              </a:ext>
            </a:extLst>
          </p:cNvPr>
          <p:cNvPicPr>
            <a:picLocks noChangeAspect="1"/>
          </p:cNvPicPr>
          <p:nvPr/>
        </p:nvPicPr>
        <p:blipFill>
          <a:blip r:embed="rId4"/>
          <a:stretch>
            <a:fillRect/>
          </a:stretch>
        </p:blipFill>
        <p:spPr>
          <a:xfrm>
            <a:off x="10220958" y="365126"/>
            <a:ext cx="1850360" cy="1053965"/>
          </a:xfrm>
          <a:prstGeom prst="rect">
            <a:avLst/>
          </a:prstGeom>
        </p:spPr>
      </p:pic>
    </p:spTree>
    <p:extLst>
      <p:ext uri="{BB962C8B-B14F-4D97-AF65-F5344CB8AC3E}">
        <p14:creationId xmlns:p14="http://schemas.microsoft.com/office/powerpoint/2010/main" val="1364868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519953" y="573900"/>
            <a:ext cx="10088515" cy="849082"/>
          </a:xfrm>
          <a:solidFill>
            <a:srgbClr val="FFFF00"/>
          </a:solidFill>
        </p:spPr>
        <p:txBody>
          <a:bodyPr/>
          <a:lstStyle/>
          <a:p>
            <a:r>
              <a:rPr lang="en-US" dirty="0"/>
              <a:t>Open Justice Court of Protection Project</a:t>
            </a:r>
          </a:p>
        </p:txBody>
      </p:sp>
      <p:sp>
        <p:nvSpPr>
          <p:cNvPr id="4" name="Content Placeholder 3">
            <a:extLst>
              <a:ext uri="{FF2B5EF4-FFF2-40B4-BE49-F238E27FC236}">
                <a16:creationId xmlns:a16="http://schemas.microsoft.com/office/drawing/2014/main" id="{5BDB453D-F102-664A-8914-A78573483AD6}"/>
              </a:ext>
            </a:extLst>
          </p:cNvPr>
          <p:cNvSpPr>
            <a:spLocks noGrp="1"/>
          </p:cNvSpPr>
          <p:nvPr>
            <p:ph idx="1"/>
          </p:nvPr>
        </p:nvSpPr>
        <p:spPr>
          <a:xfrm>
            <a:off x="519953" y="1825625"/>
            <a:ext cx="11579178" cy="4745296"/>
          </a:xfrm>
          <a:noFill/>
        </p:spPr>
        <p:txBody>
          <a:bodyPr>
            <a:normAutofit lnSpcReduction="10000"/>
          </a:bodyPr>
          <a:lstStyle/>
          <a:p>
            <a:r>
              <a:rPr lang="en-US" dirty="0"/>
              <a:t>Transparency Pilot 2016 – extended and incorporated into COP practice</a:t>
            </a:r>
          </a:p>
          <a:p>
            <a:r>
              <a:rPr lang="en-US" dirty="0"/>
              <a:t>Open Justice COP Project Founded 15 June 2020 </a:t>
            </a:r>
          </a:p>
          <a:p>
            <a:r>
              <a:rPr lang="en-US" dirty="0"/>
              <a:t>Following  negative experience of “first ever all-remote” hearing of the pandemic</a:t>
            </a:r>
          </a:p>
          <a:p>
            <a:r>
              <a:rPr lang="en-US" dirty="0"/>
              <a:t>Launched as “guard against improbity”, it soon became clear that it (also) offered a learning experience for people working in health and social care surprised at ‘person-centered’ + ‘less risk averse’ approach</a:t>
            </a:r>
          </a:p>
          <a:p>
            <a:r>
              <a:rPr lang="en-US" dirty="0"/>
              <a:t>And supports family members of P learning at first hand about the COP</a:t>
            </a:r>
          </a:p>
          <a:p>
            <a:r>
              <a:rPr lang="en-US" dirty="0"/>
              <a:t>Has massively increased observation in COP (as has remote hearings)</a:t>
            </a:r>
          </a:p>
          <a:p>
            <a:r>
              <a:rPr lang="en-US" dirty="0"/>
              <a:t>Thank you to observers +  everyone who has supported observers </a:t>
            </a:r>
          </a:p>
          <a:p>
            <a:r>
              <a:rPr lang="en-US" dirty="0"/>
              <a:t>Has generally enhanced the reputation of the Court of Protection</a:t>
            </a:r>
          </a:p>
          <a:p>
            <a:pPr marL="0" indent="0">
              <a:buNone/>
            </a:pPr>
            <a:endParaRPr lang="en-US" dirty="0"/>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2"/>
          <a:stretch>
            <a:fillRect/>
          </a:stretch>
        </p:blipFill>
        <p:spPr>
          <a:xfrm>
            <a:off x="10608468" y="573900"/>
            <a:ext cx="1490663" cy="849082"/>
          </a:xfrm>
          <a:prstGeom prst="rect">
            <a:avLst/>
          </a:prstGeom>
        </p:spPr>
      </p:pic>
    </p:spTree>
    <p:extLst>
      <p:ext uri="{BB962C8B-B14F-4D97-AF65-F5344CB8AC3E}">
        <p14:creationId xmlns:p14="http://schemas.microsoft.com/office/powerpoint/2010/main" val="420368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A73-CC78-FD4F-A5E7-28489933F4DF}"/>
              </a:ext>
            </a:extLst>
          </p:cNvPr>
          <p:cNvSpPr>
            <a:spLocks noGrp="1"/>
          </p:cNvSpPr>
          <p:nvPr>
            <p:ph type="title"/>
          </p:nvPr>
        </p:nvSpPr>
        <p:spPr>
          <a:xfrm>
            <a:off x="484909" y="372578"/>
            <a:ext cx="10123559" cy="1251725"/>
          </a:xfrm>
          <a:solidFill>
            <a:srgbClr val="FFFF00"/>
          </a:solidFill>
        </p:spPr>
        <p:txBody>
          <a:bodyPr>
            <a:normAutofit/>
          </a:bodyPr>
          <a:lstStyle/>
          <a:p>
            <a:r>
              <a:rPr lang="en-US" dirty="0"/>
              <a:t>Not all hearings are open to the public</a:t>
            </a:r>
          </a:p>
        </p:txBody>
      </p:sp>
      <p:sp>
        <p:nvSpPr>
          <p:cNvPr id="4" name="Content Placeholder 3">
            <a:extLst>
              <a:ext uri="{FF2B5EF4-FFF2-40B4-BE49-F238E27FC236}">
                <a16:creationId xmlns:a16="http://schemas.microsoft.com/office/drawing/2014/main" id="{5BDB453D-F102-664A-8914-A78573483AD6}"/>
              </a:ext>
            </a:extLst>
          </p:cNvPr>
          <p:cNvSpPr>
            <a:spLocks noGrp="1"/>
          </p:cNvSpPr>
          <p:nvPr>
            <p:ph idx="1"/>
          </p:nvPr>
        </p:nvSpPr>
        <p:spPr/>
        <p:txBody>
          <a:bodyPr>
            <a:normAutofit fontScale="92500" lnSpcReduction="10000"/>
          </a:bodyPr>
          <a:lstStyle/>
          <a:p>
            <a:pPr marL="514350" indent="-514350">
              <a:buAutoNum type="arabicPeriod"/>
            </a:pPr>
            <a:r>
              <a:rPr lang="en-US" b="1" dirty="0"/>
              <a:t>Dispute Resolution Hearings </a:t>
            </a:r>
            <a:r>
              <a:rPr lang="en-US" dirty="0"/>
              <a:t>(</a:t>
            </a:r>
            <a:r>
              <a:rPr lang="en-GB" dirty="0">
                <a:hlinkClick r:id="rId2"/>
              </a:rPr>
              <a:t>(§2.2</a:t>
            </a:r>
            <a:r>
              <a:rPr lang="en-GB" dirty="0"/>
              <a:t> Practice Direction – Transparency Pilot) – judicial mediation</a:t>
            </a:r>
          </a:p>
          <a:p>
            <a:pPr marL="514350" indent="-514350">
              <a:buFont typeface="Arial" panose="020B0604020202020204" pitchFamily="34" charset="0"/>
              <a:buAutoNum type="arabicPeriod"/>
            </a:pPr>
            <a:r>
              <a:rPr lang="en-GB" dirty="0"/>
              <a:t>“</a:t>
            </a:r>
            <a:r>
              <a:rPr lang="en-GB" b="1" dirty="0"/>
              <a:t>Private</a:t>
            </a:r>
            <a:r>
              <a:rPr lang="en-GB" dirty="0"/>
              <a:t>” Hearings (2.4. Practice Direction -  “The court may decide not to make an order [that hearing is public] if it appears to the court that there is good reason for not making the order … “ e.g. </a:t>
            </a:r>
          </a:p>
          <a:p>
            <a:pPr lvl="1"/>
            <a:r>
              <a:rPr lang="en-GB" dirty="0"/>
              <a:t>“the need to protect P or another person involved in the proceedings”,</a:t>
            </a:r>
          </a:p>
          <a:p>
            <a:pPr lvl="1"/>
            <a:r>
              <a:rPr lang="en-GB" dirty="0"/>
              <a:t> ”the nature of the evidence in the proceedings”, </a:t>
            </a:r>
          </a:p>
          <a:p>
            <a:pPr lvl="1"/>
            <a:r>
              <a:rPr lang="en-GB" dirty="0"/>
              <a:t>“whether earlier hearings in the proceedings have taken place in private”</a:t>
            </a:r>
          </a:p>
          <a:p>
            <a:pPr lvl="1"/>
            <a:r>
              <a:rPr lang="en-GB" dirty="0"/>
              <a:t>physical access</a:t>
            </a:r>
          </a:p>
          <a:p>
            <a:pPr lvl="1"/>
            <a:r>
              <a:rPr lang="en-GB" dirty="0"/>
              <a:t>risk of disruption.</a:t>
            </a:r>
          </a:p>
          <a:p>
            <a:pPr marL="0" indent="0">
              <a:buNone/>
            </a:pPr>
            <a:r>
              <a:rPr lang="en-GB" dirty="0"/>
              <a:t>     More usually now an Art 8 Art 10 balancing exercise</a:t>
            </a:r>
          </a:p>
          <a:p>
            <a:pPr marL="0" indent="0">
              <a:buNone/>
            </a:pPr>
            <a:r>
              <a:rPr lang="en-GB" dirty="0"/>
              <a:t>3.  </a:t>
            </a:r>
            <a:r>
              <a:rPr lang="en-GB" b="1" dirty="0"/>
              <a:t>‘Closed’ hearings </a:t>
            </a:r>
            <a:r>
              <a:rPr lang="en-GB" dirty="0"/>
              <a:t>– from which a party is excluded.</a:t>
            </a:r>
          </a:p>
          <a:p>
            <a:pPr marL="514350" indent="-514350">
              <a:buAutoNum type="arabicPeriod"/>
            </a:pPr>
            <a:endParaRPr lang="en-US" dirty="0"/>
          </a:p>
        </p:txBody>
      </p:sp>
      <p:pic>
        <p:nvPicPr>
          <p:cNvPr id="7" name="Picture 6">
            <a:extLst>
              <a:ext uri="{FF2B5EF4-FFF2-40B4-BE49-F238E27FC236}">
                <a16:creationId xmlns:a16="http://schemas.microsoft.com/office/drawing/2014/main" id="{A170A09D-B70A-CA4F-AC3D-3C77EDAFD8A5}"/>
              </a:ext>
            </a:extLst>
          </p:cNvPr>
          <p:cNvPicPr>
            <a:picLocks noChangeAspect="1"/>
          </p:cNvPicPr>
          <p:nvPr/>
        </p:nvPicPr>
        <p:blipFill>
          <a:blip r:embed="rId3"/>
          <a:stretch>
            <a:fillRect/>
          </a:stretch>
        </p:blipFill>
        <p:spPr>
          <a:xfrm>
            <a:off x="10255025" y="372577"/>
            <a:ext cx="1715302" cy="1251725"/>
          </a:xfrm>
          <a:prstGeom prst="rect">
            <a:avLst/>
          </a:prstGeom>
        </p:spPr>
      </p:pic>
    </p:spTree>
    <p:extLst>
      <p:ext uri="{BB962C8B-B14F-4D97-AF65-F5344CB8AC3E}">
        <p14:creationId xmlns:p14="http://schemas.microsoft.com/office/powerpoint/2010/main" val="328017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7A9F9-0316-EC49-9BCA-4986924B838C}"/>
              </a:ext>
            </a:extLst>
          </p:cNvPr>
          <p:cNvSpPr>
            <a:spLocks noGrp="1"/>
          </p:cNvSpPr>
          <p:nvPr>
            <p:ph type="title"/>
          </p:nvPr>
        </p:nvSpPr>
        <p:spPr>
          <a:solidFill>
            <a:srgbClr val="FFFF00"/>
          </a:solidFill>
        </p:spPr>
        <p:txBody>
          <a:bodyPr/>
          <a:lstStyle/>
          <a:p>
            <a:r>
              <a:rPr lang="en-US" dirty="0"/>
              <a:t>“Transparency orders” </a:t>
            </a:r>
            <a:r>
              <a:rPr lang="en-US" sz="3600" dirty="0"/>
              <a:t>(reporting restrictions</a:t>
            </a:r>
            <a:r>
              <a:rPr lang="en-US" dirty="0"/>
              <a:t>)</a:t>
            </a:r>
          </a:p>
        </p:txBody>
      </p:sp>
      <p:pic>
        <p:nvPicPr>
          <p:cNvPr id="5" name="Content Placeholder 4">
            <a:extLst>
              <a:ext uri="{FF2B5EF4-FFF2-40B4-BE49-F238E27FC236}">
                <a16:creationId xmlns:a16="http://schemas.microsoft.com/office/drawing/2014/main" id="{3E9C3B62-F570-B54B-95D6-04806DA59C7E}"/>
              </a:ext>
            </a:extLst>
          </p:cNvPr>
          <p:cNvPicPr>
            <a:picLocks noGrp="1" noChangeAspect="1"/>
          </p:cNvPicPr>
          <p:nvPr>
            <p:ph idx="1"/>
          </p:nvPr>
        </p:nvPicPr>
        <p:blipFill>
          <a:blip r:embed="rId2"/>
          <a:stretch>
            <a:fillRect/>
          </a:stretch>
        </p:blipFill>
        <p:spPr>
          <a:xfrm>
            <a:off x="838200" y="1889504"/>
            <a:ext cx="10515600" cy="4223580"/>
          </a:xfrm>
        </p:spPr>
      </p:pic>
      <p:pic>
        <p:nvPicPr>
          <p:cNvPr id="6" name="Picture 5">
            <a:extLst>
              <a:ext uri="{FF2B5EF4-FFF2-40B4-BE49-F238E27FC236}">
                <a16:creationId xmlns:a16="http://schemas.microsoft.com/office/drawing/2014/main" id="{0253622F-7912-B847-ADF3-FB25E130370D}"/>
              </a:ext>
            </a:extLst>
          </p:cNvPr>
          <p:cNvPicPr>
            <a:picLocks noChangeAspect="1"/>
          </p:cNvPicPr>
          <p:nvPr/>
        </p:nvPicPr>
        <p:blipFill>
          <a:blip r:embed="rId3"/>
          <a:stretch>
            <a:fillRect/>
          </a:stretch>
        </p:blipFill>
        <p:spPr>
          <a:xfrm>
            <a:off x="10255025" y="372577"/>
            <a:ext cx="1715302" cy="1325563"/>
          </a:xfrm>
          <a:prstGeom prst="rect">
            <a:avLst/>
          </a:prstGeom>
        </p:spPr>
      </p:pic>
    </p:spTree>
    <p:extLst>
      <p:ext uri="{BB962C8B-B14F-4D97-AF65-F5344CB8AC3E}">
        <p14:creationId xmlns:p14="http://schemas.microsoft.com/office/powerpoint/2010/main" val="1286062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2"/>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942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AE2A-847E-FC4B-ADA3-0550E8C0910B}"/>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EE7FB6B3-C344-1F41-8B32-28C5D4336092}"/>
              </a:ext>
            </a:extLst>
          </p:cNvPr>
          <p:cNvPicPr>
            <a:picLocks noGrp="1" noChangeAspect="1"/>
          </p:cNvPicPr>
          <p:nvPr>
            <p:ph sz="half" idx="1"/>
          </p:nvPr>
        </p:nvPicPr>
        <p:blipFill>
          <a:blip r:embed="rId3"/>
          <a:stretch>
            <a:fillRect/>
          </a:stretch>
        </p:blipFill>
        <p:spPr>
          <a:xfrm>
            <a:off x="357506" y="232560"/>
            <a:ext cx="4962640" cy="6392879"/>
          </a:xfrm>
        </p:spPr>
      </p:pic>
      <p:sp>
        <p:nvSpPr>
          <p:cNvPr id="8" name="TextBox 7">
            <a:extLst>
              <a:ext uri="{FF2B5EF4-FFF2-40B4-BE49-F238E27FC236}">
                <a16:creationId xmlns:a16="http://schemas.microsoft.com/office/drawing/2014/main" id="{3E8FC868-5B50-9442-A12F-933F14810269}"/>
              </a:ext>
            </a:extLst>
          </p:cNvPr>
          <p:cNvSpPr txBox="1"/>
          <p:nvPr/>
        </p:nvSpPr>
        <p:spPr>
          <a:xfrm>
            <a:off x="1797616" y="1333524"/>
            <a:ext cx="2498056" cy="461665"/>
          </a:xfrm>
          <a:prstGeom prst="rect">
            <a:avLst/>
          </a:prstGeom>
          <a:noFill/>
        </p:spPr>
        <p:txBody>
          <a:bodyPr wrap="none" rtlCol="0">
            <a:spAutoFit/>
          </a:bodyPr>
          <a:lstStyle/>
          <a:p>
            <a:r>
              <a:rPr lang="en-US" sz="2400" dirty="0"/>
              <a:t>@</a:t>
            </a:r>
            <a:r>
              <a:rPr lang="en-US" sz="2400" dirty="0" err="1"/>
              <a:t>OpenJusticeCOP</a:t>
            </a:r>
            <a:endParaRPr lang="en-US" sz="2400" dirty="0"/>
          </a:p>
        </p:txBody>
      </p:sp>
      <p:pic>
        <p:nvPicPr>
          <p:cNvPr id="16" name="Content Placeholder 15">
            <a:extLst>
              <a:ext uri="{FF2B5EF4-FFF2-40B4-BE49-F238E27FC236}">
                <a16:creationId xmlns:a16="http://schemas.microsoft.com/office/drawing/2014/main" id="{43CD78C0-AE20-7541-A263-D452B47BD470}"/>
              </a:ext>
            </a:extLst>
          </p:cNvPr>
          <p:cNvPicPr>
            <a:picLocks noGrp="1" noChangeAspect="1"/>
          </p:cNvPicPr>
          <p:nvPr>
            <p:ph sz="half" idx="2"/>
          </p:nvPr>
        </p:nvPicPr>
        <p:blipFill>
          <a:blip r:embed="rId4"/>
          <a:stretch>
            <a:fillRect/>
          </a:stretch>
        </p:blipFill>
        <p:spPr>
          <a:xfrm>
            <a:off x="5499576" y="379311"/>
            <a:ext cx="3255817" cy="6286548"/>
          </a:xfrm>
        </p:spPr>
      </p:pic>
      <p:pic>
        <p:nvPicPr>
          <p:cNvPr id="18" name="Picture 17">
            <a:extLst>
              <a:ext uri="{FF2B5EF4-FFF2-40B4-BE49-F238E27FC236}">
                <a16:creationId xmlns:a16="http://schemas.microsoft.com/office/drawing/2014/main" id="{F7CA786A-48A7-9F40-BC98-306D930D873B}"/>
              </a:ext>
            </a:extLst>
          </p:cNvPr>
          <p:cNvPicPr>
            <a:picLocks noChangeAspect="1"/>
          </p:cNvPicPr>
          <p:nvPr/>
        </p:nvPicPr>
        <p:blipFill>
          <a:blip r:embed="rId5"/>
          <a:stretch>
            <a:fillRect/>
          </a:stretch>
        </p:blipFill>
        <p:spPr>
          <a:xfrm>
            <a:off x="8849230" y="379311"/>
            <a:ext cx="3255817" cy="6246128"/>
          </a:xfrm>
          <a:prstGeom prst="rect">
            <a:avLst/>
          </a:prstGeom>
        </p:spPr>
      </p:pic>
    </p:spTree>
    <p:extLst>
      <p:ext uri="{BB962C8B-B14F-4D97-AF65-F5344CB8AC3E}">
        <p14:creationId xmlns:p14="http://schemas.microsoft.com/office/powerpoint/2010/main" val="1702884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4FD9-EAEB-5746-8D5D-8BC19762BD7C}"/>
              </a:ext>
            </a:extLst>
          </p:cNvPr>
          <p:cNvPicPr>
            <a:picLocks noChangeAspect="1"/>
          </p:cNvPicPr>
          <p:nvPr/>
        </p:nvPicPr>
        <p:blipFill>
          <a:blip r:embed="rId3"/>
          <a:stretch>
            <a:fillRect/>
          </a:stretch>
        </p:blipFill>
        <p:spPr>
          <a:xfrm>
            <a:off x="10029642" y="259120"/>
            <a:ext cx="1969633" cy="1325563"/>
          </a:xfrm>
          <a:prstGeom prst="rect">
            <a:avLst/>
          </a:prstGeom>
        </p:spPr>
      </p:pic>
      <p:sp>
        <p:nvSpPr>
          <p:cNvPr id="5" name="Title 4">
            <a:extLst>
              <a:ext uri="{FF2B5EF4-FFF2-40B4-BE49-F238E27FC236}">
                <a16:creationId xmlns:a16="http://schemas.microsoft.com/office/drawing/2014/main" id="{52CA391E-4466-F949-AE01-38DC2F7C1E4A}"/>
              </a:ext>
            </a:extLst>
          </p:cNvPr>
          <p:cNvSpPr>
            <a:spLocks noGrp="1"/>
          </p:cNvSpPr>
          <p:nvPr>
            <p:ph type="title"/>
          </p:nvPr>
        </p:nvSpPr>
        <p:spPr>
          <a:xfrm>
            <a:off x="352747" y="259121"/>
            <a:ext cx="9676895" cy="1325563"/>
          </a:xfrm>
          <a:solidFill>
            <a:srgbClr val="FFFF00"/>
          </a:solidFill>
        </p:spPr>
        <p:txBody>
          <a:bodyPr/>
          <a:lstStyle/>
          <a:p>
            <a:r>
              <a:rPr lang="en-US" dirty="0"/>
              <a:t>A good example of transparency in listing </a:t>
            </a:r>
          </a:p>
        </p:txBody>
      </p:sp>
      <p:sp>
        <p:nvSpPr>
          <p:cNvPr id="8" name="Content Placeholder 7">
            <a:extLst>
              <a:ext uri="{FF2B5EF4-FFF2-40B4-BE49-F238E27FC236}">
                <a16:creationId xmlns:a16="http://schemas.microsoft.com/office/drawing/2014/main" id="{F8F01799-0E23-9141-8909-0C634282E2A1}"/>
              </a:ext>
            </a:extLst>
          </p:cNvPr>
          <p:cNvSpPr>
            <a:spLocks noGrp="1"/>
          </p:cNvSpPr>
          <p:nvPr>
            <p:ph sz="half" idx="2"/>
          </p:nvPr>
        </p:nvSpPr>
        <p:spPr>
          <a:xfrm>
            <a:off x="6604000" y="2002245"/>
            <a:ext cx="5395275" cy="4384041"/>
          </a:xfrm>
          <a:solidFill>
            <a:schemeClr val="accent2">
              <a:lumMod val="20000"/>
              <a:lumOff val="80000"/>
            </a:schemeClr>
          </a:solidFill>
        </p:spPr>
        <p:txBody>
          <a:bodyPr>
            <a:normAutofit fontScale="85000" lnSpcReduction="20000"/>
          </a:bodyPr>
          <a:lstStyle/>
          <a:p>
            <a:pPr marL="0" indent="0">
              <a:buNone/>
            </a:pPr>
            <a:r>
              <a:rPr lang="en-US" dirty="0"/>
              <a:t>1. This hearing is included in the Court of Protection list on </a:t>
            </a:r>
            <a:r>
              <a:rPr lang="en-US" dirty="0" err="1"/>
              <a:t>Courtel</a:t>
            </a:r>
            <a:r>
              <a:rPr lang="en-US" dirty="0"/>
              <a:t> </a:t>
            </a:r>
            <a:r>
              <a:rPr lang="en-US" dirty="0" err="1"/>
              <a:t>CourtServe</a:t>
            </a:r>
            <a:endParaRPr lang="en-US" dirty="0"/>
          </a:p>
          <a:p>
            <a:pPr marL="0" indent="0">
              <a:buNone/>
            </a:pPr>
            <a:r>
              <a:rPr lang="en-US" dirty="0"/>
              <a:t>2. It says “Public Hearing” – making clear that the public can observe</a:t>
            </a:r>
          </a:p>
          <a:p>
            <a:pPr marL="0" indent="0">
              <a:buNone/>
            </a:pPr>
            <a:r>
              <a:rPr lang="en-US" dirty="0"/>
              <a:t>3. It says “MS Teams” – so we know we can observe it remotely.</a:t>
            </a:r>
          </a:p>
          <a:p>
            <a:pPr marL="0" indent="0">
              <a:buNone/>
            </a:pPr>
            <a:r>
              <a:rPr lang="en-US" dirty="0"/>
              <a:t>4. Correct e-mail + phone number supplied</a:t>
            </a:r>
          </a:p>
          <a:p>
            <a:pPr marL="0" indent="0">
              <a:buNone/>
            </a:pPr>
            <a:r>
              <a:rPr lang="en-US" dirty="0"/>
              <a:t>5. Tells us what hearing is about: “</a:t>
            </a:r>
            <a:r>
              <a:rPr lang="en-GB" dirty="0"/>
              <a:t>(</a:t>
            </a:r>
            <a:r>
              <a:rPr lang="en-GB" dirty="0" err="1"/>
              <a:t>i</a:t>
            </a:r>
            <a:r>
              <a:rPr lang="en-GB" dirty="0"/>
              <a:t>) Where P should live; (ii) Varying or terminating a standard authorisation under the Deprivation of Liberty Safeguards”</a:t>
            </a:r>
          </a:p>
          <a:p>
            <a:pPr marL="0" indent="0">
              <a:buNone/>
            </a:pPr>
            <a:r>
              <a:rPr lang="en-GB" dirty="0"/>
              <a:t>6.  It says it’s a  Directions hearing</a:t>
            </a:r>
            <a:endParaRPr lang="en-US" dirty="0"/>
          </a:p>
        </p:txBody>
      </p:sp>
      <p:pic>
        <p:nvPicPr>
          <p:cNvPr id="9" name="Content Placeholder 8">
            <a:extLst>
              <a:ext uri="{FF2B5EF4-FFF2-40B4-BE49-F238E27FC236}">
                <a16:creationId xmlns:a16="http://schemas.microsoft.com/office/drawing/2014/main" id="{B3A35FA0-1ADF-8542-B733-D6C8A7F7F41A}"/>
              </a:ext>
            </a:extLst>
          </p:cNvPr>
          <p:cNvPicPr>
            <a:picLocks noGrp="1" noChangeAspect="1"/>
          </p:cNvPicPr>
          <p:nvPr>
            <p:ph sz="half" idx="1"/>
          </p:nvPr>
        </p:nvPicPr>
        <p:blipFill>
          <a:blip r:embed="rId4"/>
          <a:stretch>
            <a:fillRect/>
          </a:stretch>
        </p:blipFill>
        <p:spPr>
          <a:xfrm>
            <a:off x="331360" y="2002246"/>
            <a:ext cx="6083954" cy="4384040"/>
          </a:xfrm>
        </p:spPr>
      </p:pic>
    </p:spTree>
    <p:extLst>
      <p:ext uri="{BB962C8B-B14F-4D97-AF65-F5344CB8AC3E}">
        <p14:creationId xmlns:p14="http://schemas.microsoft.com/office/powerpoint/2010/main" val="3668675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FC70B-A81B-4749-A028-F7E5EE240F67}"/>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96D9116-9C94-0342-85EC-4911CAF57D4B}"/>
              </a:ext>
            </a:extLst>
          </p:cNvPr>
          <p:cNvPicPr>
            <a:picLocks noGrp="1" noChangeAspect="1"/>
          </p:cNvPicPr>
          <p:nvPr>
            <p:ph idx="1"/>
          </p:nvPr>
        </p:nvPicPr>
        <p:blipFill>
          <a:blip r:embed="rId2"/>
          <a:stretch>
            <a:fillRect/>
          </a:stretch>
        </p:blipFill>
        <p:spPr>
          <a:xfrm>
            <a:off x="9045495" y="581890"/>
            <a:ext cx="2975123" cy="4003177"/>
          </a:xfrm>
        </p:spPr>
      </p:pic>
      <p:pic>
        <p:nvPicPr>
          <p:cNvPr id="7" name="Picture 6">
            <a:extLst>
              <a:ext uri="{FF2B5EF4-FFF2-40B4-BE49-F238E27FC236}">
                <a16:creationId xmlns:a16="http://schemas.microsoft.com/office/drawing/2014/main" id="{BC0C8E7D-C6AE-F14B-8383-B312B0317E0D}"/>
              </a:ext>
            </a:extLst>
          </p:cNvPr>
          <p:cNvPicPr>
            <a:picLocks noChangeAspect="1"/>
          </p:cNvPicPr>
          <p:nvPr/>
        </p:nvPicPr>
        <p:blipFill>
          <a:blip r:embed="rId3"/>
          <a:stretch>
            <a:fillRect/>
          </a:stretch>
        </p:blipFill>
        <p:spPr>
          <a:xfrm>
            <a:off x="5771967" y="2341417"/>
            <a:ext cx="3218593" cy="4187541"/>
          </a:xfrm>
          <a:prstGeom prst="rect">
            <a:avLst/>
          </a:prstGeom>
        </p:spPr>
      </p:pic>
      <p:pic>
        <p:nvPicPr>
          <p:cNvPr id="9" name="Picture 8">
            <a:extLst>
              <a:ext uri="{FF2B5EF4-FFF2-40B4-BE49-F238E27FC236}">
                <a16:creationId xmlns:a16="http://schemas.microsoft.com/office/drawing/2014/main" id="{8A2C1E56-34D5-934E-A778-40314229020A}"/>
              </a:ext>
            </a:extLst>
          </p:cNvPr>
          <p:cNvPicPr>
            <a:picLocks noChangeAspect="1"/>
          </p:cNvPicPr>
          <p:nvPr/>
        </p:nvPicPr>
        <p:blipFill>
          <a:blip r:embed="rId4"/>
          <a:stretch>
            <a:fillRect/>
          </a:stretch>
        </p:blipFill>
        <p:spPr>
          <a:xfrm>
            <a:off x="686103" y="3739699"/>
            <a:ext cx="4650144" cy="2876706"/>
          </a:xfrm>
          <a:prstGeom prst="rect">
            <a:avLst/>
          </a:prstGeom>
        </p:spPr>
      </p:pic>
      <p:pic>
        <p:nvPicPr>
          <p:cNvPr id="11" name="Picture 10">
            <a:extLst>
              <a:ext uri="{FF2B5EF4-FFF2-40B4-BE49-F238E27FC236}">
                <a16:creationId xmlns:a16="http://schemas.microsoft.com/office/drawing/2014/main" id="{DA17F19D-8A41-4B4D-8D71-9BCC4585690A}"/>
              </a:ext>
            </a:extLst>
          </p:cNvPr>
          <p:cNvPicPr>
            <a:picLocks noChangeAspect="1"/>
          </p:cNvPicPr>
          <p:nvPr/>
        </p:nvPicPr>
        <p:blipFill>
          <a:blip r:embed="rId5"/>
          <a:stretch>
            <a:fillRect/>
          </a:stretch>
        </p:blipFill>
        <p:spPr>
          <a:xfrm>
            <a:off x="90753" y="287320"/>
            <a:ext cx="5954901" cy="3386282"/>
          </a:xfrm>
          <a:prstGeom prst="rect">
            <a:avLst/>
          </a:prstGeom>
        </p:spPr>
      </p:pic>
      <p:pic>
        <p:nvPicPr>
          <p:cNvPr id="14" name="Picture 13">
            <a:extLst>
              <a:ext uri="{FF2B5EF4-FFF2-40B4-BE49-F238E27FC236}">
                <a16:creationId xmlns:a16="http://schemas.microsoft.com/office/drawing/2014/main" id="{C94F182F-4481-FA4A-B180-C1CAECD20661}"/>
              </a:ext>
            </a:extLst>
          </p:cNvPr>
          <p:cNvPicPr>
            <a:picLocks noChangeAspect="1"/>
          </p:cNvPicPr>
          <p:nvPr/>
        </p:nvPicPr>
        <p:blipFill>
          <a:blip r:embed="rId6"/>
          <a:stretch>
            <a:fillRect/>
          </a:stretch>
        </p:blipFill>
        <p:spPr>
          <a:xfrm>
            <a:off x="3989154" y="401782"/>
            <a:ext cx="4779818" cy="3027218"/>
          </a:xfrm>
          <a:prstGeom prst="rect">
            <a:avLst/>
          </a:prstGeom>
        </p:spPr>
      </p:pic>
      <p:sp>
        <p:nvSpPr>
          <p:cNvPr id="15" name="TextBox 14">
            <a:extLst>
              <a:ext uri="{FF2B5EF4-FFF2-40B4-BE49-F238E27FC236}">
                <a16:creationId xmlns:a16="http://schemas.microsoft.com/office/drawing/2014/main" id="{65B9242B-C00A-D84A-864E-70D3F02B1BC7}"/>
              </a:ext>
            </a:extLst>
          </p:cNvPr>
          <p:cNvSpPr txBox="1"/>
          <p:nvPr/>
        </p:nvSpPr>
        <p:spPr>
          <a:xfrm>
            <a:off x="9248256" y="5094137"/>
            <a:ext cx="2772362" cy="830997"/>
          </a:xfrm>
          <a:prstGeom prst="rect">
            <a:avLst/>
          </a:prstGeom>
          <a:solidFill>
            <a:srgbClr val="FFFF00"/>
          </a:solidFill>
        </p:spPr>
        <p:txBody>
          <a:bodyPr wrap="none" rtlCol="0">
            <a:spAutoFit/>
          </a:bodyPr>
          <a:lstStyle/>
          <a:p>
            <a:pPr algn="ctr"/>
            <a:r>
              <a:rPr lang="en-US" sz="2400" b="1" dirty="0"/>
              <a:t>Where is the </a:t>
            </a:r>
          </a:p>
          <a:p>
            <a:pPr algn="ctr"/>
            <a:r>
              <a:rPr lang="en-US" sz="2400" b="1" dirty="0"/>
              <a:t>Court of Protection?</a:t>
            </a:r>
          </a:p>
        </p:txBody>
      </p:sp>
    </p:spTree>
    <p:extLst>
      <p:ext uri="{BB962C8B-B14F-4D97-AF65-F5344CB8AC3E}">
        <p14:creationId xmlns:p14="http://schemas.microsoft.com/office/powerpoint/2010/main" val="362807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AE64-8966-B74F-82B2-FA5F8203602B}"/>
              </a:ext>
            </a:extLst>
          </p:cNvPr>
          <p:cNvSpPr>
            <a:spLocks noGrp="1"/>
          </p:cNvSpPr>
          <p:nvPr>
            <p:ph type="title"/>
          </p:nvPr>
        </p:nvSpPr>
        <p:spPr>
          <a:solidFill>
            <a:srgbClr val="FFFF00"/>
          </a:solidFill>
        </p:spPr>
        <p:txBody>
          <a:bodyPr/>
          <a:lstStyle/>
          <a:p>
            <a:r>
              <a:rPr lang="en-US" b="1" dirty="0"/>
              <a:t>Regional COP Hubs –</a:t>
            </a:r>
            <a:br>
              <a:rPr lang="en-US" b="1" dirty="0"/>
            </a:br>
            <a:r>
              <a:rPr lang="en-US" b="1" dirty="0"/>
              <a:t> approx. 20-30 hearings every weekday</a:t>
            </a:r>
          </a:p>
        </p:txBody>
      </p:sp>
      <p:sp>
        <p:nvSpPr>
          <p:cNvPr id="3" name="Content Placeholder 2">
            <a:extLst>
              <a:ext uri="{FF2B5EF4-FFF2-40B4-BE49-F238E27FC236}">
                <a16:creationId xmlns:a16="http://schemas.microsoft.com/office/drawing/2014/main" id="{06D23612-0E14-0B44-A272-226483C9D352}"/>
              </a:ext>
            </a:extLst>
          </p:cNvPr>
          <p:cNvSpPr>
            <a:spLocks noGrp="1"/>
          </p:cNvSpPr>
          <p:nvPr>
            <p:ph idx="1"/>
          </p:nvPr>
        </p:nvSpPr>
        <p:spPr/>
        <p:txBody>
          <a:bodyPr>
            <a:normAutofit/>
          </a:bodyPr>
          <a:lstStyle/>
          <a:p>
            <a:r>
              <a:rPr lang="en-US" b="1" dirty="0"/>
              <a:t>London			HHJ </a:t>
            </a:r>
            <a:r>
              <a:rPr lang="en-US" b="1" dirty="0" err="1"/>
              <a:t>Hilder</a:t>
            </a:r>
            <a:endParaRPr lang="en-US" b="1" dirty="0"/>
          </a:p>
          <a:p>
            <a:r>
              <a:rPr lang="en-US" dirty="0"/>
              <a:t>Leeds			DJ Geddes</a:t>
            </a:r>
          </a:p>
          <a:p>
            <a:r>
              <a:rPr lang="en-US" dirty="0"/>
              <a:t>Newcastle			DJ Temple</a:t>
            </a:r>
          </a:p>
          <a:p>
            <a:r>
              <a:rPr lang="en-US" dirty="0"/>
              <a:t>Manchester		HHJ Butler			</a:t>
            </a:r>
          </a:p>
          <a:p>
            <a:r>
              <a:rPr lang="en-US" dirty="0"/>
              <a:t>Reading			HHJ Owens</a:t>
            </a:r>
          </a:p>
          <a:p>
            <a:r>
              <a:rPr lang="en-US" dirty="0"/>
              <a:t>Bristol 			HHJ Robertshaw</a:t>
            </a:r>
          </a:p>
          <a:p>
            <a:r>
              <a:rPr lang="en-US" dirty="0"/>
              <a:t>Birmingham		HHJ Rowland</a:t>
            </a:r>
          </a:p>
          <a:p>
            <a:r>
              <a:rPr lang="en-US" dirty="0"/>
              <a:t>Cardiff			HHJ Crowley</a:t>
            </a:r>
          </a:p>
        </p:txBody>
      </p:sp>
      <p:sp>
        <p:nvSpPr>
          <p:cNvPr id="4" name="TextBox 3">
            <a:extLst>
              <a:ext uri="{FF2B5EF4-FFF2-40B4-BE49-F238E27FC236}">
                <a16:creationId xmlns:a16="http://schemas.microsoft.com/office/drawing/2014/main" id="{DC43FE76-F061-1B43-974B-7AFFCC527D3A}"/>
              </a:ext>
            </a:extLst>
          </p:cNvPr>
          <p:cNvSpPr txBox="1"/>
          <p:nvPr/>
        </p:nvSpPr>
        <p:spPr>
          <a:xfrm>
            <a:off x="8388463" y="4859050"/>
            <a:ext cx="2937022" cy="707886"/>
          </a:xfrm>
          <a:prstGeom prst="rect">
            <a:avLst/>
          </a:prstGeom>
          <a:noFill/>
        </p:spPr>
        <p:txBody>
          <a:bodyPr wrap="none" rtlCol="0">
            <a:spAutoFit/>
          </a:bodyPr>
          <a:lstStyle/>
          <a:p>
            <a:pPr algn="ctr"/>
            <a:r>
              <a:rPr lang="en-US" sz="2000" dirty="0"/>
              <a:t>Vice-President of the COP:</a:t>
            </a:r>
          </a:p>
          <a:p>
            <a:pPr algn="ctr"/>
            <a:r>
              <a:rPr lang="en-US" sz="2000" dirty="0" err="1"/>
              <a:t>Mr</a:t>
            </a:r>
            <a:r>
              <a:rPr lang="en-US" sz="2000" dirty="0"/>
              <a:t> Justice Hayden</a:t>
            </a:r>
          </a:p>
        </p:txBody>
      </p:sp>
      <p:pic>
        <p:nvPicPr>
          <p:cNvPr id="6" name="Picture 5">
            <a:extLst>
              <a:ext uri="{FF2B5EF4-FFF2-40B4-BE49-F238E27FC236}">
                <a16:creationId xmlns:a16="http://schemas.microsoft.com/office/drawing/2014/main" id="{6FB7FB1F-A570-DE43-9F7E-562868FBA613}"/>
              </a:ext>
            </a:extLst>
          </p:cNvPr>
          <p:cNvPicPr>
            <a:picLocks noChangeAspect="1"/>
          </p:cNvPicPr>
          <p:nvPr/>
        </p:nvPicPr>
        <p:blipFill>
          <a:blip r:embed="rId2"/>
          <a:stretch>
            <a:fillRect/>
          </a:stretch>
        </p:blipFill>
        <p:spPr>
          <a:xfrm>
            <a:off x="8075054" y="1660900"/>
            <a:ext cx="3486564" cy="3033763"/>
          </a:xfrm>
          <a:prstGeom prst="rect">
            <a:avLst/>
          </a:prstGeom>
        </p:spPr>
      </p:pic>
      <p:sp>
        <p:nvSpPr>
          <p:cNvPr id="7" name="TextBox 6">
            <a:extLst>
              <a:ext uri="{FF2B5EF4-FFF2-40B4-BE49-F238E27FC236}">
                <a16:creationId xmlns:a16="http://schemas.microsoft.com/office/drawing/2014/main" id="{FB7FC0AB-9B68-8F4F-B81D-3E57E65A55E6}"/>
              </a:ext>
            </a:extLst>
          </p:cNvPr>
          <p:cNvSpPr txBox="1"/>
          <p:nvPr/>
        </p:nvSpPr>
        <p:spPr>
          <a:xfrm>
            <a:off x="7650018" y="5787564"/>
            <a:ext cx="4267201" cy="646331"/>
          </a:xfrm>
          <a:prstGeom prst="rect">
            <a:avLst/>
          </a:prstGeom>
          <a:noFill/>
        </p:spPr>
        <p:txBody>
          <a:bodyPr wrap="square" rtlCol="0">
            <a:spAutoFit/>
          </a:bodyPr>
          <a:lstStyle/>
          <a:p>
            <a:r>
              <a:rPr lang="en-US" dirty="0"/>
              <a:t>Tier 3 judges hear cases in the Royal Courts of Justice – and  sometimes on circuit</a:t>
            </a:r>
          </a:p>
        </p:txBody>
      </p:sp>
    </p:spTree>
    <p:extLst>
      <p:ext uri="{BB962C8B-B14F-4D97-AF65-F5344CB8AC3E}">
        <p14:creationId xmlns:p14="http://schemas.microsoft.com/office/powerpoint/2010/main" val="3563578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D10C30-4AF5-9641-B11E-905861AF9452}"/>
              </a:ext>
            </a:extLst>
          </p:cNvPr>
          <p:cNvSpPr>
            <a:spLocks noGrp="1"/>
          </p:cNvSpPr>
          <p:nvPr>
            <p:ph type="title"/>
          </p:nvPr>
        </p:nvSpPr>
        <p:spPr>
          <a:solidFill>
            <a:srgbClr val="FFFF00"/>
          </a:solidFill>
        </p:spPr>
        <p:txBody>
          <a:bodyPr/>
          <a:lstStyle/>
          <a:p>
            <a:r>
              <a:rPr lang="en-US" dirty="0"/>
              <a:t>Requesting a hearing + getting the link</a:t>
            </a:r>
          </a:p>
        </p:txBody>
      </p:sp>
      <p:pic>
        <p:nvPicPr>
          <p:cNvPr id="8" name="Content Placeholder 7">
            <a:extLst>
              <a:ext uri="{FF2B5EF4-FFF2-40B4-BE49-F238E27FC236}">
                <a16:creationId xmlns:a16="http://schemas.microsoft.com/office/drawing/2014/main" id="{1E88E285-8104-7B41-999F-A7187E6D9E68}"/>
              </a:ext>
            </a:extLst>
          </p:cNvPr>
          <p:cNvPicPr>
            <a:picLocks noGrp="1" noChangeAspect="1"/>
          </p:cNvPicPr>
          <p:nvPr>
            <p:ph idx="1"/>
          </p:nvPr>
        </p:nvPicPr>
        <p:blipFill>
          <a:blip r:embed="rId2"/>
          <a:stretch>
            <a:fillRect/>
          </a:stretch>
        </p:blipFill>
        <p:spPr>
          <a:xfrm>
            <a:off x="838200" y="1996225"/>
            <a:ext cx="4744011" cy="3567251"/>
          </a:xfrm>
        </p:spPr>
      </p:pic>
      <p:pic>
        <p:nvPicPr>
          <p:cNvPr id="12" name="Picture 11">
            <a:extLst>
              <a:ext uri="{FF2B5EF4-FFF2-40B4-BE49-F238E27FC236}">
                <a16:creationId xmlns:a16="http://schemas.microsoft.com/office/drawing/2014/main" id="{49D9B40D-A34C-C744-BA2D-944AA8EDA4DD}"/>
              </a:ext>
            </a:extLst>
          </p:cNvPr>
          <p:cNvPicPr>
            <a:picLocks noChangeAspect="1"/>
          </p:cNvPicPr>
          <p:nvPr/>
        </p:nvPicPr>
        <p:blipFill>
          <a:blip r:embed="rId3"/>
          <a:stretch>
            <a:fillRect/>
          </a:stretch>
        </p:blipFill>
        <p:spPr>
          <a:xfrm>
            <a:off x="6232516" y="1996226"/>
            <a:ext cx="4366798" cy="3503102"/>
          </a:xfrm>
          <a:prstGeom prst="rect">
            <a:avLst/>
          </a:prstGeom>
        </p:spPr>
      </p:pic>
      <p:pic>
        <p:nvPicPr>
          <p:cNvPr id="14" name="Picture 13">
            <a:extLst>
              <a:ext uri="{FF2B5EF4-FFF2-40B4-BE49-F238E27FC236}">
                <a16:creationId xmlns:a16="http://schemas.microsoft.com/office/drawing/2014/main" id="{28039CED-23EC-9847-A431-9FA482090F13}"/>
              </a:ext>
            </a:extLst>
          </p:cNvPr>
          <p:cNvPicPr>
            <a:picLocks noChangeAspect="1"/>
          </p:cNvPicPr>
          <p:nvPr/>
        </p:nvPicPr>
        <p:blipFill>
          <a:blip r:embed="rId4"/>
          <a:stretch>
            <a:fillRect/>
          </a:stretch>
        </p:blipFill>
        <p:spPr>
          <a:xfrm>
            <a:off x="9986388" y="365125"/>
            <a:ext cx="1969633" cy="1325563"/>
          </a:xfrm>
          <a:prstGeom prst="rect">
            <a:avLst/>
          </a:prstGeom>
        </p:spPr>
      </p:pic>
      <p:sp>
        <p:nvSpPr>
          <p:cNvPr id="15" name="TextBox 14">
            <a:extLst>
              <a:ext uri="{FF2B5EF4-FFF2-40B4-BE49-F238E27FC236}">
                <a16:creationId xmlns:a16="http://schemas.microsoft.com/office/drawing/2014/main" id="{3C152183-E0C7-344D-9E95-CB1338743C76}"/>
              </a:ext>
            </a:extLst>
          </p:cNvPr>
          <p:cNvSpPr txBox="1"/>
          <p:nvPr/>
        </p:nvSpPr>
        <p:spPr>
          <a:xfrm>
            <a:off x="1552286" y="5804866"/>
            <a:ext cx="10413813" cy="646331"/>
          </a:xfrm>
          <a:prstGeom prst="rect">
            <a:avLst/>
          </a:prstGeom>
          <a:noFill/>
        </p:spPr>
        <p:txBody>
          <a:bodyPr wrap="none" rtlCol="0">
            <a:spAutoFit/>
          </a:bodyPr>
          <a:lstStyle/>
          <a:p>
            <a:r>
              <a:rPr lang="en-US" sz="3600" dirty="0"/>
              <a:t>Join with video and microphone off to observe hearing</a:t>
            </a:r>
          </a:p>
        </p:txBody>
      </p:sp>
    </p:spTree>
    <p:extLst>
      <p:ext uri="{BB962C8B-B14F-4D97-AF65-F5344CB8AC3E}">
        <p14:creationId xmlns:p14="http://schemas.microsoft.com/office/powerpoint/2010/main" val="313673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65B1-D749-5745-BC16-FF7A970E77CB}"/>
              </a:ext>
            </a:extLst>
          </p:cNvPr>
          <p:cNvSpPr>
            <a:spLocks noGrp="1"/>
          </p:cNvSpPr>
          <p:nvPr>
            <p:ph type="title"/>
          </p:nvPr>
        </p:nvSpPr>
        <p:spPr/>
        <p:txBody>
          <a:bodyPr/>
          <a:lstStyle/>
          <a:p>
            <a:r>
              <a:rPr lang="en-US" dirty="0"/>
              <a:t>Sample blogs</a:t>
            </a:r>
          </a:p>
        </p:txBody>
      </p:sp>
      <p:pic>
        <p:nvPicPr>
          <p:cNvPr id="10" name="Content Placeholder 9">
            <a:extLst>
              <a:ext uri="{FF2B5EF4-FFF2-40B4-BE49-F238E27FC236}">
                <a16:creationId xmlns:a16="http://schemas.microsoft.com/office/drawing/2014/main" id="{0DFAAEBE-5580-B74D-A4C3-25E3A5B52E80}"/>
              </a:ext>
            </a:extLst>
          </p:cNvPr>
          <p:cNvPicPr>
            <a:picLocks noGrp="1" noChangeAspect="1"/>
          </p:cNvPicPr>
          <p:nvPr>
            <p:ph sz="half" idx="1"/>
          </p:nvPr>
        </p:nvPicPr>
        <p:blipFill>
          <a:blip r:embed="rId2"/>
          <a:stretch>
            <a:fillRect/>
          </a:stretch>
        </p:blipFill>
        <p:spPr>
          <a:xfrm>
            <a:off x="516822" y="1602004"/>
            <a:ext cx="3044536" cy="2909455"/>
          </a:xfrm>
        </p:spPr>
      </p:pic>
      <p:pic>
        <p:nvPicPr>
          <p:cNvPr id="12" name="Content Placeholder 11">
            <a:extLst>
              <a:ext uri="{FF2B5EF4-FFF2-40B4-BE49-F238E27FC236}">
                <a16:creationId xmlns:a16="http://schemas.microsoft.com/office/drawing/2014/main" id="{79DB3D67-F5A1-C84E-B821-B6C7177A8A6E}"/>
              </a:ext>
            </a:extLst>
          </p:cNvPr>
          <p:cNvPicPr>
            <a:picLocks noGrp="1" noChangeAspect="1"/>
          </p:cNvPicPr>
          <p:nvPr>
            <p:ph sz="half" idx="2"/>
          </p:nvPr>
        </p:nvPicPr>
        <p:blipFill>
          <a:blip r:embed="rId3"/>
          <a:stretch>
            <a:fillRect/>
          </a:stretch>
        </p:blipFill>
        <p:spPr>
          <a:xfrm>
            <a:off x="4902649" y="277344"/>
            <a:ext cx="2662338" cy="2239817"/>
          </a:xfrm>
        </p:spPr>
      </p:pic>
      <p:pic>
        <p:nvPicPr>
          <p:cNvPr id="14" name="Picture 13">
            <a:extLst>
              <a:ext uri="{FF2B5EF4-FFF2-40B4-BE49-F238E27FC236}">
                <a16:creationId xmlns:a16="http://schemas.microsoft.com/office/drawing/2014/main" id="{5C8D539A-00DC-0049-8198-2133CFB7E44C}"/>
              </a:ext>
            </a:extLst>
          </p:cNvPr>
          <p:cNvPicPr>
            <a:picLocks noChangeAspect="1"/>
          </p:cNvPicPr>
          <p:nvPr/>
        </p:nvPicPr>
        <p:blipFill>
          <a:blip r:embed="rId4"/>
          <a:stretch>
            <a:fillRect/>
          </a:stretch>
        </p:blipFill>
        <p:spPr>
          <a:xfrm>
            <a:off x="8956024" y="4234714"/>
            <a:ext cx="2719154" cy="2459746"/>
          </a:xfrm>
          <a:prstGeom prst="rect">
            <a:avLst/>
          </a:prstGeom>
        </p:spPr>
      </p:pic>
      <p:pic>
        <p:nvPicPr>
          <p:cNvPr id="16" name="Picture 15">
            <a:extLst>
              <a:ext uri="{FF2B5EF4-FFF2-40B4-BE49-F238E27FC236}">
                <a16:creationId xmlns:a16="http://schemas.microsoft.com/office/drawing/2014/main" id="{9C4E1544-9599-8741-A0E0-CB64EB81A738}"/>
              </a:ext>
            </a:extLst>
          </p:cNvPr>
          <p:cNvPicPr>
            <a:picLocks noChangeAspect="1"/>
          </p:cNvPicPr>
          <p:nvPr/>
        </p:nvPicPr>
        <p:blipFill>
          <a:blip r:embed="rId5"/>
          <a:stretch>
            <a:fillRect/>
          </a:stretch>
        </p:blipFill>
        <p:spPr>
          <a:xfrm>
            <a:off x="1677928" y="2523908"/>
            <a:ext cx="2958503" cy="2732088"/>
          </a:xfrm>
          <a:prstGeom prst="rect">
            <a:avLst/>
          </a:prstGeom>
        </p:spPr>
      </p:pic>
      <p:pic>
        <p:nvPicPr>
          <p:cNvPr id="18" name="Picture 17">
            <a:extLst>
              <a:ext uri="{FF2B5EF4-FFF2-40B4-BE49-F238E27FC236}">
                <a16:creationId xmlns:a16="http://schemas.microsoft.com/office/drawing/2014/main" id="{46A6C920-B1F2-A647-B46A-818921AFAB5E}"/>
              </a:ext>
            </a:extLst>
          </p:cNvPr>
          <p:cNvPicPr>
            <a:picLocks noChangeAspect="1"/>
          </p:cNvPicPr>
          <p:nvPr/>
        </p:nvPicPr>
        <p:blipFill>
          <a:blip r:embed="rId6"/>
          <a:stretch>
            <a:fillRect/>
          </a:stretch>
        </p:blipFill>
        <p:spPr>
          <a:xfrm>
            <a:off x="3157179" y="3517684"/>
            <a:ext cx="2966996" cy="2732088"/>
          </a:xfrm>
          <a:prstGeom prst="rect">
            <a:avLst/>
          </a:prstGeom>
        </p:spPr>
      </p:pic>
      <p:pic>
        <p:nvPicPr>
          <p:cNvPr id="20" name="Picture 19">
            <a:extLst>
              <a:ext uri="{FF2B5EF4-FFF2-40B4-BE49-F238E27FC236}">
                <a16:creationId xmlns:a16="http://schemas.microsoft.com/office/drawing/2014/main" id="{FA4B38C0-785C-3449-BC03-3E801D76B345}"/>
              </a:ext>
            </a:extLst>
          </p:cNvPr>
          <p:cNvPicPr>
            <a:picLocks noChangeAspect="1"/>
          </p:cNvPicPr>
          <p:nvPr/>
        </p:nvPicPr>
        <p:blipFill>
          <a:blip r:embed="rId7"/>
          <a:stretch>
            <a:fillRect/>
          </a:stretch>
        </p:blipFill>
        <p:spPr>
          <a:xfrm>
            <a:off x="5518269" y="4009955"/>
            <a:ext cx="3123405" cy="2459746"/>
          </a:xfrm>
          <a:prstGeom prst="rect">
            <a:avLst/>
          </a:prstGeom>
        </p:spPr>
      </p:pic>
      <p:pic>
        <p:nvPicPr>
          <p:cNvPr id="26" name="Picture 25">
            <a:extLst>
              <a:ext uri="{FF2B5EF4-FFF2-40B4-BE49-F238E27FC236}">
                <a16:creationId xmlns:a16="http://schemas.microsoft.com/office/drawing/2014/main" id="{9E04EACE-5419-1A4E-A11F-72A7269B492B}"/>
              </a:ext>
            </a:extLst>
          </p:cNvPr>
          <p:cNvPicPr>
            <a:picLocks noChangeAspect="1"/>
          </p:cNvPicPr>
          <p:nvPr/>
        </p:nvPicPr>
        <p:blipFill>
          <a:blip r:embed="rId8"/>
          <a:stretch>
            <a:fillRect/>
          </a:stretch>
        </p:blipFill>
        <p:spPr>
          <a:xfrm>
            <a:off x="6842739" y="760858"/>
            <a:ext cx="2794750" cy="2389368"/>
          </a:xfrm>
          <a:prstGeom prst="rect">
            <a:avLst/>
          </a:prstGeom>
        </p:spPr>
      </p:pic>
      <p:pic>
        <p:nvPicPr>
          <p:cNvPr id="28" name="Picture 27">
            <a:extLst>
              <a:ext uri="{FF2B5EF4-FFF2-40B4-BE49-F238E27FC236}">
                <a16:creationId xmlns:a16="http://schemas.microsoft.com/office/drawing/2014/main" id="{D8793D71-5B95-194C-B6FC-4E533A3B75DE}"/>
              </a:ext>
            </a:extLst>
          </p:cNvPr>
          <p:cNvPicPr>
            <a:picLocks noChangeAspect="1"/>
          </p:cNvPicPr>
          <p:nvPr/>
        </p:nvPicPr>
        <p:blipFill>
          <a:blip r:embed="rId9"/>
          <a:stretch>
            <a:fillRect/>
          </a:stretch>
        </p:blipFill>
        <p:spPr>
          <a:xfrm>
            <a:off x="8700881" y="1558538"/>
            <a:ext cx="2711288" cy="2310809"/>
          </a:xfrm>
          <a:prstGeom prst="rect">
            <a:avLst/>
          </a:prstGeom>
        </p:spPr>
      </p:pic>
    </p:spTree>
    <p:extLst>
      <p:ext uri="{BB962C8B-B14F-4D97-AF65-F5344CB8AC3E}">
        <p14:creationId xmlns:p14="http://schemas.microsoft.com/office/powerpoint/2010/main" val="394496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4AAD3-091B-754A-BEB2-A7C1A3E407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B7692B-F9B4-9D48-A478-E947E06AE3E0}"/>
              </a:ext>
            </a:extLst>
          </p:cNvPr>
          <p:cNvSpPr>
            <a:spLocks noGrp="1"/>
          </p:cNvSpPr>
          <p:nvPr>
            <p:ph sz="half" idx="1"/>
          </p:nvPr>
        </p:nvSpPr>
        <p:spPr/>
        <p:txBody>
          <a:bodyPr/>
          <a:lstStyle/>
          <a:p>
            <a:endParaRPr lang="en-US" dirty="0"/>
          </a:p>
        </p:txBody>
      </p:sp>
      <p:sp>
        <p:nvSpPr>
          <p:cNvPr id="4" name="Content Placeholder 3">
            <a:extLst>
              <a:ext uri="{FF2B5EF4-FFF2-40B4-BE49-F238E27FC236}">
                <a16:creationId xmlns:a16="http://schemas.microsoft.com/office/drawing/2014/main" id="{0F1ED04C-C9C6-ED4C-B515-8E118802AE8D}"/>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452124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06D55F-B3D8-EA4E-9C92-A3671EDDB71C}"/>
              </a:ext>
            </a:extLst>
          </p:cNvPr>
          <p:cNvSpPr>
            <a:spLocks noGrp="1"/>
          </p:cNvSpPr>
          <p:nvPr>
            <p:ph type="title"/>
          </p:nvPr>
        </p:nvSpPr>
        <p:spPr>
          <a:solidFill>
            <a:srgbClr val="FFFF00"/>
          </a:solidFill>
        </p:spPr>
        <p:txBody>
          <a:bodyPr/>
          <a:lstStyle/>
          <a:p>
            <a:r>
              <a:rPr lang="en-US" dirty="0"/>
              <a:t>2. Capacity</a:t>
            </a:r>
          </a:p>
        </p:txBody>
      </p:sp>
      <p:sp>
        <p:nvSpPr>
          <p:cNvPr id="5" name="Text Placeholder 4">
            <a:extLst>
              <a:ext uri="{FF2B5EF4-FFF2-40B4-BE49-F238E27FC236}">
                <a16:creationId xmlns:a16="http://schemas.microsoft.com/office/drawing/2014/main" id="{4445C73D-6C3F-3F4A-ABD9-9D2E15100EC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004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617A65-3B87-DF40-8E9A-4FB91B011B48}"/>
              </a:ext>
            </a:extLst>
          </p:cNvPr>
          <p:cNvSpPr>
            <a:spLocks noGrp="1"/>
          </p:cNvSpPr>
          <p:nvPr>
            <p:ph type="title"/>
          </p:nvPr>
        </p:nvSpPr>
        <p:spPr>
          <a:solidFill>
            <a:srgbClr val="FFFF00"/>
          </a:solidFill>
        </p:spPr>
        <p:txBody>
          <a:bodyPr/>
          <a:lstStyle/>
          <a:p>
            <a:r>
              <a:rPr lang="en-US" dirty="0"/>
              <a:t>If the person has capacity to make a decision…</a:t>
            </a:r>
          </a:p>
        </p:txBody>
      </p:sp>
      <p:sp>
        <p:nvSpPr>
          <p:cNvPr id="7" name="Content Placeholder 6">
            <a:extLst>
              <a:ext uri="{FF2B5EF4-FFF2-40B4-BE49-F238E27FC236}">
                <a16:creationId xmlns:a16="http://schemas.microsoft.com/office/drawing/2014/main" id="{9CB55DBA-9BE6-3E43-9003-43EB55155F01}"/>
              </a:ext>
            </a:extLst>
          </p:cNvPr>
          <p:cNvSpPr>
            <a:spLocks noGrp="1"/>
          </p:cNvSpPr>
          <p:nvPr>
            <p:ph idx="1"/>
          </p:nvPr>
        </p:nvSpPr>
        <p:spPr/>
        <p:txBody>
          <a:bodyPr/>
          <a:lstStyle/>
          <a:p>
            <a:pPr marL="0" indent="0">
              <a:buNone/>
            </a:pPr>
            <a:r>
              <a:rPr lang="en-US" dirty="0"/>
              <a:t>The Court of Protection has no jurisdiction over decisions a person has capacity to make</a:t>
            </a:r>
          </a:p>
          <a:p>
            <a:pPr marL="0" indent="0">
              <a:buNone/>
            </a:pPr>
            <a:r>
              <a:rPr lang="en-US" dirty="0"/>
              <a:t>Very occasionally cases are heard under the “inherent jurisdiction” when a person’s will has been “overborne” (e.g. coercive control)</a:t>
            </a:r>
          </a:p>
          <a:p>
            <a:pPr marL="0" indent="0">
              <a:buNone/>
            </a:pPr>
            <a:r>
              <a:rPr lang="en-US" dirty="0"/>
              <a:t>Court hearings where people have been found to have capacity to….</a:t>
            </a:r>
          </a:p>
          <a:p>
            <a:r>
              <a:rPr lang="en-US" dirty="0"/>
              <a:t>choose where to live for themselves</a:t>
            </a:r>
          </a:p>
          <a:p>
            <a:r>
              <a:rPr lang="en-US" dirty="0"/>
              <a:t>Have ‘risky’ sex</a:t>
            </a:r>
          </a:p>
          <a:p>
            <a:r>
              <a:rPr lang="en-US" dirty="0"/>
              <a:t>refuse tube feeding</a:t>
            </a:r>
          </a:p>
          <a:p>
            <a:pPr marL="0" indent="0">
              <a:buNone/>
            </a:pPr>
            <a:r>
              <a:rPr lang="en-US" dirty="0"/>
              <a:t>    </a:t>
            </a:r>
          </a:p>
        </p:txBody>
      </p:sp>
    </p:spTree>
    <p:extLst>
      <p:ext uri="{BB962C8B-B14F-4D97-AF65-F5344CB8AC3E}">
        <p14:creationId xmlns:p14="http://schemas.microsoft.com/office/powerpoint/2010/main" val="363061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651F-5B48-AC40-9993-69DD6A534FB1}"/>
              </a:ext>
            </a:extLst>
          </p:cNvPr>
          <p:cNvSpPr>
            <a:spLocks noGrp="1"/>
          </p:cNvSpPr>
          <p:nvPr>
            <p:ph type="title"/>
          </p:nvPr>
        </p:nvSpPr>
        <p:spPr>
          <a:solidFill>
            <a:srgbClr val="FFFF00"/>
          </a:solidFill>
        </p:spPr>
        <p:txBody>
          <a:bodyPr/>
          <a:lstStyle/>
          <a:p>
            <a:r>
              <a:rPr lang="en-US" b="1" dirty="0"/>
              <a:t>Mental Capacity Act 2005</a:t>
            </a:r>
          </a:p>
        </p:txBody>
      </p:sp>
      <p:pic>
        <p:nvPicPr>
          <p:cNvPr id="9" name="Content Placeholder 8">
            <a:extLst>
              <a:ext uri="{FF2B5EF4-FFF2-40B4-BE49-F238E27FC236}">
                <a16:creationId xmlns:a16="http://schemas.microsoft.com/office/drawing/2014/main" id="{CB6C8455-5E5F-D04C-BD38-2F6FF50276C5}"/>
              </a:ext>
            </a:extLst>
          </p:cNvPr>
          <p:cNvPicPr>
            <a:picLocks noGrp="1" noChangeAspect="1"/>
          </p:cNvPicPr>
          <p:nvPr>
            <p:ph idx="1"/>
          </p:nvPr>
        </p:nvPicPr>
        <p:blipFill>
          <a:blip r:embed="rId2"/>
          <a:stretch>
            <a:fillRect/>
          </a:stretch>
        </p:blipFill>
        <p:spPr>
          <a:xfrm>
            <a:off x="1485781" y="2084790"/>
            <a:ext cx="5778439" cy="4226193"/>
          </a:xfrm>
        </p:spPr>
      </p:pic>
      <p:pic>
        <p:nvPicPr>
          <p:cNvPr id="4" name="Picture 3">
            <a:extLst>
              <a:ext uri="{FF2B5EF4-FFF2-40B4-BE49-F238E27FC236}">
                <a16:creationId xmlns:a16="http://schemas.microsoft.com/office/drawing/2014/main" id="{79141987-17DB-1549-A982-813D59B314A2}"/>
              </a:ext>
            </a:extLst>
          </p:cNvPr>
          <p:cNvPicPr>
            <a:picLocks noChangeAspect="1"/>
          </p:cNvPicPr>
          <p:nvPr/>
        </p:nvPicPr>
        <p:blipFill>
          <a:blip r:embed="rId3"/>
          <a:stretch>
            <a:fillRect/>
          </a:stretch>
        </p:blipFill>
        <p:spPr>
          <a:xfrm>
            <a:off x="8542092" y="0"/>
            <a:ext cx="3530600" cy="1193800"/>
          </a:xfrm>
          <a:prstGeom prst="rect">
            <a:avLst/>
          </a:prstGeom>
        </p:spPr>
      </p:pic>
    </p:spTree>
    <p:extLst>
      <p:ext uri="{BB962C8B-B14F-4D97-AF65-F5344CB8AC3E}">
        <p14:creationId xmlns:p14="http://schemas.microsoft.com/office/powerpoint/2010/main" val="3998993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651F-5B48-AC40-9993-69DD6A534FB1}"/>
              </a:ext>
            </a:extLst>
          </p:cNvPr>
          <p:cNvSpPr>
            <a:spLocks noGrp="1"/>
          </p:cNvSpPr>
          <p:nvPr>
            <p:ph type="title"/>
          </p:nvPr>
        </p:nvSpPr>
        <p:spPr>
          <a:solidFill>
            <a:srgbClr val="FFFF00"/>
          </a:solidFill>
        </p:spPr>
        <p:txBody>
          <a:bodyPr/>
          <a:lstStyle/>
          <a:p>
            <a:r>
              <a:rPr lang="en-US" b="1" dirty="0"/>
              <a:t>Mental Capacity Act 2005</a:t>
            </a:r>
          </a:p>
        </p:txBody>
      </p:sp>
      <p:pic>
        <p:nvPicPr>
          <p:cNvPr id="7" name="Content Placeholder 6">
            <a:extLst>
              <a:ext uri="{FF2B5EF4-FFF2-40B4-BE49-F238E27FC236}">
                <a16:creationId xmlns:a16="http://schemas.microsoft.com/office/drawing/2014/main" id="{7551797C-550C-214B-ADCF-6F1E9E536BCE}"/>
              </a:ext>
            </a:extLst>
          </p:cNvPr>
          <p:cNvPicPr>
            <a:picLocks noGrp="1" noChangeAspect="1"/>
          </p:cNvPicPr>
          <p:nvPr>
            <p:ph idx="1"/>
          </p:nvPr>
        </p:nvPicPr>
        <p:blipFill>
          <a:blip r:embed="rId2"/>
          <a:stretch>
            <a:fillRect/>
          </a:stretch>
        </p:blipFill>
        <p:spPr>
          <a:xfrm>
            <a:off x="838199" y="1756874"/>
            <a:ext cx="8384480" cy="3485278"/>
          </a:xfrm>
        </p:spPr>
      </p:pic>
      <p:pic>
        <p:nvPicPr>
          <p:cNvPr id="10" name="Picture 9">
            <a:extLst>
              <a:ext uri="{FF2B5EF4-FFF2-40B4-BE49-F238E27FC236}">
                <a16:creationId xmlns:a16="http://schemas.microsoft.com/office/drawing/2014/main" id="{D6520F92-3F83-1342-8C72-B77FB739A0D6}"/>
              </a:ext>
            </a:extLst>
          </p:cNvPr>
          <p:cNvPicPr>
            <a:picLocks noChangeAspect="1"/>
          </p:cNvPicPr>
          <p:nvPr/>
        </p:nvPicPr>
        <p:blipFill>
          <a:blip r:embed="rId3"/>
          <a:stretch>
            <a:fillRect/>
          </a:stretch>
        </p:blipFill>
        <p:spPr>
          <a:xfrm>
            <a:off x="838199" y="5242152"/>
            <a:ext cx="8384479" cy="1549661"/>
          </a:xfrm>
          <a:prstGeom prst="rect">
            <a:avLst/>
          </a:prstGeom>
        </p:spPr>
      </p:pic>
      <p:sp>
        <p:nvSpPr>
          <p:cNvPr id="11" name="TextBox 10">
            <a:extLst>
              <a:ext uri="{FF2B5EF4-FFF2-40B4-BE49-F238E27FC236}">
                <a16:creationId xmlns:a16="http://schemas.microsoft.com/office/drawing/2014/main" id="{03C7C925-EFE2-B94F-A3D0-9359BC9DE086}"/>
              </a:ext>
            </a:extLst>
          </p:cNvPr>
          <p:cNvSpPr txBox="1"/>
          <p:nvPr/>
        </p:nvSpPr>
        <p:spPr>
          <a:xfrm>
            <a:off x="9916732" y="2910625"/>
            <a:ext cx="1606530" cy="584775"/>
          </a:xfrm>
          <a:prstGeom prst="rect">
            <a:avLst/>
          </a:prstGeom>
          <a:noFill/>
        </p:spPr>
        <p:txBody>
          <a:bodyPr wrap="none" rtlCol="0">
            <a:spAutoFit/>
          </a:bodyPr>
          <a:lstStyle/>
          <a:p>
            <a:r>
              <a:rPr lang="en-US" sz="3200" dirty="0"/>
              <a:t>Capacity</a:t>
            </a:r>
          </a:p>
        </p:txBody>
      </p:sp>
      <p:sp>
        <p:nvSpPr>
          <p:cNvPr id="12" name="TextBox 11">
            <a:extLst>
              <a:ext uri="{FF2B5EF4-FFF2-40B4-BE49-F238E27FC236}">
                <a16:creationId xmlns:a16="http://schemas.microsoft.com/office/drawing/2014/main" id="{1956B5D4-B494-4041-BC74-FE279406E0A6}"/>
              </a:ext>
            </a:extLst>
          </p:cNvPr>
          <p:cNvSpPr txBox="1"/>
          <p:nvPr/>
        </p:nvSpPr>
        <p:spPr>
          <a:xfrm>
            <a:off x="9501746" y="4422949"/>
            <a:ext cx="2436501" cy="584775"/>
          </a:xfrm>
          <a:prstGeom prst="rect">
            <a:avLst/>
          </a:prstGeom>
          <a:noFill/>
        </p:spPr>
        <p:txBody>
          <a:bodyPr wrap="none" rtlCol="0">
            <a:spAutoFit/>
          </a:bodyPr>
          <a:lstStyle/>
          <a:p>
            <a:r>
              <a:rPr lang="en-US" sz="3200" dirty="0"/>
              <a:t>Best interests</a:t>
            </a:r>
          </a:p>
        </p:txBody>
      </p:sp>
      <p:sp>
        <p:nvSpPr>
          <p:cNvPr id="3" name="Left Arrow 2">
            <a:extLst>
              <a:ext uri="{FF2B5EF4-FFF2-40B4-BE49-F238E27FC236}">
                <a16:creationId xmlns:a16="http://schemas.microsoft.com/office/drawing/2014/main" id="{C08593A1-E7BE-ED4E-98E2-9DD515D5195A}"/>
              </a:ext>
            </a:extLst>
          </p:cNvPr>
          <p:cNvSpPr/>
          <p:nvPr/>
        </p:nvSpPr>
        <p:spPr>
          <a:xfrm rot="19731529">
            <a:off x="6150817" y="2174272"/>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Left Arrow 7">
            <a:extLst>
              <a:ext uri="{FF2B5EF4-FFF2-40B4-BE49-F238E27FC236}">
                <a16:creationId xmlns:a16="http://schemas.microsoft.com/office/drawing/2014/main" id="{E6DC2D5E-154A-3040-B7C2-C345CDEC5773}"/>
              </a:ext>
            </a:extLst>
          </p:cNvPr>
          <p:cNvSpPr/>
          <p:nvPr/>
        </p:nvSpPr>
        <p:spPr>
          <a:xfrm rot="19731529">
            <a:off x="5337303" y="392947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3" name="Left Arrow 12">
            <a:extLst>
              <a:ext uri="{FF2B5EF4-FFF2-40B4-BE49-F238E27FC236}">
                <a16:creationId xmlns:a16="http://schemas.microsoft.com/office/drawing/2014/main" id="{53EE01FE-ADAB-0547-ABAC-E2E6FB7A326E}"/>
              </a:ext>
            </a:extLst>
          </p:cNvPr>
          <p:cNvSpPr/>
          <p:nvPr/>
        </p:nvSpPr>
        <p:spPr>
          <a:xfrm rot="13012213">
            <a:off x="1087273" y="5609805"/>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59441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11BF-6837-F548-9369-3C269FF57763}"/>
              </a:ext>
            </a:extLst>
          </p:cNvPr>
          <p:cNvSpPr>
            <a:spLocks noGrp="1"/>
          </p:cNvSpPr>
          <p:nvPr>
            <p:ph type="title"/>
          </p:nvPr>
        </p:nvSpPr>
        <p:spPr>
          <a:solidFill>
            <a:srgbClr val="FFFF00"/>
          </a:solidFill>
        </p:spPr>
        <p:txBody>
          <a:bodyPr/>
          <a:lstStyle/>
          <a:p>
            <a:r>
              <a:rPr lang="en-US" dirty="0"/>
              <a:t>From §1 “The Principles” </a:t>
            </a:r>
            <a:br>
              <a:rPr lang="en-US" dirty="0"/>
            </a:br>
            <a:r>
              <a:rPr lang="en-US" dirty="0"/>
              <a:t>MCA 2005</a:t>
            </a:r>
          </a:p>
        </p:txBody>
      </p:sp>
      <p:sp>
        <p:nvSpPr>
          <p:cNvPr id="3" name="Content Placeholder 2">
            <a:extLst>
              <a:ext uri="{FF2B5EF4-FFF2-40B4-BE49-F238E27FC236}">
                <a16:creationId xmlns:a16="http://schemas.microsoft.com/office/drawing/2014/main" id="{3AD90E9B-A045-734A-960E-9FEA8E62711A}"/>
              </a:ext>
            </a:extLst>
          </p:cNvPr>
          <p:cNvSpPr>
            <a:spLocks noGrp="1"/>
          </p:cNvSpPr>
          <p:nvPr>
            <p:ph idx="1"/>
          </p:nvPr>
        </p:nvSpPr>
        <p:spPr/>
        <p:txBody>
          <a:bodyPr>
            <a:normAutofit/>
          </a:bodyPr>
          <a:lstStyle/>
          <a:p>
            <a:r>
              <a:rPr lang="en-GB" b="0" i="0" u="none" strike="noStrike" dirty="0">
                <a:solidFill>
                  <a:srgbClr val="000000"/>
                </a:solidFill>
                <a:effectLst/>
                <a:latin typeface="arial" panose="020B0604020202020204" pitchFamily="34" charset="0"/>
              </a:rPr>
              <a:t>A person must be assumed to have capacity unless it is established that he lacks capacity.</a:t>
            </a:r>
          </a:p>
          <a:p>
            <a:pPr algn="l"/>
            <a:r>
              <a:rPr lang="en-GB" b="0" i="0" u="none" strike="noStrike" dirty="0">
                <a:solidFill>
                  <a:srgbClr val="000000"/>
                </a:solidFill>
                <a:effectLst/>
                <a:latin typeface="arial" panose="020B0604020202020204" pitchFamily="34" charset="0"/>
              </a:rPr>
              <a:t>A person is not to be treated as unable to make a decision unless all practicable steps to help him to do so have been taken without success.</a:t>
            </a:r>
          </a:p>
          <a:p>
            <a:pPr algn="l"/>
            <a:r>
              <a:rPr lang="en-GB" b="0" i="0" u="none" strike="noStrike" dirty="0">
                <a:solidFill>
                  <a:srgbClr val="000000"/>
                </a:solidFill>
                <a:effectLst/>
                <a:latin typeface="arial" panose="020B0604020202020204" pitchFamily="34" charset="0"/>
              </a:rPr>
              <a:t>A person is not to be treated as unable to make a decision merely because he makes an unwise decision.</a:t>
            </a:r>
            <a:endParaRPr lang="en-US" dirty="0"/>
          </a:p>
        </p:txBody>
      </p:sp>
      <p:pic>
        <p:nvPicPr>
          <p:cNvPr id="5" name="Picture 4">
            <a:extLst>
              <a:ext uri="{FF2B5EF4-FFF2-40B4-BE49-F238E27FC236}">
                <a16:creationId xmlns:a16="http://schemas.microsoft.com/office/drawing/2014/main" id="{D118D2C1-C283-964F-9CCD-D2F4B8AC990F}"/>
              </a:ext>
            </a:extLst>
          </p:cNvPr>
          <p:cNvPicPr>
            <a:picLocks noChangeAspect="1"/>
          </p:cNvPicPr>
          <p:nvPr/>
        </p:nvPicPr>
        <p:blipFill>
          <a:blip r:embed="rId2"/>
          <a:stretch>
            <a:fillRect/>
          </a:stretch>
        </p:blipFill>
        <p:spPr>
          <a:xfrm>
            <a:off x="8516334" y="84137"/>
            <a:ext cx="3530600" cy="1193800"/>
          </a:xfrm>
          <a:prstGeom prst="rect">
            <a:avLst/>
          </a:prstGeom>
        </p:spPr>
      </p:pic>
      <p:pic>
        <p:nvPicPr>
          <p:cNvPr id="7" name="Picture 6">
            <a:extLst>
              <a:ext uri="{FF2B5EF4-FFF2-40B4-BE49-F238E27FC236}">
                <a16:creationId xmlns:a16="http://schemas.microsoft.com/office/drawing/2014/main" id="{DEA1522D-BC98-274A-BBCC-743ABCBEF004}"/>
              </a:ext>
            </a:extLst>
          </p:cNvPr>
          <p:cNvPicPr>
            <a:picLocks noChangeAspect="1"/>
          </p:cNvPicPr>
          <p:nvPr/>
        </p:nvPicPr>
        <p:blipFill>
          <a:blip r:embed="rId3"/>
          <a:stretch>
            <a:fillRect/>
          </a:stretch>
        </p:blipFill>
        <p:spPr>
          <a:xfrm>
            <a:off x="10494672" y="5861147"/>
            <a:ext cx="1552262" cy="901506"/>
          </a:xfrm>
          <a:prstGeom prst="rect">
            <a:avLst/>
          </a:prstGeom>
        </p:spPr>
      </p:pic>
    </p:spTree>
    <p:extLst>
      <p:ext uri="{BB962C8B-B14F-4D97-AF65-F5344CB8AC3E}">
        <p14:creationId xmlns:p14="http://schemas.microsoft.com/office/powerpoint/2010/main" val="24058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9DD4-42B7-614D-BF1B-5832D31D7F24}"/>
              </a:ext>
            </a:extLst>
          </p:cNvPr>
          <p:cNvSpPr>
            <a:spLocks noGrp="1"/>
          </p:cNvSpPr>
          <p:nvPr>
            <p:ph type="title"/>
          </p:nvPr>
        </p:nvSpPr>
        <p:spPr>
          <a:solidFill>
            <a:srgbClr val="FFFF00"/>
          </a:solidFill>
        </p:spPr>
        <p:txBody>
          <a:bodyPr/>
          <a:lstStyle/>
          <a:p>
            <a:r>
              <a:rPr lang="en-US" dirty="0"/>
              <a:t>2(3) MCA</a:t>
            </a:r>
          </a:p>
        </p:txBody>
      </p:sp>
      <p:sp>
        <p:nvSpPr>
          <p:cNvPr id="3" name="Content Placeholder 2">
            <a:extLst>
              <a:ext uri="{FF2B5EF4-FFF2-40B4-BE49-F238E27FC236}">
                <a16:creationId xmlns:a16="http://schemas.microsoft.com/office/drawing/2014/main" id="{96B3CBD3-7259-3F48-AD66-525839A8078F}"/>
              </a:ext>
            </a:extLst>
          </p:cNvPr>
          <p:cNvSpPr>
            <a:spLocks noGrp="1"/>
          </p:cNvSpPr>
          <p:nvPr>
            <p:ph idx="1"/>
          </p:nvPr>
        </p:nvSpPr>
        <p:spPr/>
        <p:txBody>
          <a:bodyPr/>
          <a:lstStyle/>
          <a:p>
            <a:pPr algn="l"/>
            <a:endParaRPr lang="en-GB" b="0" i="0" u="none" strike="noStrike" dirty="0">
              <a:solidFill>
                <a:srgbClr val="000000"/>
              </a:solidFill>
              <a:effectLst/>
              <a:latin typeface="arial" panose="020B0604020202020204" pitchFamily="34" charset="0"/>
            </a:endParaRPr>
          </a:p>
          <a:p>
            <a:pPr marL="0" indent="0" algn="l">
              <a:buNone/>
            </a:pPr>
            <a:r>
              <a:rPr lang="en-GB" b="0" i="0" u="none" strike="noStrike" dirty="0">
                <a:solidFill>
                  <a:srgbClr val="000000"/>
                </a:solidFill>
                <a:effectLst/>
                <a:latin typeface="arial" panose="020B0604020202020204" pitchFamily="34" charset="0"/>
              </a:rPr>
              <a:t>2(3) A lack of capacity cannot be established merely by reference to—</a:t>
            </a:r>
          </a:p>
          <a:p>
            <a:pPr algn="l"/>
            <a:r>
              <a:rPr lang="en-GB" b="0" i="0" u="none" strike="noStrike" dirty="0">
                <a:solidFill>
                  <a:srgbClr val="000000"/>
                </a:solidFill>
                <a:effectLst/>
                <a:latin typeface="arial" panose="020B0604020202020204" pitchFamily="34" charset="0"/>
              </a:rPr>
              <a:t>(a) a person's age or appearance, or</a:t>
            </a:r>
          </a:p>
          <a:p>
            <a:pPr algn="l"/>
            <a:r>
              <a:rPr lang="en-GB" b="0" i="0" u="none" strike="noStrike" dirty="0">
                <a:solidFill>
                  <a:srgbClr val="000000"/>
                </a:solidFill>
                <a:effectLst/>
                <a:latin typeface="arial" panose="020B0604020202020204" pitchFamily="34" charset="0"/>
              </a:rPr>
              <a:t>(b) a condition of his, or an aspect of his behaviour, which might lead others to make unjustified assumptions about his capacity.</a:t>
            </a:r>
          </a:p>
          <a:p>
            <a:endParaRPr lang="en-US" dirty="0"/>
          </a:p>
        </p:txBody>
      </p:sp>
      <p:pic>
        <p:nvPicPr>
          <p:cNvPr id="6" name="Picture 5">
            <a:extLst>
              <a:ext uri="{FF2B5EF4-FFF2-40B4-BE49-F238E27FC236}">
                <a16:creationId xmlns:a16="http://schemas.microsoft.com/office/drawing/2014/main" id="{B900C8B7-7EA9-014C-AF42-A10903F842D2}"/>
              </a:ext>
            </a:extLst>
          </p:cNvPr>
          <p:cNvPicPr>
            <a:picLocks noChangeAspect="1"/>
          </p:cNvPicPr>
          <p:nvPr/>
        </p:nvPicPr>
        <p:blipFill>
          <a:blip r:embed="rId2"/>
          <a:stretch>
            <a:fillRect/>
          </a:stretch>
        </p:blipFill>
        <p:spPr>
          <a:xfrm>
            <a:off x="8448965" y="84137"/>
            <a:ext cx="3530600" cy="1193800"/>
          </a:xfrm>
          <a:prstGeom prst="rect">
            <a:avLst/>
          </a:prstGeom>
        </p:spPr>
      </p:pic>
      <p:pic>
        <p:nvPicPr>
          <p:cNvPr id="8" name="Picture 7">
            <a:extLst>
              <a:ext uri="{FF2B5EF4-FFF2-40B4-BE49-F238E27FC236}">
                <a16:creationId xmlns:a16="http://schemas.microsoft.com/office/drawing/2014/main" id="{5A85DD0F-780D-DF41-A77B-37D08DBF6819}"/>
              </a:ext>
            </a:extLst>
          </p:cNvPr>
          <p:cNvPicPr>
            <a:picLocks noChangeAspect="1"/>
          </p:cNvPicPr>
          <p:nvPr/>
        </p:nvPicPr>
        <p:blipFill>
          <a:blip r:embed="rId3"/>
          <a:stretch>
            <a:fillRect/>
          </a:stretch>
        </p:blipFill>
        <p:spPr>
          <a:xfrm>
            <a:off x="10494672" y="5861147"/>
            <a:ext cx="1552262" cy="901506"/>
          </a:xfrm>
          <a:prstGeom prst="rect">
            <a:avLst/>
          </a:prstGeom>
        </p:spPr>
      </p:pic>
    </p:spTree>
    <p:extLst>
      <p:ext uri="{BB962C8B-B14F-4D97-AF65-F5344CB8AC3E}">
        <p14:creationId xmlns:p14="http://schemas.microsoft.com/office/powerpoint/2010/main" val="2736751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CB22B-549E-1249-A461-BA369553AA95}"/>
              </a:ext>
            </a:extLst>
          </p:cNvPr>
          <p:cNvSpPr>
            <a:spLocks noGrp="1"/>
          </p:cNvSpPr>
          <p:nvPr>
            <p:ph type="title"/>
          </p:nvPr>
        </p:nvSpPr>
        <p:spPr>
          <a:solidFill>
            <a:srgbClr val="FFFF00"/>
          </a:solidFill>
        </p:spPr>
        <p:txBody>
          <a:bodyPr/>
          <a:lstStyle/>
          <a:p>
            <a:r>
              <a:rPr lang="en-US" dirty="0"/>
              <a:t>“Functional” + “Diagnostic” test</a:t>
            </a:r>
          </a:p>
        </p:txBody>
      </p:sp>
      <p:sp>
        <p:nvSpPr>
          <p:cNvPr id="3" name="Content Placeholder 2">
            <a:extLst>
              <a:ext uri="{FF2B5EF4-FFF2-40B4-BE49-F238E27FC236}">
                <a16:creationId xmlns:a16="http://schemas.microsoft.com/office/drawing/2014/main" id="{CC0C23B7-1029-9D4F-8705-B6C6B41107E7}"/>
              </a:ext>
            </a:extLst>
          </p:cNvPr>
          <p:cNvSpPr>
            <a:spLocks noGrp="1"/>
          </p:cNvSpPr>
          <p:nvPr>
            <p:ph idx="1"/>
          </p:nvPr>
        </p:nvSpPr>
        <p:spPr/>
        <p:txBody>
          <a:bodyPr/>
          <a:lstStyle/>
          <a:p>
            <a:r>
              <a:rPr lang="en-US" dirty="0"/>
              <a:t>“Functional”: Capacity means that P can </a:t>
            </a:r>
            <a:r>
              <a:rPr lang="en-US" b="1" dirty="0"/>
              <a:t>understand</a:t>
            </a:r>
            <a:r>
              <a:rPr lang="en-US" dirty="0"/>
              <a:t>, </a:t>
            </a:r>
            <a:r>
              <a:rPr lang="en-US" b="1" dirty="0"/>
              <a:t>retain</a:t>
            </a:r>
            <a:r>
              <a:rPr lang="en-US" dirty="0"/>
              <a:t> and </a:t>
            </a:r>
            <a:r>
              <a:rPr lang="en-US" b="1" dirty="0"/>
              <a:t>use</a:t>
            </a:r>
            <a:r>
              <a:rPr lang="en-US" dirty="0"/>
              <a:t>/</a:t>
            </a:r>
            <a:r>
              <a:rPr lang="en-US" b="1" dirty="0"/>
              <a:t>weigh</a:t>
            </a:r>
            <a:r>
              <a:rPr lang="en-US" dirty="0"/>
              <a:t> information relevant to the decision that needs to be made, + </a:t>
            </a:r>
            <a:r>
              <a:rPr lang="en-US" b="1" dirty="0"/>
              <a:t>communicate </a:t>
            </a:r>
            <a:r>
              <a:rPr lang="en-US" dirty="0"/>
              <a:t>their decision. (s 3)</a:t>
            </a:r>
          </a:p>
          <a:p>
            <a:endParaRPr lang="en-US" dirty="0"/>
          </a:p>
          <a:p>
            <a:r>
              <a:rPr lang="en-US" dirty="0"/>
              <a:t>“Diagnostic”: A person is deemed to lack capacity to make a decision if they cannot understand, retain, use/weigh that information – </a:t>
            </a:r>
            <a:r>
              <a:rPr lang="en-US" u="sng" dirty="0"/>
              <a:t>and</a:t>
            </a:r>
            <a:r>
              <a:rPr lang="en-US" dirty="0"/>
              <a:t> their inability do to so is “</a:t>
            </a:r>
            <a:r>
              <a:rPr lang="en-US" b="1" dirty="0"/>
              <a:t>b</a:t>
            </a:r>
            <a:r>
              <a:rPr lang="en-GB" b="1" i="0" u="none" strike="noStrike" dirty="0" err="1">
                <a:solidFill>
                  <a:srgbClr val="000000"/>
                </a:solidFill>
                <a:effectLst/>
              </a:rPr>
              <a:t>ecause</a:t>
            </a:r>
            <a:r>
              <a:rPr lang="en-GB" b="1" i="0" u="none" strike="noStrike" dirty="0">
                <a:solidFill>
                  <a:srgbClr val="000000"/>
                </a:solidFill>
                <a:effectLst/>
              </a:rPr>
              <a:t> of an impairment of, or a disturbance in the functioning of, the mind or brain</a:t>
            </a:r>
            <a:r>
              <a:rPr lang="en-GB" b="0" i="0" u="none" strike="noStrike" dirty="0">
                <a:solidFill>
                  <a:srgbClr val="000000"/>
                </a:solidFill>
                <a:effectLst/>
              </a:rPr>
              <a:t>” (s 2(1) MCA)</a:t>
            </a:r>
            <a:endParaRPr lang="en-US" dirty="0"/>
          </a:p>
        </p:txBody>
      </p:sp>
      <p:pic>
        <p:nvPicPr>
          <p:cNvPr id="4" name="Picture 3">
            <a:extLst>
              <a:ext uri="{FF2B5EF4-FFF2-40B4-BE49-F238E27FC236}">
                <a16:creationId xmlns:a16="http://schemas.microsoft.com/office/drawing/2014/main" id="{2A75903C-25FA-2C41-B5D4-98C4095FF510}"/>
              </a:ext>
            </a:extLst>
          </p:cNvPr>
          <p:cNvPicPr>
            <a:picLocks noChangeAspect="1"/>
          </p:cNvPicPr>
          <p:nvPr/>
        </p:nvPicPr>
        <p:blipFill>
          <a:blip r:embed="rId2"/>
          <a:stretch>
            <a:fillRect/>
          </a:stretch>
        </p:blipFill>
        <p:spPr>
          <a:xfrm>
            <a:off x="9992396" y="365124"/>
            <a:ext cx="1552262" cy="1325563"/>
          </a:xfrm>
          <a:prstGeom prst="rect">
            <a:avLst/>
          </a:prstGeom>
        </p:spPr>
      </p:pic>
    </p:spTree>
    <p:extLst>
      <p:ext uri="{BB962C8B-B14F-4D97-AF65-F5344CB8AC3E}">
        <p14:creationId xmlns:p14="http://schemas.microsoft.com/office/powerpoint/2010/main" val="1281359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8F6B-520D-C045-AFB9-01BA88380794}"/>
              </a:ext>
            </a:extLst>
          </p:cNvPr>
          <p:cNvSpPr>
            <a:spLocks noGrp="1"/>
          </p:cNvSpPr>
          <p:nvPr>
            <p:ph type="title"/>
          </p:nvPr>
        </p:nvSpPr>
        <p:spPr>
          <a:solidFill>
            <a:srgbClr val="FFFF00"/>
          </a:solidFill>
        </p:spPr>
        <p:txBody>
          <a:bodyPr/>
          <a:lstStyle/>
          <a:p>
            <a:r>
              <a:rPr lang="en-US" dirty="0"/>
              <a:t>s. 48 orders and directions</a:t>
            </a:r>
          </a:p>
        </p:txBody>
      </p:sp>
      <p:pic>
        <p:nvPicPr>
          <p:cNvPr id="5" name="Content Placeholder 4">
            <a:extLst>
              <a:ext uri="{FF2B5EF4-FFF2-40B4-BE49-F238E27FC236}">
                <a16:creationId xmlns:a16="http://schemas.microsoft.com/office/drawing/2014/main" id="{5AF732DF-5FC1-DD4B-84FB-8E98253C5C7E}"/>
              </a:ext>
            </a:extLst>
          </p:cNvPr>
          <p:cNvPicPr>
            <a:picLocks noGrp="1" noChangeAspect="1"/>
          </p:cNvPicPr>
          <p:nvPr>
            <p:ph idx="1"/>
          </p:nvPr>
        </p:nvPicPr>
        <p:blipFill>
          <a:blip r:embed="rId2"/>
          <a:stretch>
            <a:fillRect/>
          </a:stretch>
        </p:blipFill>
        <p:spPr>
          <a:xfrm>
            <a:off x="489767" y="2014008"/>
            <a:ext cx="10942378" cy="3764063"/>
          </a:xfrm>
        </p:spPr>
      </p:pic>
      <p:pic>
        <p:nvPicPr>
          <p:cNvPr id="7" name="Picture 6">
            <a:extLst>
              <a:ext uri="{FF2B5EF4-FFF2-40B4-BE49-F238E27FC236}">
                <a16:creationId xmlns:a16="http://schemas.microsoft.com/office/drawing/2014/main" id="{95DBDD19-A3CF-B147-8D4F-C3AB70EA8F4D}"/>
              </a:ext>
            </a:extLst>
          </p:cNvPr>
          <p:cNvPicPr>
            <a:picLocks noChangeAspect="1"/>
          </p:cNvPicPr>
          <p:nvPr/>
        </p:nvPicPr>
        <p:blipFill>
          <a:blip r:embed="rId3"/>
          <a:stretch>
            <a:fillRect/>
          </a:stretch>
        </p:blipFill>
        <p:spPr>
          <a:xfrm>
            <a:off x="7876145" y="185519"/>
            <a:ext cx="3556000" cy="704695"/>
          </a:xfrm>
          <a:prstGeom prst="rect">
            <a:avLst/>
          </a:prstGeom>
        </p:spPr>
      </p:pic>
      <p:pic>
        <p:nvPicPr>
          <p:cNvPr id="9" name="Picture 8">
            <a:extLst>
              <a:ext uri="{FF2B5EF4-FFF2-40B4-BE49-F238E27FC236}">
                <a16:creationId xmlns:a16="http://schemas.microsoft.com/office/drawing/2014/main" id="{5D9FA719-EB93-3948-AEA9-430E31901A69}"/>
              </a:ext>
            </a:extLst>
          </p:cNvPr>
          <p:cNvPicPr>
            <a:picLocks noChangeAspect="1"/>
          </p:cNvPicPr>
          <p:nvPr/>
        </p:nvPicPr>
        <p:blipFill>
          <a:blip r:embed="rId4"/>
          <a:stretch>
            <a:fillRect/>
          </a:stretch>
        </p:blipFill>
        <p:spPr>
          <a:xfrm>
            <a:off x="7876145" y="890214"/>
            <a:ext cx="3556000" cy="419100"/>
          </a:xfrm>
          <a:prstGeom prst="rect">
            <a:avLst/>
          </a:prstGeom>
        </p:spPr>
      </p:pic>
      <p:pic>
        <p:nvPicPr>
          <p:cNvPr id="11" name="Picture 10">
            <a:extLst>
              <a:ext uri="{FF2B5EF4-FFF2-40B4-BE49-F238E27FC236}">
                <a16:creationId xmlns:a16="http://schemas.microsoft.com/office/drawing/2014/main" id="{868F428D-39A3-F644-945D-CBE1A3D77FE2}"/>
              </a:ext>
            </a:extLst>
          </p:cNvPr>
          <p:cNvPicPr>
            <a:picLocks noChangeAspect="1"/>
          </p:cNvPicPr>
          <p:nvPr/>
        </p:nvPicPr>
        <p:blipFill>
          <a:blip r:embed="rId5"/>
          <a:stretch>
            <a:fillRect/>
          </a:stretch>
        </p:blipFill>
        <p:spPr>
          <a:xfrm>
            <a:off x="10368411" y="5770975"/>
            <a:ext cx="1552262" cy="901506"/>
          </a:xfrm>
          <a:prstGeom prst="rect">
            <a:avLst/>
          </a:prstGeom>
        </p:spPr>
      </p:pic>
    </p:spTree>
    <p:extLst>
      <p:ext uri="{BB962C8B-B14F-4D97-AF65-F5344CB8AC3E}">
        <p14:creationId xmlns:p14="http://schemas.microsoft.com/office/powerpoint/2010/main" val="821072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7C383-F841-9D4E-A5B1-C81466D4C627}"/>
              </a:ext>
            </a:extLst>
          </p:cNvPr>
          <p:cNvSpPr>
            <a:spLocks noGrp="1"/>
          </p:cNvSpPr>
          <p:nvPr>
            <p:ph type="title"/>
          </p:nvPr>
        </p:nvSpPr>
        <p:spPr>
          <a:solidFill>
            <a:srgbClr val="FFFF00"/>
          </a:solidFill>
        </p:spPr>
        <p:txBody>
          <a:bodyPr/>
          <a:lstStyle/>
          <a:p>
            <a:r>
              <a:rPr lang="en-US" dirty="0"/>
              <a:t>Information relevant to making decisions about residence</a:t>
            </a:r>
          </a:p>
        </p:txBody>
      </p:sp>
      <p:sp>
        <p:nvSpPr>
          <p:cNvPr id="3" name="Content Placeholder 2">
            <a:extLst>
              <a:ext uri="{FF2B5EF4-FFF2-40B4-BE49-F238E27FC236}">
                <a16:creationId xmlns:a16="http://schemas.microsoft.com/office/drawing/2014/main" id="{B064C6B1-14CA-E143-AB64-612D56681546}"/>
              </a:ext>
            </a:extLst>
          </p:cNvPr>
          <p:cNvSpPr>
            <a:spLocks noGrp="1"/>
          </p:cNvSpPr>
          <p:nvPr>
            <p:ph idx="1"/>
          </p:nvPr>
        </p:nvSpPr>
        <p:spPr/>
        <p:txBody>
          <a:bodyPr/>
          <a:lstStyle/>
          <a:p>
            <a:r>
              <a:rPr lang="en-GB" sz="2400" b="0" dirty="0">
                <a:effectLst/>
              </a:rPr>
              <a:t>The two (or more) options for living</a:t>
            </a:r>
            <a:r>
              <a:rPr lang="en-GB" sz="2400" i="1" dirty="0"/>
              <a:t> (how supported to live there; options available at property)</a:t>
            </a:r>
          </a:p>
          <a:p>
            <a:r>
              <a:rPr lang="en-GB" sz="2400" dirty="0"/>
              <a:t>Broad information about the area </a:t>
            </a:r>
          </a:p>
          <a:p>
            <a:r>
              <a:rPr lang="en-GB" sz="2400" b="0" dirty="0">
                <a:effectLst/>
              </a:rPr>
              <a:t>The difference between living somewhere and just visiting it </a:t>
            </a:r>
            <a:endParaRPr lang="en-GB" sz="2400" dirty="0"/>
          </a:p>
          <a:p>
            <a:r>
              <a:rPr lang="en-GB" sz="2400" b="0" dirty="0">
                <a:effectLst/>
              </a:rPr>
              <a:t>The activities that the person being assessed would be able to do if he lived in each place </a:t>
            </a:r>
          </a:p>
          <a:p>
            <a:r>
              <a:rPr lang="en-GB" sz="2400" b="0" dirty="0">
                <a:effectLst/>
              </a:rPr>
              <a:t>Whether and how the person being assessed would be able to see friends and family if he lived in each place </a:t>
            </a:r>
          </a:p>
          <a:p>
            <a:r>
              <a:rPr lang="en-GB" sz="2400" b="0" dirty="0">
                <a:effectLst/>
              </a:rPr>
              <a:t>Who they would be living with at each placement; </a:t>
            </a:r>
            <a:endParaRPr lang="en-GB" sz="2400" dirty="0">
              <a:effectLst/>
            </a:endParaRPr>
          </a:p>
          <a:p>
            <a:r>
              <a:rPr lang="en-GB" sz="2400" b="0" dirty="0">
                <a:effectLst/>
              </a:rPr>
              <a:t>The sort of care they would receive in each placement </a:t>
            </a:r>
            <a:endParaRPr lang="en-GB" sz="2400" dirty="0">
              <a:effectLst/>
            </a:endParaRPr>
          </a:p>
          <a:p>
            <a:pPr marL="0" indent="0">
              <a:buNone/>
            </a:pPr>
            <a:endParaRPr lang="en-GB" dirty="0">
              <a:effectLst/>
            </a:endParaRPr>
          </a:p>
          <a:p>
            <a:endParaRPr lang="en-GB" dirty="0">
              <a:effectLst/>
            </a:endParaRPr>
          </a:p>
          <a:p>
            <a:endParaRPr lang="en-GB" dirty="0"/>
          </a:p>
          <a:p>
            <a:endParaRPr lang="en-US" dirty="0"/>
          </a:p>
        </p:txBody>
      </p:sp>
      <p:pic>
        <p:nvPicPr>
          <p:cNvPr id="4" name="Picture 3">
            <a:extLst>
              <a:ext uri="{FF2B5EF4-FFF2-40B4-BE49-F238E27FC236}">
                <a16:creationId xmlns:a16="http://schemas.microsoft.com/office/drawing/2014/main" id="{3BAC7D47-0093-C24A-A14F-4AC093BCDFEF}"/>
              </a:ext>
            </a:extLst>
          </p:cNvPr>
          <p:cNvPicPr>
            <a:picLocks noChangeAspect="1"/>
          </p:cNvPicPr>
          <p:nvPr/>
        </p:nvPicPr>
        <p:blipFill>
          <a:blip r:embed="rId2"/>
          <a:stretch>
            <a:fillRect/>
          </a:stretch>
        </p:blipFill>
        <p:spPr>
          <a:xfrm>
            <a:off x="10368411" y="5770975"/>
            <a:ext cx="1552262" cy="901506"/>
          </a:xfrm>
          <a:prstGeom prst="rect">
            <a:avLst/>
          </a:prstGeom>
        </p:spPr>
      </p:pic>
    </p:spTree>
    <p:extLst>
      <p:ext uri="{BB962C8B-B14F-4D97-AF65-F5344CB8AC3E}">
        <p14:creationId xmlns:p14="http://schemas.microsoft.com/office/powerpoint/2010/main" val="323408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55B27-CE28-304D-B625-2AA70DC06942}"/>
              </a:ext>
            </a:extLst>
          </p:cNvPr>
          <p:cNvSpPr>
            <a:spLocks noGrp="1"/>
          </p:cNvSpPr>
          <p:nvPr>
            <p:ph type="title"/>
          </p:nvPr>
        </p:nvSpPr>
        <p:spPr>
          <a:solidFill>
            <a:srgbClr val="FFFF00"/>
          </a:solidFill>
        </p:spPr>
        <p:txBody>
          <a:bodyPr/>
          <a:lstStyle/>
          <a:p>
            <a:r>
              <a:rPr lang="en-US" dirty="0"/>
              <a:t>Information relevant to making decisions about belongings</a:t>
            </a:r>
          </a:p>
        </p:txBody>
      </p:sp>
      <p:sp>
        <p:nvSpPr>
          <p:cNvPr id="3" name="Content Placeholder 2">
            <a:extLst>
              <a:ext uri="{FF2B5EF4-FFF2-40B4-BE49-F238E27FC236}">
                <a16:creationId xmlns:a16="http://schemas.microsoft.com/office/drawing/2014/main" id="{E31EA94E-7C72-E247-808B-5399539A35A1}"/>
              </a:ext>
            </a:extLst>
          </p:cNvPr>
          <p:cNvSpPr>
            <a:spLocks noGrp="1"/>
          </p:cNvSpPr>
          <p:nvPr>
            <p:ph idx="1"/>
          </p:nvPr>
        </p:nvSpPr>
        <p:spPr/>
        <p:txBody>
          <a:bodyPr/>
          <a:lstStyle/>
          <a:p>
            <a:r>
              <a:rPr lang="en-GB" sz="2400" b="0" dirty="0">
                <a:effectLst/>
              </a:rPr>
              <a:t>Volume of belongings and impact on use of rooms </a:t>
            </a:r>
            <a:endParaRPr lang="en-GB" sz="2400" dirty="0">
              <a:effectLst/>
            </a:endParaRPr>
          </a:p>
          <a:p>
            <a:r>
              <a:rPr lang="en-GB" sz="2400" b="0" dirty="0">
                <a:effectLst/>
              </a:rPr>
              <a:t>Safe access and use </a:t>
            </a:r>
            <a:endParaRPr lang="en-GB" sz="2400" dirty="0">
              <a:effectLst/>
            </a:endParaRPr>
          </a:p>
          <a:p>
            <a:r>
              <a:rPr lang="en-GB" sz="2400" b="0" dirty="0">
                <a:effectLst/>
              </a:rPr>
              <a:t>Creation of hazards</a:t>
            </a:r>
            <a:endParaRPr lang="en-GB" sz="2400" dirty="0">
              <a:effectLst/>
            </a:endParaRPr>
          </a:p>
          <a:p>
            <a:r>
              <a:rPr lang="en-GB" sz="2400" b="0" dirty="0">
                <a:effectLst/>
              </a:rPr>
              <a:t>Safety of building</a:t>
            </a:r>
          </a:p>
          <a:p>
            <a:r>
              <a:rPr lang="en-GB" sz="2400" b="0" dirty="0">
                <a:effectLst/>
              </a:rPr>
              <a:t>Removal/disposal of hazardous levels of belongings </a:t>
            </a:r>
            <a:endParaRPr lang="en-GB" sz="2400" dirty="0">
              <a:effectLst/>
            </a:endParaRPr>
          </a:p>
          <a:p>
            <a:pPr marL="0" indent="0">
              <a:buNone/>
            </a:pPr>
            <a:endParaRPr lang="en-GB" sz="1800" dirty="0">
              <a:latin typeface="Roboto" panose="02000000000000000000" pitchFamily="2" charset="0"/>
            </a:endParaRPr>
          </a:p>
          <a:p>
            <a:pPr marL="0" indent="0">
              <a:buNone/>
            </a:pPr>
            <a:endParaRPr lang="en-GB" sz="1800" dirty="0">
              <a:effectLst/>
              <a:latin typeface="Roboto" panose="02000000000000000000" pitchFamily="2" charset="0"/>
            </a:endParaRPr>
          </a:p>
          <a:p>
            <a:pPr marL="0" indent="0">
              <a:buNone/>
            </a:pPr>
            <a:r>
              <a:rPr lang="en-GB" sz="1800" b="0" dirty="0">
                <a:effectLst/>
                <a:latin typeface="Roboto" panose="02000000000000000000" pitchFamily="2" charset="0"/>
              </a:rPr>
              <a:t>Taken from the judgment of HHJ Clayton in </a:t>
            </a:r>
            <a:r>
              <a:rPr lang="en-GB" sz="1800" b="0" i="1" dirty="0">
                <a:effectLst/>
                <a:latin typeface="Roboto" panose="02000000000000000000" pitchFamily="2" charset="0"/>
              </a:rPr>
              <a:t>AC and GC (Capacity: Hoarding: Best Interests) </a:t>
            </a:r>
            <a:r>
              <a:rPr lang="en-GB" sz="1800" b="0" dirty="0">
                <a:effectLst/>
                <a:latin typeface="Roboto" panose="02000000000000000000" pitchFamily="2" charset="0"/>
              </a:rPr>
              <a:t>[2022] EWCOP 39. </a:t>
            </a:r>
            <a:endParaRPr lang="en-GB" dirty="0"/>
          </a:p>
          <a:p>
            <a:pPr marL="0" indent="0">
              <a:buNone/>
            </a:pPr>
            <a:endParaRPr lang="en-GB" dirty="0">
              <a:effectLst/>
            </a:endParaRPr>
          </a:p>
          <a:p>
            <a:endParaRPr lang="en-US" dirty="0"/>
          </a:p>
        </p:txBody>
      </p:sp>
      <p:pic>
        <p:nvPicPr>
          <p:cNvPr id="5" name="Picture 4">
            <a:extLst>
              <a:ext uri="{FF2B5EF4-FFF2-40B4-BE49-F238E27FC236}">
                <a16:creationId xmlns:a16="http://schemas.microsoft.com/office/drawing/2014/main" id="{486B50D8-AC57-3440-A26C-12638B5B25D4}"/>
              </a:ext>
            </a:extLst>
          </p:cNvPr>
          <p:cNvPicPr>
            <a:picLocks noChangeAspect="1"/>
          </p:cNvPicPr>
          <p:nvPr/>
        </p:nvPicPr>
        <p:blipFill>
          <a:blip r:embed="rId2"/>
          <a:stretch>
            <a:fillRect/>
          </a:stretch>
        </p:blipFill>
        <p:spPr>
          <a:xfrm>
            <a:off x="10368411" y="5770975"/>
            <a:ext cx="1552262" cy="901506"/>
          </a:xfrm>
          <a:prstGeom prst="rect">
            <a:avLst/>
          </a:prstGeom>
        </p:spPr>
      </p:pic>
    </p:spTree>
    <p:extLst>
      <p:ext uri="{BB962C8B-B14F-4D97-AF65-F5344CB8AC3E}">
        <p14:creationId xmlns:p14="http://schemas.microsoft.com/office/powerpoint/2010/main" val="1561296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E20B6-C26E-6F48-880B-604B2ECA73E6}"/>
              </a:ext>
            </a:extLst>
          </p:cNvPr>
          <p:cNvSpPr>
            <a:spLocks noGrp="1"/>
          </p:cNvSpPr>
          <p:nvPr>
            <p:ph type="title"/>
          </p:nvPr>
        </p:nvSpPr>
        <p:spPr>
          <a:solidFill>
            <a:srgbClr val="FFFF00"/>
          </a:solidFill>
        </p:spPr>
        <p:txBody>
          <a:bodyPr/>
          <a:lstStyle/>
          <a:p>
            <a:r>
              <a:rPr lang="en-US" dirty="0"/>
              <a:t>Information relevant to making decisions about care </a:t>
            </a:r>
          </a:p>
        </p:txBody>
      </p:sp>
      <p:sp>
        <p:nvSpPr>
          <p:cNvPr id="3" name="Content Placeholder 2">
            <a:extLst>
              <a:ext uri="{FF2B5EF4-FFF2-40B4-BE49-F238E27FC236}">
                <a16:creationId xmlns:a16="http://schemas.microsoft.com/office/drawing/2014/main" id="{3D591FD2-192F-C248-91DC-3561BC1EEA2B}"/>
              </a:ext>
            </a:extLst>
          </p:cNvPr>
          <p:cNvSpPr>
            <a:spLocks noGrp="1"/>
          </p:cNvSpPr>
          <p:nvPr>
            <p:ph idx="1"/>
          </p:nvPr>
        </p:nvSpPr>
        <p:spPr/>
        <p:txBody>
          <a:bodyPr>
            <a:normAutofit fontScale="92500" lnSpcReduction="20000"/>
          </a:bodyPr>
          <a:lstStyle/>
          <a:p>
            <a:r>
              <a:rPr lang="en-GB" sz="3000" b="0" dirty="0">
                <a:effectLst/>
              </a:rPr>
              <a:t>With what areas the person under assessment needs support; </a:t>
            </a:r>
            <a:endParaRPr lang="en-GB" sz="3000" dirty="0"/>
          </a:p>
          <a:p>
            <a:r>
              <a:rPr lang="en-GB" sz="3000" b="0" dirty="0">
                <a:effectLst/>
              </a:rPr>
              <a:t>What sort of support they need; </a:t>
            </a:r>
            <a:endParaRPr lang="en-GB" sz="3000" dirty="0">
              <a:effectLst/>
            </a:endParaRPr>
          </a:p>
          <a:p>
            <a:r>
              <a:rPr lang="en-GB" sz="3000" b="0" dirty="0">
                <a:effectLst/>
              </a:rPr>
              <a:t>Who will provide such support; </a:t>
            </a:r>
            <a:endParaRPr lang="en-GB" sz="3000" dirty="0">
              <a:effectLst/>
            </a:endParaRPr>
          </a:p>
          <a:p>
            <a:r>
              <a:rPr lang="en-GB" sz="3000" b="0" dirty="0">
                <a:effectLst/>
              </a:rPr>
              <a:t>What would happen without support, or if support was refused. </a:t>
            </a:r>
            <a:endParaRPr lang="en-GB" sz="3000" dirty="0"/>
          </a:p>
          <a:p>
            <a:r>
              <a:rPr lang="en-GB" sz="3000" b="0" dirty="0">
                <a:effectLst/>
              </a:rPr>
              <a:t>That carers may not always treat the person being cared for properly, and the possibility and mechanics of making a complaint if they are not happy. </a:t>
            </a:r>
          </a:p>
          <a:p>
            <a:pPr marL="0" indent="0">
              <a:buNone/>
            </a:pPr>
            <a:endParaRPr lang="en-GB" sz="1800" dirty="0">
              <a:latin typeface="Roboto" panose="02000000000000000000" pitchFamily="2" charset="0"/>
            </a:endParaRPr>
          </a:p>
          <a:p>
            <a:pPr marL="0" indent="0">
              <a:buNone/>
            </a:pPr>
            <a:endParaRPr lang="en-GB" sz="1800" dirty="0">
              <a:effectLst/>
              <a:latin typeface="Roboto" panose="02000000000000000000" pitchFamily="2" charset="0"/>
            </a:endParaRPr>
          </a:p>
          <a:p>
            <a:pPr marL="0" indent="0">
              <a:buNone/>
            </a:pPr>
            <a:endParaRPr lang="en-GB" sz="1800" dirty="0">
              <a:latin typeface="Roboto" panose="02000000000000000000" pitchFamily="2" charset="0"/>
            </a:endParaRPr>
          </a:p>
          <a:p>
            <a:pPr marL="0" indent="0">
              <a:buNone/>
            </a:pPr>
            <a:r>
              <a:rPr lang="en-GB" sz="1800" b="0" dirty="0">
                <a:effectLst/>
                <a:latin typeface="Roboto" panose="02000000000000000000" pitchFamily="2" charset="0"/>
              </a:rPr>
              <a:t>Theis J in </a:t>
            </a:r>
            <a:r>
              <a:rPr lang="en-GB" sz="1800" b="0" i="1" dirty="0">
                <a:effectLst/>
                <a:latin typeface="Roboto" panose="02000000000000000000" pitchFamily="2" charset="0"/>
              </a:rPr>
              <a:t>LBX v K, L and M </a:t>
            </a:r>
            <a:r>
              <a:rPr lang="en-GB" sz="1800" b="0" dirty="0">
                <a:effectLst/>
                <a:latin typeface="Roboto" panose="02000000000000000000" pitchFamily="2" charset="0"/>
              </a:rPr>
              <a:t>[2013] EWHC 3230 (Fam).</a:t>
            </a:r>
            <a:br>
              <a:rPr lang="en-GB" sz="1800" b="0" dirty="0">
                <a:effectLst/>
                <a:latin typeface="Roboto" panose="02000000000000000000" pitchFamily="2" charset="0"/>
              </a:rPr>
            </a:br>
            <a:endParaRPr lang="en-GB" dirty="0"/>
          </a:p>
          <a:p>
            <a:pPr marL="0" indent="0">
              <a:buNone/>
            </a:pPr>
            <a:endParaRPr lang="en-GB" dirty="0">
              <a:effectLst/>
            </a:endParaRPr>
          </a:p>
          <a:p>
            <a:endParaRPr lang="en-US" b="1" dirty="0"/>
          </a:p>
        </p:txBody>
      </p:sp>
      <p:pic>
        <p:nvPicPr>
          <p:cNvPr id="5" name="Picture 4">
            <a:extLst>
              <a:ext uri="{FF2B5EF4-FFF2-40B4-BE49-F238E27FC236}">
                <a16:creationId xmlns:a16="http://schemas.microsoft.com/office/drawing/2014/main" id="{24EBADD1-F41A-9644-90EC-5CE9AAF216DC}"/>
              </a:ext>
            </a:extLst>
          </p:cNvPr>
          <p:cNvPicPr>
            <a:picLocks noChangeAspect="1"/>
          </p:cNvPicPr>
          <p:nvPr/>
        </p:nvPicPr>
        <p:blipFill>
          <a:blip r:embed="rId2"/>
          <a:stretch>
            <a:fillRect/>
          </a:stretch>
        </p:blipFill>
        <p:spPr>
          <a:xfrm>
            <a:off x="10368411" y="5770975"/>
            <a:ext cx="1552262" cy="901506"/>
          </a:xfrm>
          <a:prstGeom prst="rect">
            <a:avLst/>
          </a:prstGeom>
        </p:spPr>
      </p:pic>
    </p:spTree>
    <p:extLst>
      <p:ext uri="{BB962C8B-B14F-4D97-AF65-F5344CB8AC3E}">
        <p14:creationId xmlns:p14="http://schemas.microsoft.com/office/powerpoint/2010/main" val="204101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FEEB34-F33C-B342-945C-11956F20F11E}"/>
              </a:ext>
            </a:extLst>
          </p:cNvPr>
          <p:cNvSpPr>
            <a:spLocks noGrp="1"/>
          </p:cNvSpPr>
          <p:nvPr>
            <p:ph type="title"/>
          </p:nvPr>
        </p:nvSpPr>
        <p:spPr>
          <a:solidFill>
            <a:srgbClr val="FFFF00"/>
          </a:solidFill>
        </p:spPr>
        <p:txBody>
          <a:bodyPr/>
          <a:lstStyle/>
          <a:p>
            <a:r>
              <a:rPr lang="en-US" dirty="0"/>
              <a:t>Information relevant to making decisions about contact</a:t>
            </a:r>
          </a:p>
        </p:txBody>
      </p:sp>
      <p:sp>
        <p:nvSpPr>
          <p:cNvPr id="5" name="Content Placeholder 4">
            <a:extLst>
              <a:ext uri="{FF2B5EF4-FFF2-40B4-BE49-F238E27FC236}">
                <a16:creationId xmlns:a16="http://schemas.microsoft.com/office/drawing/2014/main" id="{3B49BCB7-7252-1447-8FB9-1CD6E7AEF3EA}"/>
              </a:ext>
            </a:extLst>
          </p:cNvPr>
          <p:cNvSpPr>
            <a:spLocks noGrp="1"/>
          </p:cNvSpPr>
          <p:nvPr>
            <p:ph idx="1"/>
          </p:nvPr>
        </p:nvSpPr>
        <p:spPr/>
        <p:txBody>
          <a:bodyPr/>
          <a:lstStyle/>
          <a:p>
            <a:r>
              <a:rPr lang="en-US" dirty="0"/>
              <a:t>Who the contact would be with</a:t>
            </a:r>
          </a:p>
          <a:p>
            <a:r>
              <a:rPr lang="en-US" dirty="0"/>
              <a:t>Nature of relationship</a:t>
            </a:r>
          </a:p>
          <a:p>
            <a:r>
              <a:rPr lang="en-US" dirty="0"/>
              <a:t>What sort of contact (e.g. where, how long, supervised or not?)</a:t>
            </a:r>
          </a:p>
          <a:p>
            <a:r>
              <a:rPr lang="en-US" dirty="0"/>
              <a:t>Positive and negative aspects of having contact with each person</a:t>
            </a:r>
          </a:p>
          <a:p>
            <a:r>
              <a:rPr lang="en-US" dirty="0"/>
              <a:t>Risks posed by contact e.g. because of criminal convictions</a:t>
            </a:r>
          </a:p>
          <a:p>
            <a:pPr marL="0" indent="0">
              <a:buNone/>
            </a:pPr>
            <a:endParaRPr lang="en-US" dirty="0"/>
          </a:p>
          <a:p>
            <a:pPr marL="0" indent="0">
              <a:buNone/>
            </a:pPr>
            <a:r>
              <a:rPr lang="en-GB" sz="1800" b="0" dirty="0">
                <a:effectLst/>
                <a:latin typeface="Roboto" panose="02000000000000000000" pitchFamily="2" charset="0"/>
              </a:rPr>
              <a:t>Hedley J, approved in </a:t>
            </a:r>
            <a:r>
              <a:rPr lang="en-GB" sz="1800" b="0" i="1" dirty="0">
                <a:effectLst/>
                <a:latin typeface="Roboto" panose="02000000000000000000" pitchFamily="2" charset="0"/>
              </a:rPr>
              <a:t>PC and NC v City of York Council </a:t>
            </a:r>
            <a:r>
              <a:rPr lang="en-GB" sz="1800" b="0" dirty="0">
                <a:effectLst/>
                <a:latin typeface="Roboto" panose="02000000000000000000" pitchFamily="2" charset="0"/>
              </a:rPr>
              <a:t>[2013] EWCA </a:t>
            </a:r>
            <a:r>
              <a:rPr lang="en-GB" sz="1800" b="0" dirty="0" err="1">
                <a:effectLst/>
                <a:latin typeface="Roboto" panose="02000000000000000000" pitchFamily="2" charset="0"/>
              </a:rPr>
              <a:t>Civ</a:t>
            </a:r>
            <a:r>
              <a:rPr lang="en-GB" sz="1800" b="0" dirty="0">
                <a:effectLst/>
                <a:latin typeface="Roboto" panose="02000000000000000000" pitchFamily="2" charset="0"/>
              </a:rPr>
              <a:t> 478 at para 13. </a:t>
            </a:r>
            <a:endParaRPr lang="en-GB" dirty="0"/>
          </a:p>
          <a:p>
            <a:endParaRPr lang="en-US" dirty="0"/>
          </a:p>
        </p:txBody>
      </p:sp>
      <p:pic>
        <p:nvPicPr>
          <p:cNvPr id="6" name="Picture 5">
            <a:extLst>
              <a:ext uri="{FF2B5EF4-FFF2-40B4-BE49-F238E27FC236}">
                <a16:creationId xmlns:a16="http://schemas.microsoft.com/office/drawing/2014/main" id="{AC453180-C0B6-114C-A520-0785219D8DEA}"/>
              </a:ext>
            </a:extLst>
          </p:cNvPr>
          <p:cNvPicPr>
            <a:picLocks noChangeAspect="1"/>
          </p:cNvPicPr>
          <p:nvPr/>
        </p:nvPicPr>
        <p:blipFill>
          <a:blip r:embed="rId2"/>
          <a:stretch>
            <a:fillRect/>
          </a:stretch>
        </p:blipFill>
        <p:spPr>
          <a:xfrm>
            <a:off x="10368411" y="5770975"/>
            <a:ext cx="1552262" cy="901506"/>
          </a:xfrm>
          <a:prstGeom prst="rect">
            <a:avLst/>
          </a:prstGeom>
        </p:spPr>
      </p:pic>
    </p:spTree>
    <p:extLst>
      <p:ext uri="{BB962C8B-B14F-4D97-AF65-F5344CB8AC3E}">
        <p14:creationId xmlns:p14="http://schemas.microsoft.com/office/powerpoint/2010/main" val="1446425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7C383-F841-9D4E-A5B1-C81466D4C627}"/>
              </a:ext>
            </a:extLst>
          </p:cNvPr>
          <p:cNvSpPr>
            <a:spLocks noGrp="1"/>
          </p:cNvSpPr>
          <p:nvPr>
            <p:ph type="title"/>
          </p:nvPr>
        </p:nvSpPr>
        <p:spPr>
          <a:solidFill>
            <a:srgbClr val="FFFF00"/>
          </a:solidFill>
        </p:spPr>
        <p:txBody>
          <a:bodyPr/>
          <a:lstStyle/>
          <a:p>
            <a:r>
              <a:rPr lang="en-US" dirty="0"/>
              <a:t>Information relevant to making decisions about social media use</a:t>
            </a:r>
          </a:p>
        </p:txBody>
      </p:sp>
      <p:sp>
        <p:nvSpPr>
          <p:cNvPr id="3" name="Content Placeholder 2">
            <a:extLst>
              <a:ext uri="{FF2B5EF4-FFF2-40B4-BE49-F238E27FC236}">
                <a16:creationId xmlns:a16="http://schemas.microsoft.com/office/drawing/2014/main" id="{B064C6B1-14CA-E143-AB64-612D56681546}"/>
              </a:ext>
            </a:extLst>
          </p:cNvPr>
          <p:cNvSpPr>
            <a:spLocks noGrp="1"/>
          </p:cNvSpPr>
          <p:nvPr>
            <p:ph idx="1"/>
          </p:nvPr>
        </p:nvSpPr>
        <p:spPr/>
        <p:txBody>
          <a:bodyPr>
            <a:normAutofit fontScale="92500" lnSpcReduction="10000"/>
          </a:bodyPr>
          <a:lstStyle/>
          <a:p>
            <a:pPr>
              <a:buFont typeface="+mj-lt"/>
              <a:buAutoNum type="arabicPeriod"/>
            </a:pPr>
            <a:r>
              <a:rPr lang="en-GB" sz="1800" b="0" dirty="0">
                <a:effectLst/>
                <a:latin typeface="Roboto" panose="02000000000000000000" pitchFamily="2" charset="0"/>
              </a:rPr>
              <a:t>(a)  That information and images (including videos) which you share on the internet or through social media could be shared more widely, including with people you don’t know , without you knowing or being able to stop it; </a:t>
            </a:r>
            <a:endParaRPr lang="en-GB" dirty="0">
              <a:effectLst/>
            </a:endParaRPr>
          </a:p>
          <a:p>
            <a:pPr>
              <a:buFont typeface="+mj-lt"/>
              <a:buAutoNum type="arabicPeriod"/>
            </a:pPr>
            <a:r>
              <a:rPr lang="en-GB" sz="1800" b="0" dirty="0">
                <a:effectLst/>
                <a:latin typeface="Roboto" panose="02000000000000000000" pitchFamily="2" charset="0"/>
              </a:rPr>
              <a:t>(b)  That It is possible to limit the sharing of personal information or images (and videos) by using ‘privacy and location settings’ on some internet and social media sites. The precise details or mechanisms of the privacy settings do not need to be understood but P should be capable of understanding that they exist, and be able to decide (with support) whether to apply them; </a:t>
            </a:r>
            <a:endParaRPr lang="en-GB" dirty="0">
              <a:effectLst/>
            </a:endParaRPr>
          </a:p>
          <a:p>
            <a:pPr>
              <a:buFont typeface="+mj-lt"/>
              <a:buAutoNum type="arabicPeriod"/>
            </a:pPr>
            <a:r>
              <a:rPr lang="en-GB" sz="1800" b="0" dirty="0">
                <a:effectLst/>
                <a:latin typeface="Roboto" panose="02000000000000000000" pitchFamily="2" charset="0"/>
              </a:rPr>
              <a:t>(c)  If you place material or images (including videos) on social media sites which are rude or offensive, or share those images, other people might be upset or offended. </a:t>
            </a:r>
            <a:endParaRPr lang="en-GB" dirty="0">
              <a:effectLst/>
            </a:endParaRPr>
          </a:p>
          <a:p>
            <a:pPr>
              <a:buFont typeface="+mj-lt"/>
              <a:buAutoNum type="arabicPeriod" startAt="4"/>
            </a:pPr>
            <a:r>
              <a:rPr lang="en-GB" sz="1800" b="0" dirty="0">
                <a:effectLst/>
                <a:latin typeface="Roboto" panose="02000000000000000000" pitchFamily="2" charset="0"/>
              </a:rPr>
              <a:t>(d)  Some people you meet or communicate with (‘talk to’) online, who you don’t otherwise know, may not be who they say they are (‘they may disguise, or lie about, themselves’); someone who calls themselves a ‘friend’ on social media may not be friendly; </a:t>
            </a:r>
            <a:endParaRPr lang="en-GB" dirty="0">
              <a:effectLst/>
            </a:endParaRPr>
          </a:p>
          <a:p>
            <a:pPr>
              <a:buFont typeface="+mj-lt"/>
              <a:buAutoNum type="arabicPeriod" startAt="4"/>
            </a:pPr>
            <a:r>
              <a:rPr lang="en-GB" sz="1800" b="0" dirty="0">
                <a:effectLst/>
                <a:latin typeface="Roboto" panose="02000000000000000000" pitchFamily="2" charset="0"/>
              </a:rPr>
              <a:t>(e)  Some people you meet or communicate with (‘talk to’) on the internet or through social media, who you don’t otherwise know, may pose a risk to you; they may lie to you, or exploit or take advantage of you sexually, financially, emotionally and/or physically; they may want to cause you harm; </a:t>
            </a:r>
            <a:endParaRPr lang="en-GB" dirty="0">
              <a:effectLst/>
            </a:endParaRPr>
          </a:p>
          <a:p>
            <a:pPr>
              <a:buFont typeface="+mj-lt"/>
              <a:buAutoNum type="arabicPeriod" startAt="4"/>
            </a:pPr>
            <a:r>
              <a:rPr lang="en-GB" sz="1800" b="0" dirty="0">
                <a:effectLst/>
                <a:latin typeface="Roboto" panose="02000000000000000000" pitchFamily="2" charset="0"/>
              </a:rPr>
              <a:t>(f)  Ifyoulookatorshareextremelyrudeoroffensiveimages,messagesorvideosonlineyoumay get into trouble with the police, because you may have committed a crime. </a:t>
            </a:r>
            <a:endParaRPr lang="en-GB" dirty="0">
              <a:effectLst/>
            </a:endParaRPr>
          </a:p>
          <a:p>
            <a:endParaRPr lang="en-US" dirty="0"/>
          </a:p>
        </p:txBody>
      </p:sp>
    </p:spTree>
    <p:extLst>
      <p:ext uri="{BB962C8B-B14F-4D97-AF65-F5344CB8AC3E}">
        <p14:creationId xmlns:p14="http://schemas.microsoft.com/office/powerpoint/2010/main" val="4233670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7C383-F841-9D4E-A5B1-C81466D4C627}"/>
              </a:ext>
            </a:extLst>
          </p:cNvPr>
          <p:cNvSpPr>
            <a:spLocks noGrp="1"/>
          </p:cNvSpPr>
          <p:nvPr>
            <p:ph type="title"/>
          </p:nvPr>
        </p:nvSpPr>
        <p:spPr>
          <a:solidFill>
            <a:srgbClr val="FFFF00"/>
          </a:solidFill>
        </p:spPr>
        <p:txBody>
          <a:bodyPr/>
          <a:lstStyle/>
          <a:p>
            <a:r>
              <a:rPr lang="en-US" dirty="0"/>
              <a:t>Information relevant to making decisions about sex</a:t>
            </a:r>
          </a:p>
        </p:txBody>
      </p:sp>
      <p:sp>
        <p:nvSpPr>
          <p:cNvPr id="3" name="Content Placeholder 2">
            <a:extLst>
              <a:ext uri="{FF2B5EF4-FFF2-40B4-BE49-F238E27FC236}">
                <a16:creationId xmlns:a16="http://schemas.microsoft.com/office/drawing/2014/main" id="{B064C6B1-14CA-E143-AB64-612D56681546}"/>
              </a:ext>
            </a:extLst>
          </p:cNvPr>
          <p:cNvSpPr>
            <a:spLocks noGrp="1"/>
          </p:cNvSpPr>
          <p:nvPr>
            <p:ph idx="1"/>
          </p:nvPr>
        </p:nvSpPr>
        <p:spPr>
          <a:xfrm>
            <a:off x="838200" y="1825625"/>
            <a:ext cx="10795782" cy="4667250"/>
          </a:xfrm>
        </p:spPr>
        <p:txBody>
          <a:bodyPr>
            <a:normAutofit fontScale="92500" lnSpcReduction="10000"/>
          </a:bodyPr>
          <a:lstStyle/>
          <a:p>
            <a:r>
              <a:rPr lang="en-GB" sz="2600" b="0" dirty="0">
                <a:effectLst/>
              </a:rPr>
              <a:t>the sexual nature and character of the act of sexual intercourse, including the mechanics of the act; </a:t>
            </a:r>
            <a:endParaRPr lang="en-GB" sz="2600" dirty="0">
              <a:effectLst/>
            </a:endParaRPr>
          </a:p>
          <a:p>
            <a:r>
              <a:rPr lang="en-GB" sz="2600" b="0" dirty="0">
                <a:effectLst/>
              </a:rPr>
              <a:t>the fact that the other person must have the ability to consent to the sexual activity and must in fact consent before and throughout the sexual activity; </a:t>
            </a:r>
            <a:endParaRPr lang="en-GB" sz="2600" dirty="0">
              <a:effectLst/>
            </a:endParaRPr>
          </a:p>
          <a:p>
            <a:r>
              <a:rPr lang="en-GB" sz="2600" b="0" dirty="0">
                <a:effectLst/>
              </a:rPr>
              <a:t>the fact that P can say yes or no to having sexual relations and is able to decide whether to give or withhold consent. The courts have held previously that person must understand that they can change their mind in relation to consent to sex at any time leading up to and during the sexual act.</a:t>
            </a:r>
            <a:endParaRPr lang="en-GB" sz="2600" dirty="0">
              <a:effectLst/>
            </a:endParaRPr>
          </a:p>
          <a:p>
            <a:r>
              <a:rPr lang="en-GB" sz="2600" b="0" dirty="0">
                <a:effectLst/>
              </a:rPr>
              <a:t>that a reasonably foreseeable consequence of sexual intercourse between a man and woman is that the woman will become pregnant; </a:t>
            </a:r>
            <a:endParaRPr lang="en-GB" sz="2600" dirty="0"/>
          </a:p>
          <a:p>
            <a:r>
              <a:rPr lang="en-GB" sz="2600" b="0" dirty="0">
                <a:effectLst/>
              </a:rPr>
              <a:t>that there are health risks involved, particularly the acquisition of sexually transmitted and transmissible infections, and that the risk of sexually transmitted infection can be reduced by the taking of precautions such as the use of a condom. </a:t>
            </a:r>
            <a:endParaRPr lang="en-GB" sz="2600" dirty="0">
              <a:effectLst/>
            </a:endParaRPr>
          </a:p>
          <a:p>
            <a:endParaRPr lang="en-US" dirty="0"/>
          </a:p>
        </p:txBody>
      </p:sp>
    </p:spTree>
    <p:extLst>
      <p:ext uri="{BB962C8B-B14F-4D97-AF65-F5344CB8AC3E}">
        <p14:creationId xmlns:p14="http://schemas.microsoft.com/office/powerpoint/2010/main" val="2540023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9577-240F-C244-9784-AC891E5F534A}"/>
              </a:ext>
            </a:extLst>
          </p:cNvPr>
          <p:cNvSpPr>
            <a:spLocks noGrp="1"/>
          </p:cNvSpPr>
          <p:nvPr>
            <p:ph type="title"/>
          </p:nvPr>
        </p:nvSpPr>
        <p:spPr>
          <a:solidFill>
            <a:srgbClr val="FFFF00"/>
          </a:solidFill>
        </p:spPr>
        <p:txBody>
          <a:bodyPr/>
          <a:lstStyle/>
          <a:p>
            <a:r>
              <a:rPr lang="en-US" dirty="0"/>
              <a:t>Section 21A challenges</a:t>
            </a:r>
          </a:p>
        </p:txBody>
      </p:sp>
      <p:pic>
        <p:nvPicPr>
          <p:cNvPr id="5" name="Content Placeholder 4">
            <a:extLst>
              <a:ext uri="{FF2B5EF4-FFF2-40B4-BE49-F238E27FC236}">
                <a16:creationId xmlns:a16="http://schemas.microsoft.com/office/drawing/2014/main" id="{0B9258AA-093A-E44D-ADF0-E98B4F13CCE2}"/>
              </a:ext>
            </a:extLst>
          </p:cNvPr>
          <p:cNvPicPr>
            <a:picLocks noGrp="1" noChangeAspect="1"/>
          </p:cNvPicPr>
          <p:nvPr>
            <p:ph idx="1"/>
          </p:nvPr>
        </p:nvPicPr>
        <p:blipFill>
          <a:blip r:embed="rId2"/>
          <a:stretch>
            <a:fillRect/>
          </a:stretch>
        </p:blipFill>
        <p:spPr>
          <a:xfrm>
            <a:off x="621108" y="2138289"/>
            <a:ext cx="10732692" cy="2079979"/>
          </a:xfrm>
        </p:spPr>
      </p:pic>
      <p:sp>
        <p:nvSpPr>
          <p:cNvPr id="6" name="TextBox 5">
            <a:extLst>
              <a:ext uri="{FF2B5EF4-FFF2-40B4-BE49-F238E27FC236}">
                <a16:creationId xmlns:a16="http://schemas.microsoft.com/office/drawing/2014/main" id="{677C1ACF-19BB-A440-87AC-843887B348FF}"/>
              </a:ext>
            </a:extLst>
          </p:cNvPr>
          <p:cNvSpPr txBox="1"/>
          <p:nvPr/>
        </p:nvSpPr>
        <p:spPr>
          <a:xfrm>
            <a:off x="621108" y="4783016"/>
            <a:ext cx="5616730"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a:t>The capacity requirement</a:t>
            </a:r>
          </a:p>
          <a:p>
            <a:pPr marL="285750" indent="-285750">
              <a:buFont typeface="Arial" panose="020B0604020202020204" pitchFamily="34" charset="0"/>
              <a:buChar char="•"/>
            </a:pPr>
            <a:r>
              <a:rPr lang="en-US" sz="3200" dirty="0"/>
              <a:t>The best interests requirement</a:t>
            </a:r>
          </a:p>
        </p:txBody>
      </p:sp>
    </p:spTree>
    <p:extLst>
      <p:ext uri="{BB962C8B-B14F-4D97-AF65-F5344CB8AC3E}">
        <p14:creationId xmlns:p14="http://schemas.microsoft.com/office/powerpoint/2010/main" val="1655018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DCC7B5-3C3B-6C44-A999-CB82E8F97B7A}"/>
              </a:ext>
            </a:extLst>
          </p:cNvPr>
          <p:cNvSpPr>
            <a:spLocks noGrp="1"/>
          </p:cNvSpPr>
          <p:nvPr>
            <p:ph type="title"/>
          </p:nvPr>
        </p:nvSpPr>
        <p:spPr/>
        <p:txBody>
          <a:bodyPr/>
          <a:lstStyle/>
          <a:p>
            <a:br>
              <a:rPr lang="en-US" dirty="0"/>
            </a:br>
            <a:endParaRPr lang="en-US" dirty="0"/>
          </a:p>
        </p:txBody>
      </p:sp>
      <p:pic>
        <p:nvPicPr>
          <p:cNvPr id="5" name="Content Placeholder 4">
            <a:extLst>
              <a:ext uri="{FF2B5EF4-FFF2-40B4-BE49-F238E27FC236}">
                <a16:creationId xmlns:a16="http://schemas.microsoft.com/office/drawing/2014/main" id="{1DF318F2-DABF-9749-86C1-B6953934B0F9}"/>
              </a:ext>
            </a:extLst>
          </p:cNvPr>
          <p:cNvPicPr>
            <a:picLocks noGrp="1" noChangeAspect="1"/>
          </p:cNvPicPr>
          <p:nvPr>
            <p:ph sz="half" idx="1"/>
          </p:nvPr>
        </p:nvPicPr>
        <p:blipFill>
          <a:blip r:embed="rId2"/>
          <a:stretch>
            <a:fillRect/>
          </a:stretch>
        </p:blipFill>
        <p:spPr>
          <a:xfrm>
            <a:off x="1421748" y="1825625"/>
            <a:ext cx="4014504" cy="4351338"/>
          </a:xfrm>
        </p:spPr>
      </p:pic>
      <p:sp>
        <p:nvSpPr>
          <p:cNvPr id="11" name="Content Placeholder 10">
            <a:extLst>
              <a:ext uri="{FF2B5EF4-FFF2-40B4-BE49-F238E27FC236}">
                <a16:creationId xmlns:a16="http://schemas.microsoft.com/office/drawing/2014/main" id="{76A5F260-B732-6D44-BD04-E80E39AD6088}"/>
              </a:ext>
            </a:extLst>
          </p:cNvPr>
          <p:cNvSpPr>
            <a:spLocks noGrp="1"/>
          </p:cNvSpPr>
          <p:nvPr>
            <p:ph sz="half" idx="2"/>
          </p:nvPr>
        </p:nvSpPr>
        <p:spPr/>
        <p:txBody>
          <a:bodyPr>
            <a:normAutofit fontScale="70000" lnSpcReduction="20000"/>
          </a:bodyPr>
          <a:lstStyle/>
          <a:p>
            <a:r>
              <a:rPr lang="en-US" dirty="0"/>
              <a:t>Click </a:t>
            </a:r>
            <a:r>
              <a:rPr lang="en-US" dirty="0">
                <a:hlinkClick r:id="rId3"/>
              </a:rPr>
              <a:t>here</a:t>
            </a:r>
            <a:r>
              <a:rPr lang="en-US" dirty="0"/>
              <a:t> to read blog</a:t>
            </a:r>
          </a:p>
          <a:p>
            <a:r>
              <a:rPr lang="en-US" dirty="0" err="1"/>
              <a:t>Mr</a:t>
            </a:r>
            <a:r>
              <a:rPr lang="en-US" dirty="0"/>
              <a:t> B is deprived of his liberty in a care home under a standard authorization</a:t>
            </a:r>
          </a:p>
          <a:p>
            <a:r>
              <a:rPr lang="en-US" dirty="0"/>
              <a:t>S.21A proceedings began in 2019</a:t>
            </a:r>
          </a:p>
          <a:p>
            <a:r>
              <a:rPr lang="en-US" dirty="0"/>
              <a:t>Final hearing scheduled for 27</a:t>
            </a:r>
            <a:r>
              <a:rPr lang="en-US" baseline="30000" dirty="0"/>
              <a:t>th</a:t>
            </a:r>
            <a:r>
              <a:rPr lang="en-US" dirty="0"/>
              <a:t> April 2021 (16 months after first directions hearing)</a:t>
            </a:r>
          </a:p>
          <a:p>
            <a:r>
              <a:rPr lang="en-GB" dirty="0"/>
              <a:t>Independent expert assessment finds P has capacity to make decisions about residence and care</a:t>
            </a:r>
          </a:p>
          <a:p>
            <a:r>
              <a:rPr lang="en-GB" dirty="0"/>
              <a:t>But local authority disagrees….</a:t>
            </a:r>
          </a:p>
          <a:p>
            <a:r>
              <a:rPr lang="en-GB" dirty="0"/>
              <a:t>Cobb J was giving them the opportunity to ask questions of the expert witness.</a:t>
            </a:r>
          </a:p>
          <a:p>
            <a:r>
              <a:rPr lang="en-GB" dirty="0"/>
              <a:t>On 26</a:t>
            </a:r>
            <a:r>
              <a:rPr lang="en-GB" baseline="30000" dirty="0"/>
              <a:t>th</a:t>
            </a:r>
            <a:r>
              <a:rPr lang="en-GB" dirty="0"/>
              <a:t> April 2021 LA withdrew its objections and DOL was ended</a:t>
            </a:r>
          </a:p>
        </p:txBody>
      </p:sp>
      <p:pic>
        <p:nvPicPr>
          <p:cNvPr id="7" name="Picture 6">
            <a:extLst>
              <a:ext uri="{FF2B5EF4-FFF2-40B4-BE49-F238E27FC236}">
                <a16:creationId xmlns:a16="http://schemas.microsoft.com/office/drawing/2014/main" id="{BCAD155D-8812-1147-ACCC-294CBEEC6C81}"/>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3" name="TextBox 2">
            <a:extLst>
              <a:ext uri="{FF2B5EF4-FFF2-40B4-BE49-F238E27FC236}">
                <a16:creationId xmlns:a16="http://schemas.microsoft.com/office/drawing/2014/main" id="{A5515D64-742B-0C4E-A25C-90329BACEC2B}"/>
              </a:ext>
            </a:extLst>
          </p:cNvPr>
          <p:cNvSpPr txBox="1"/>
          <p:nvPr/>
        </p:nvSpPr>
        <p:spPr>
          <a:xfrm>
            <a:off x="931636" y="484934"/>
            <a:ext cx="10515600" cy="1077218"/>
          </a:xfrm>
          <a:prstGeom prst="rect">
            <a:avLst/>
          </a:prstGeom>
          <a:solidFill>
            <a:srgbClr val="FFFF00"/>
          </a:solidFill>
        </p:spPr>
        <p:txBody>
          <a:bodyPr wrap="square" rtlCol="0">
            <a:spAutoFit/>
          </a:bodyPr>
          <a:lstStyle/>
          <a:p>
            <a:r>
              <a:rPr lang="en-US" sz="3200" dirty="0"/>
              <a:t>Section 21 A challenge to capacity requirement</a:t>
            </a:r>
          </a:p>
          <a:p>
            <a:endParaRPr lang="en-US" sz="3200" dirty="0"/>
          </a:p>
        </p:txBody>
      </p:sp>
    </p:spTree>
    <p:extLst>
      <p:ext uri="{BB962C8B-B14F-4D97-AF65-F5344CB8AC3E}">
        <p14:creationId xmlns:p14="http://schemas.microsoft.com/office/powerpoint/2010/main" val="217232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377DA-7728-F54A-9CB5-27494679ADFF}"/>
              </a:ext>
            </a:extLst>
          </p:cNvPr>
          <p:cNvSpPr>
            <a:spLocks noGrp="1"/>
          </p:cNvSpPr>
          <p:nvPr>
            <p:ph type="title"/>
          </p:nvPr>
        </p:nvSpPr>
        <p:spPr/>
        <p:txBody>
          <a:bodyPr/>
          <a:lstStyle/>
          <a:p>
            <a:br>
              <a:rPr lang="en-US" dirty="0"/>
            </a:br>
            <a:endParaRPr lang="en-US" dirty="0"/>
          </a:p>
        </p:txBody>
      </p:sp>
      <p:pic>
        <p:nvPicPr>
          <p:cNvPr id="6" name="Content Placeholder 5">
            <a:extLst>
              <a:ext uri="{FF2B5EF4-FFF2-40B4-BE49-F238E27FC236}">
                <a16:creationId xmlns:a16="http://schemas.microsoft.com/office/drawing/2014/main" id="{CD50475B-5305-2145-AD58-1608A70444FE}"/>
              </a:ext>
            </a:extLst>
          </p:cNvPr>
          <p:cNvPicPr>
            <a:picLocks noGrp="1" noChangeAspect="1"/>
          </p:cNvPicPr>
          <p:nvPr>
            <p:ph sz="half" idx="1"/>
          </p:nvPr>
        </p:nvPicPr>
        <p:blipFill>
          <a:blip r:embed="rId2"/>
          <a:stretch>
            <a:fillRect/>
          </a:stretch>
        </p:blipFill>
        <p:spPr>
          <a:xfrm>
            <a:off x="367186" y="1110527"/>
            <a:ext cx="5089401" cy="4795117"/>
          </a:xfrm>
        </p:spPr>
      </p:pic>
      <p:sp>
        <p:nvSpPr>
          <p:cNvPr id="4" name="Content Placeholder 3">
            <a:extLst>
              <a:ext uri="{FF2B5EF4-FFF2-40B4-BE49-F238E27FC236}">
                <a16:creationId xmlns:a16="http://schemas.microsoft.com/office/drawing/2014/main" id="{B11E19A6-84D1-5646-A0C7-6EBABCAE3611}"/>
              </a:ext>
            </a:extLst>
          </p:cNvPr>
          <p:cNvSpPr>
            <a:spLocks noGrp="1"/>
          </p:cNvSpPr>
          <p:nvPr>
            <p:ph sz="half" idx="2"/>
          </p:nvPr>
        </p:nvSpPr>
        <p:spPr>
          <a:xfrm>
            <a:off x="5814392" y="523297"/>
            <a:ext cx="6183643" cy="5969578"/>
          </a:xfrm>
        </p:spPr>
        <p:txBody>
          <a:bodyPr/>
          <a:lstStyle/>
          <a:p>
            <a:r>
              <a:rPr lang="en-US" dirty="0"/>
              <a:t>Click </a:t>
            </a:r>
            <a:r>
              <a:rPr lang="en-US" dirty="0">
                <a:hlinkClick r:id="rId3"/>
              </a:rPr>
              <a:t>here </a:t>
            </a:r>
            <a:r>
              <a:rPr lang="en-US" dirty="0"/>
              <a:t>to read blog</a:t>
            </a:r>
          </a:p>
          <a:p>
            <a:r>
              <a:rPr lang="en-US" dirty="0"/>
              <a:t>Lived in care home but wanted to return home  - house  “dilapidated” + in “dangerous state”</a:t>
            </a:r>
          </a:p>
          <a:p>
            <a:r>
              <a:rPr lang="en-US" dirty="0"/>
              <a:t>Assessed as having capacity to make decision – returned home with LA attempting to support her</a:t>
            </a:r>
          </a:p>
          <a:p>
            <a:r>
              <a:rPr lang="en-US" dirty="0"/>
              <a:t>Admitted to hospital after 3</a:t>
            </a:r>
            <a:r>
              <a:rPr lang="en-US" baseline="30000" dirty="0"/>
              <a:t>rd</a:t>
            </a:r>
            <a:r>
              <a:rPr lang="en-US" dirty="0"/>
              <a:t> forced entry, gas poisoning (using butane gas cooking)</a:t>
            </a:r>
          </a:p>
          <a:p>
            <a:r>
              <a:rPr lang="en-US" dirty="0"/>
              <a:t>Back in care home – expert capacity assessment ordered – “</a:t>
            </a:r>
            <a:r>
              <a:rPr lang="en-US" i="1" dirty="0"/>
              <a:t>very articulate</a:t>
            </a:r>
            <a:r>
              <a:rPr lang="en-US" dirty="0"/>
              <a:t>” and “</a:t>
            </a:r>
            <a:r>
              <a:rPr lang="en-US" i="1" dirty="0"/>
              <a:t>capacity not straightforward</a:t>
            </a:r>
            <a:r>
              <a:rPr lang="en-US" dirty="0"/>
              <a:t>”</a:t>
            </a:r>
          </a:p>
        </p:txBody>
      </p:sp>
    </p:spTree>
    <p:extLst>
      <p:ext uri="{BB962C8B-B14F-4D97-AF65-F5344CB8AC3E}">
        <p14:creationId xmlns:p14="http://schemas.microsoft.com/office/powerpoint/2010/main" val="1842519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1EAE1-FC4D-7249-B89C-09415FBADC98}"/>
              </a:ext>
            </a:extLst>
          </p:cNvPr>
          <p:cNvSpPr>
            <a:spLocks noGrp="1"/>
          </p:cNvSpPr>
          <p:nvPr>
            <p:ph type="title"/>
          </p:nvPr>
        </p:nvSpPr>
        <p:spPr>
          <a:solidFill>
            <a:srgbClr val="FFFF00"/>
          </a:solidFill>
        </p:spPr>
        <p:txBody>
          <a:bodyPr/>
          <a:lstStyle/>
          <a:p>
            <a:r>
              <a:rPr lang="en-US" dirty="0"/>
              <a:t>Ps in court contesting capacity determinations</a:t>
            </a:r>
          </a:p>
        </p:txBody>
      </p:sp>
      <p:sp>
        <p:nvSpPr>
          <p:cNvPr id="3" name="Content Placeholder 2">
            <a:extLst>
              <a:ext uri="{FF2B5EF4-FFF2-40B4-BE49-F238E27FC236}">
                <a16:creationId xmlns:a16="http://schemas.microsoft.com/office/drawing/2014/main" id="{E9642AA5-DCA1-9544-A838-415FF1BAFB11}"/>
              </a:ext>
            </a:extLst>
          </p:cNvPr>
          <p:cNvSpPr>
            <a:spLocks noGrp="1"/>
          </p:cNvSpPr>
          <p:nvPr>
            <p:ph sz="half" idx="1"/>
          </p:nvPr>
        </p:nvSpPr>
        <p:spPr>
          <a:xfrm>
            <a:off x="838200" y="1825625"/>
            <a:ext cx="5181600" cy="4351338"/>
          </a:xfrm>
        </p:spPr>
        <p:txBody>
          <a:bodyPr>
            <a:normAutofit fontScale="85000" lnSpcReduction="20000"/>
          </a:bodyPr>
          <a:lstStyle/>
          <a:p>
            <a:r>
              <a:rPr lang="en-US" b="1" dirty="0" err="1"/>
              <a:t>Mr</a:t>
            </a:r>
            <a:r>
              <a:rPr lang="en-US" b="1" dirty="0"/>
              <a:t> G </a:t>
            </a:r>
            <a:r>
              <a:rPr lang="en-US" dirty="0"/>
              <a:t>(dementia, frontal lobe damage, Korsakoff’s, diabetes) – decision to return home</a:t>
            </a:r>
          </a:p>
          <a:p>
            <a:r>
              <a:rPr lang="en-GB" b="0" i="0" u="none" strike="noStrike" dirty="0">
                <a:solidFill>
                  <a:srgbClr val="444444"/>
                </a:solidFill>
                <a:effectLst/>
                <a:latin typeface="PT Sans" panose="020B0503020203020204" pitchFamily="34" charset="77"/>
              </a:rPr>
              <a:t> “</a:t>
            </a:r>
            <a:r>
              <a:rPr lang="en-GB" b="0" i="1" u="none" strike="noStrike" dirty="0">
                <a:solidFill>
                  <a:srgbClr val="444444"/>
                </a:solidFill>
                <a:effectLst/>
                <a:latin typeface="PT Sans" panose="020B0503020203020204" pitchFamily="34" charset="77"/>
              </a:rPr>
              <a:t>I was taken into care erroneously. I believe that I have a small degree of impediment regarding my short-term memory. It does not ever interfere with my life, behaviour or quality of life</a:t>
            </a:r>
            <a:r>
              <a:rPr lang="en-GB" b="0" i="0" u="none" strike="noStrike" dirty="0">
                <a:solidFill>
                  <a:srgbClr val="444444"/>
                </a:solidFill>
                <a:effectLst/>
                <a:latin typeface="PT Sans" panose="020B0503020203020204" pitchFamily="34" charset="77"/>
              </a:rPr>
              <a:t>.</a:t>
            </a:r>
            <a:r>
              <a:rPr lang="en-GB" b="0" i="1" u="none" strike="noStrike" dirty="0">
                <a:solidFill>
                  <a:srgbClr val="444444"/>
                </a:solidFill>
                <a:effectLst/>
                <a:latin typeface="PT Sans" panose="020B0503020203020204" pitchFamily="34" charset="77"/>
              </a:rPr>
              <a:t>“</a:t>
            </a:r>
            <a:endParaRPr lang="en-US" b="0" i="1" u="none" strike="noStrike" dirty="0">
              <a:solidFill>
                <a:srgbClr val="444444"/>
              </a:solidFill>
              <a:effectLst/>
              <a:latin typeface="PT Sans" panose="020B0503020203020204" pitchFamily="34" charset="77"/>
            </a:endParaRPr>
          </a:p>
          <a:p>
            <a:r>
              <a:rPr lang="en-US" i="1" dirty="0">
                <a:solidFill>
                  <a:srgbClr val="444444"/>
                </a:solidFill>
                <a:latin typeface="PT Sans" panose="020B0503020203020204" pitchFamily="34" charset="77"/>
              </a:rPr>
              <a:t>“I am perfectly capable of making decisions”</a:t>
            </a:r>
          </a:p>
          <a:p>
            <a:r>
              <a:rPr lang="en-US" dirty="0">
                <a:solidFill>
                  <a:srgbClr val="444444"/>
                </a:solidFill>
                <a:latin typeface="PT Sans" panose="020B0503020203020204" pitchFamily="34" charset="77"/>
              </a:rPr>
              <a:t>Distinguishes ‘</a:t>
            </a:r>
            <a:r>
              <a:rPr lang="en-US" i="1" dirty="0">
                <a:solidFill>
                  <a:srgbClr val="444444"/>
                </a:solidFill>
                <a:latin typeface="PT Sans" panose="020B0503020203020204" pitchFamily="34" charset="77"/>
              </a:rPr>
              <a:t>chaotic’ </a:t>
            </a:r>
            <a:r>
              <a:rPr lang="en-US" dirty="0">
                <a:solidFill>
                  <a:srgbClr val="444444"/>
                </a:solidFill>
                <a:latin typeface="PT Sans" panose="020B0503020203020204" pitchFamily="34" charset="77"/>
              </a:rPr>
              <a:t>period of his life when he lacked capacity and now.</a:t>
            </a:r>
            <a:endParaRPr lang="en-US" dirty="0"/>
          </a:p>
        </p:txBody>
      </p:sp>
      <p:sp>
        <p:nvSpPr>
          <p:cNvPr id="4" name="Content Placeholder 3">
            <a:extLst>
              <a:ext uri="{FF2B5EF4-FFF2-40B4-BE49-F238E27FC236}">
                <a16:creationId xmlns:a16="http://schemas.microsoft.com/office/drawing/2014/main" id="{E1E41CE5-C661-B247-97CE-712C89BB45CA}"/>
              </a:ext>
            </a:extLst>
          </p:cNvPr>
          <p:cNvSpPr>
            <a:spLocks noGrp="1"/>
          </p:cNvSpPr>
          <p:nvPr>
            <p:ph sz="half" idx="2"/>
          </p:nvPr>
        </p:nvSpPr>
        <p:spPr>
          <a:xfrm>
            <a:off x="6172200" y="1825625"/>
            <a:ext cx="5181600" cy="4852266"/>
          </a:xfrm>
        </p:spPr>
        <p:txBody>
          <a:bodyPr>
            <a:normAutofit fontScale="85000" lnSpcReduction="20000"/>
          </a:bodyPr>
          <a:lstStyle/>
          <a:p>
            <a:r>
              <a:rPr lang="en-US" b="1" dirty="0"/>
              <a:t>Miss J </a:t>
            </a:r>
            <a:r>
              <a:rPr lang="en-US" dirty="0"/>
              <a:t>“mixed personality disorder?” and other unverified diagnoses – decision to refuse feeding tube</a:t>
            </a:r>
          </a:p>
          <a:p>
            <a:r>
              <a:rPr lang="en-US" dirty="0"/>
              <a:t>“</a:t>
            </a:r>
            <a:r>
              <a:rPr lang="en-GB" b="0" i="1" u="none" strike="noStrike" dirty="0">
                <a:solidFill>
                  <a:srgbClr val="444444"/>
                </a:solidFill>
                <a:effectLst/>
                <a:latin typeface="PT Sans" panose="020B0503020203020204" pitchFamily="34" charset="77"/>
              </a:rPr>
              <a:t>“I am articulate and I have capacity spilling out of me. If I went to the shops with capacity, I’d be coming home with change.”</a:t>
            </a:r>
          </a:p>
          <a:p>
            <a:pPr algn="l"/>
            <a:r>
              <a:rPr lang="en-GB" b="0" i="1" u="none" strike="noStrike" dirty="0">
                <a:solidFill>
                  <a:srgbClr val="444444"/>
                </a:solidFill>
                <a:effectLst/>
                <a:latin typeface="PT Sans" panose="020B0503020203020204" pitchFamily="34" charset="77"/>
              </a:rPr>
              <a:t>“This whole thing is just bullshit. People don’t listen. Surely, I should get to choose what happens to me.”</a:t>
            </a:r>
            <a:endParaRPr lang="en-GB" b="0" i="0" u="none" strike="noStrike" dirty="0">
              <a:solidFill>
                <a:srgbClr val="444444"/>
              </a:solidFill>
              <a:effectLst/>
              <a:latin typeface="PT Sans" panose="020B0503020203020204" pitchFamily="34" charset="77"/>
            </a:endParaRPr>
          </a:p>
          <a:p>
            <a:pPr algn="l"/>
            <a:r>
              <a:rPr lang="en-GB" b="0" i="1" u="none" strike="noStrike" dirty="0">
                <a:solidFill>
                  <a:srgbClr val="444444"/>
                </a:solidFill>
                <a:effectLst/>
                <a:latin typeface="PT Sans" panose="020B0503020203020204" pitchFamily="34" charset="77"/>
              </a:rPr>
              <a:t>“I want to represent myself. Even Ted Bundy got to represent himself in court and he was a serial killer.”</a:t>
            </a:r>
            <a:br>
              <a:rPr lang="en-GB" dirty="0"/>
            </a:br>
            <a:br>
              <a:rPr lang="en-GB" dirty="0"/>
            </a:br>
            <a:endParaRPr lang="en-US" dirty="0"/>
          </a:p>
          <a:p>
            <a:endParaRPr lang="en-US" dirty="0"/>
          </a:p>
        </p:txBody>
      </p:sp>
    </p:spTree>
    <p:extLst>
      <p:ext uri="{BB962C8B-B14F-4D97-AF65-F5344CB8AC3E}">
        <p14:creationId xmlns:p14="http://schemas.microsoft.com/office/powerpoint/2010/main" val="1657203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66B12F-9C3F-3944-9F52-A2B09979FE03}"/>
              </a:ext>
            </a:extLst>
          </p:cNvPr>
          <p:cNvSpPr>
            <a:spLocks noGrp="1"/>
          </p:cNvSpPr>
          <p:nvPr>
            <p:ph type="title"/>
          </p:nvPr>
        </p:nvSpPr>
        <p:spPr>
          <a:solidFill>
            <a:srgbClr val="FFFF00"/>
          </a:solidFill>
        </p:spPr>
        <p:txBody>
          <a:bodyPr/>
          <a:lstStyle/>
          <a:p>
            <a:r>
              <a:rPr lang="en-US" dirty="0"/>
              <a:t>Ps in court contesting capacity determinations</a:t>
            </a:r>
          </a:p>
        </p:txBody>
      </p:sp>
      <p:sp>
        <p:nvSpPr>
          <p:cNvPr id="6" name="Content Placeholder 5">
            <a:extLst>
              <a:ext uri="{FF2B5EF4-FFF2-40B4-BE49-F238E27FC236}">
                <a16:creationId xmlns:a16="http://schemas.microsoft.com/office/drawing/2014/main" id="{1EC08425-B10F-1C49-B8DE-5056D77EB685}"/>
              </a:ext>
            </a:extLst>
          </p:cNvPr>
          <p:cNvSpPr>
            <a:spLocks noGrp="1"/>
          </p:cNvSpPr>
          <p:nvPr>
            <p:ph idx="1"/>
          </p:nvPr>
        </p:nvSpPr>
        <p:spPr/>
        <p:txBody>
          <a:bodyPr>
            <a:normAutofit fontScale="85000" lnSpcReduction="10000"/>
          </a:bodyPr>
          <a:lstStyle/>
          <a:p>
            <a:pPr marL="0" indent="0">
              <a:buNone/>
            </a:pPr>
            <a:endParaRPr lang="en-GB" sz="3200" dirty="0">
              <a:ea typeface="Times New Roman" panose="02020603050405020304" pitchFamily="18" charset="0"/>
            </a:endParaRPr>
          </a:p>
          <a:p>
            <a:r>
              <a:rPr lang="en-GB" sz="3200" dirty="0">
                <a:ea typeface="Times New Roman" panose="02020603050405020304" pitchFamily="18" charset="0"/>
              </a:rPr>
              <a:t>A heavily pregnant woman with religious objections to receiving blood products joined a hearing from her hospital bed to say: “</a:t>
            </a:r>
            <a:r>
              <a:rPr lang="en-GB" sz="3200" i="1" dirty="0">
                <a:ea typeface="Times New Roman" panose="02020603050405020304" pitchFamily="18" charset="0"/>
              </a:rPr>
              <a:t>I have capacity to represent myself and to instruct my very own solicitor</a:t>
            </a:r>
            <a:r>
              <a:rPr lang="en-GB" sz="3200" dirty="0">
                <a:ea typeface="Times New Roman" panose="02020603050405020304" pitchFamily="18" charset="0"/>
              </a:rPr>
              <a:t>”</a:t>
            </a:r>
          </a:p>
          <a:p>
            <a:r>
              <a:rPr lang="en-GB" sz="3200" b="1" dirty="0">
                <a:effectLst/>
                <a:ea typeface="Times New Roman" panose="02020603050405020304" pitchFamily="18" charset="0"/>
              </a:rPr>
              <a:t>P:</a:t>
            </a:r>
            <a:r>
              <a:rPr lang="en-GB" sz="3200" dirty="0">
                <a:effectLst/>
                <a:ea typeface="Times New Roman" panose="02020603050405020304" pitchFamily="18" charset="0"/>
              </a:rPr>
              <a:t> </a:t>
            </a:r>
            <a:r>
              <a:rPr lang="en-GB" sz="3200" i="1" dirty="0">
                <a:effectLst/>
                <a:ea typeface="Times New Roman" panose="02020603050405020304" pitchFamily="18" charset="0"/>
              </a:rPr>
              <a:t>I want to know why my capacity was questioned in the first place. I want to see the outcome of the two assessments. Two of them stated they believed I had capacity and 2 question it. Doctors had no reason to deny me my discharge papers and question my capacity and subject me to this treatment</a:t>
            </a:r>
            <a:r>
              <a:rPr lang="en-GB" sz="3200" dirty="0">
                <a:effectLst/>
                <a:ea typeface="Times New Roman" panose="02020603050405020304" pitchFamily="18" charset="0"/>
              </a:rPr>
              <a:t>. (</a:t>
            </a:r>
            <a:r>
              <a:rPr lang="en-GB" sz="3300" dirty="0">
                <a:effectLst/>
                <a:ea typeface="Times New Roman" panose="02020603050405020304" pitchFamily="18" charset="0"/>
              </a:rPr>
              <a:t>P has needle phobia) </a:t>
            </a:r>
          </a:p>
          <a:p>
            <a:r>
              <a:rPr lang="en-GB" sz="3200" b="1" dirty="0">
                <a:solidFill>
                  <a:srgbClr val="000000"/>
                </a:solidFill>
                <a:effectLst/>
                <a:ea typeface="Times New Roman" panose="02020603050405020304" pitchFamily="18" charset="0"/>
              </a:rPr>
              <a:t>P:</a:t>
            </a:r>
            <a:r>
              <a:rPr lang="en-GB" sz="3200" dirty="0">
                <a:solidFill>
                  <a:srgbClr val="000000"/>
                </a:solidFill>
                <a:effectLst/>
                <a:ea typeface="Times New Roman" panose="02020603050405020304" pitchFamily="18" charset="0"/>
              </a:rPr>
              <a:t> </a:t>
            </a:r>
            <a:r>
              <a:rPr lang="en-GB" sz="3200" i="1" dirty="0">
                <a:solidFill>
                  <a:srgbClr val="000000"/>
                </a:solidFill>
                <a:effectLst/>
                <a:ea typeface="Times New Roman" panose="02020603050405020304" pitchFamily="18" charset="0"/>
              </a:rPr>
              <a:t>I am in no way incapable of governing my own life, my finances, my own problems. </a:t>
            </a:r>
            <a:r>
              <a:rPr lang="en-GB" sz="3200" dirty="0">
                <a:solidFill>
                  <a:srgbClr val="000000"/>
                </a:solidFill>
                <a:effectLst/>
                <a:ea typeface="Times New Roman" panose="02020603050405020304" pitchFamily="18" charset="0"/>
              </a:rPr>
              <a:t>(P has alcohol-related brain damage)</a:t>
            </a:r>
            <a:endParaRPr lang="en-US" dirty="0"/>
          </a:p>
        </p:txBody>
      </p:sp>
    </p:spTree>
    <p:extLst>
      <p:ext uri="{BB962C8B-B14F-4D97-AF65-F5344CB8AC3E}">
        <p14:creationId xmlns:p14="http://schemas.microsoft.com/office/powerpoint/2010/main" val="335736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85F40-935A-884E-8BC6-3C10B18491DA}"/>
              </a:ext>
            </a:extLst>
          </p:cNvPr>
          <p:cNvSpPr>
            <a:spLocks noGrp="1"/>
          </p:cNvSpPr>
          <p:nvPr>
            <p:ph type="title"/>
          </p:nvPr>
        </p:nvSpPr>
        <p:spPr>
          <a:solidFill>
            <a:srgbClr val="FFFF00"/>
          </a:solidFill>
        </p:spPr>
        <p:txBody>
          <a:bodyPr/>
          <a:lstStyle/>
          <a:p>
            <a:r>
              <a:rPr lang="en-US" dirty="0"/>
              <a:t>Capacity and anorexia</a:t>
            </a:r>
          </a:p>
        </p:txBody>
      </p:sp>
      <p:pic>
        <p:nvPicPr>
          <p:cNvPr id="6" name="Content Placeholder 5">
            <a:extLst>
              <a:ext uri="{FF2B5EF4-FFF2-40B4-BE49-F238E27FC236}">
                <a16:creationId xmlns:a16="http://schemas.microsoft.com/office/drawing/2014/main" id="{8BFD6494-FB37-AC4D-8506-028EBDE2F6CA}"/>
              </a:ext>
            </a:extLst>
          </p:cNvPr>
          <p:cNvPicPr>
            <a:picLocks noGrp="1" noChangeAspect="1"/>
          </p:cNvPicPr>
          <p:nvPr>
            <p:ph sz="half" idx="1"/>
          </p:nvPr>
        </p:nvPicPr>
        <p:blipFill>
          <a:blip r:embed="rId2"/>
          <a:stretch>
            <a:fillRect/>
          </a:stretch>
        </p:blipFill>
        <p:spPr>
          <a:xfrm>
            <a:off x="838200" y="2193896"/>
            <a:ext cx="5181600" cy="3614796"/>
          </a:xfrm>
        </p:spPr>
      </p:pic>
      <p:pic>
        <p:nvPicPr>
          <p:cNvPr id="8" name="Content Placeholder 7">
            <a:extLst>
              <a:ext uri="{FF2B5EF4-FFF2-40B4-BE49-F238E27FC236}">
                <a16:creationId xmlns:a16="http://schemas.microsoft.com/office/drawing/2014/main" id="{C958418D-C6E7-334B-AA70-BFB1001A4678}"/>
              </a:ext>
            </a:extLst>
          </p:cNvPr>
          <p:cNvPicPr>
            <a:picLocks noGrp="1" noChangeAspect="1"/>
          </p:cNvPicPr>
          <p:nvPr>
            <p:ph sz="half" idx="2"/>
          </p:nvPr>
        </p:nvPicPr>
        <p:blipFill>
          <a:blip r:embed="rId3"/>
          <a:stretch>
            <a:fillRect/>
          </a:stretch>
        </p:blipFill>
        <p:spPr>
          <a:xfrm>
            <a:off x="9139801" y="4364181"/>
            <a:ext cx="2759570" cy="1977005"/>
          </a:xfrm>
        </p:spPr>
      </p:pic>
      <p:pic>
        <p:nvPicPr>
          <p:cNvPr id="10" name="Picture 9">
            <a:extLst>
              <a:ext uri="{FF2B5EF4-FFF2-40B4-BE49-F238E27FC236}">
                <a16:creationId xmlns:a16="http://schemas.microsoft.com/office/drawing/2014/main" id="{38155C35-18F5-CF47-AB64-9D65E81CCF05}"/>
              </a:ext>
            </a:extLst>
          </p:cNvPr>
          <p:cNvPicPr>
            <a:picLocks noChangeAspect="1"/>
          </p:cNvPicPr>
          <p:nvPr/>
        </p:nvPicPr>
        <p:blipFill>
          <a:blip r:embed="rId4"/>
          <a:stretch>
            <a:fillRect/>
          </a:stretch>
        </p:blipFill>
        <p:spPr>
          <a:xfrm>
            <a:off x="5090280" y="3140636"/>
            <a:ext cx="3828339" cy="3499019"/>
          </a:xfrm>
          <a:prstGeom prst="rect">
            <a:avLst/>
          </a:prstGeom>
        </p:spPr>
      </p:pic>
      <p:pic>
        <p:nvPicPr>
          <p:cNvPr id="12" name="Picture 11">
            <a:extLst>
              <a:ext uri="{FF2B5EF4-FFF2-40B4-BE49-F238E27FC236}">
                <a16:creationId xmlns:a16="http://schemas.microsoft.com/office/drawing/2014/main" id="{E3E18A56-791E-794D-9026-782070ED18B1}"/>
              </a:ext>
            </a:extLst>
          </p:cNvPr>
          <p:cNvPicPr>
            <a:picLocks noChangeAspect="1"/>
          </p:cNvPicPr>
          <p:nvPr/>
        </p:nvPicPr>
        <p:blipFill>
          <a:blip r:embed="rId5"/>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4145605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3E18A56-791E-794D-9026-782070ED18B1}"/>
              </a:ext>
            </a:extLst>
          </p:cNvPr>
          <p:cNvPicPr>
            <a:picLocks noChangeAspect="1"/>
          </p:cNvPicPr>
          <p:nvPr/>
        </p:nvPicPr>
        <p:blipFill>
          <a:blip r:embed="rId2"/>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1103601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5CEAAB5-D90B-9141-8378-C3BC49BEE2D1}"/>
              </a:ext>
            </a:extLst>
          </p:cNvPr>
          <p:cNvSpPr>
            <a:spLocks noGrp="1"/>
          </p:cNvSpPr>
          <p:nvPr>
            <p:ph type="title"/>
          </p:nvPr>
        </p:nvSpPr>
        <p:spPr>
          <a:solidFill>
            <a:srgbClr val="FFFF00"/>
          </a:solidFill>
        </p:spPr>
        <p:txBody>
          <a:bodyPr/>
          <a:lstStyle/>
          <a:p>
            <a:r>
              <a:rPr lang="en-US" dirty="0"/>
              <a:t>3. Best interests</a:t>
            </a:r>
          </a:p>
        </p:txBody>
      </p:sp>
      <p:sp>
        <p:nvSpPr>
          <p:cNvPr id="8" name="Text Placeholder 7">
            <a:extLst>
              <a:ext uri="{FF2B5EF4-FFF2-40B4-BE49-F238E27FC236}">
                <a16:creationId xmlns:a16="http://schemas.microsoft.com/office/drawing/2014/main" id="{01B4DE1D-3652-9743-B43B-85BB252D3424}"/>
              </a:ext>
            </a:extLst>
          </p:cNvPr>
          <p:cNvSpPr>
            <a:spLocks noGrp="1"/>
          </p:cNvSpPr>
          <p:nvPr>
            <p:ph type="body" idx="1"/>
          </p:nvPr>
        </p:nvSpPr>
        <p:spPr/>
        <p:txBody>
          <a:bodyPr/>
          <a:lstStyle/>
          <a:p>
            <a:endParaRPr lang="en-US"/>
          </a:p>
        </p:txBody>
      </p:sp>
      <p:pic>
        <p:nvPicPr>
          <p:cNvPr id="10" name="Picture 9">
            <a:extLst>
              <a:ext uri="{FF2B5EF4-FFF2-40B4-BE49-F238E27FC236}">
                <a16:creationId xmlns:a16="http://schemas.microsoft.com/office/drawing/2014/main" id="{75896C8F-19A6-644A-84F4-23D914BD0531}"/>
              </a:ext>
            </a:extLst>
          </p:cNvPr>
          <p:cNvPicPr>
            <a:picLocks noChangeAspect="1"/>
          </p:cNvPicPr>
          <p:nvPr/>
        </p:nvPicPr>
        <p:blipFill>
          <a:blip r:embed="rId2"/>
          <a:stretch>
            <a:fillRect/>
          </a:stretch>
        </p:blipFill>
        <p:spPr>
          <a:xfrm>
            <a:off x="9573819" y="81040"/>
            <a:ext cx="2413309" cy="1374620"/>
          </a:xfrm>
          <a:prstGeom prst="rect">
            <a:avLst/>
          </a:prstGeom>
        </p:spPr>
      </p:pic>
    </p:spTree>
    <p:extLst>
      <p:ext uri="{BB962C8B-B14F-4D97-AF65-F5344CB8AC3E}">
        <p14:creationId xmlns:p14="http://schemas.microsoft.com/office/powerpoint/2010/main" val="1389168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CAA9F-E2CD-004D-9440-21C47AAC48A6}"/>
              </a:ext>
            </a:extLst>
          </p:cNvPr>
          <p:cNvSpPr>
            <a:spLocks noGrp="1"/>
          </p:cNvSpPr>
          <p:nvPr>
            <p:ph type="title"/>
          </p:nvPr>
        </p:nvSpPr>
        <p:spPr>
          <a:xfrm>
            <a:off x="533400" y="442574"/>
            <a:ext cx="10515600" cy="1325563"/>
          </a:xfrm>
          <a:solidFill>
            <a:schemeClr val="accent4">
              <a:lumMod val="40000"/>
              <a:lumOff val="60000"/>
            </a:schemeClr>
          </a:solidFill>
        </p:spPr>
        <p:txBody>
          <a:bodyPr>
            <a:normAutofit/>
          </a:bodyPr>
          <a:lstStyle/>
          <a:p>
            <a:r>
              <a:rPr lang="en-US" sz="3600" b="1" dirty="0">
                <a:solidFill>
                  <a:srgbClr val="002060"/>
                </a:solidFill>
              </a:rPr>
              <a:t>A ‘best interests’ decision-maker must consider what person themselves would choose if they had capacity</a:t>
            </a:r>
          </a:p>
        </p:txBody>
      </p:sp>
      <p:sp>
        <p:nvSpPr>
          <p:cNvPr id="3" name="Content Placeholder 2">
            <a:extLst>
              <a:ext uri="{FF2B5EF4-FFF2-40B4-BE49-F238E27FC236}">
                <a16:creationId xmlns:a16="http://schemas.microsoft.com/office/drawing/2014/main" id="{E9B0CA38-7DD3-AC49-991C-CDC5A7AA3B10}"/>
              </a:ext>
            </a:extLst>
          </p:cNvPr>
          <p:cNvSpPr>
            <a:spLocks noGrp="1"/>
          </p:cNvSpPr>
          <p:nvPr>
            <p:ph idx="1"/>
          </p:nvPr>
        </p:nvSpPr>
        <p:spPr>
          <a:xfrm>
            <a:off x="838200" y="1825625"/>
            <a:ext cx="10515600" cy="4667250"/>
          </a:xfrm>
        </p:spPr>
        <p:txBody>
          <a:bodyPr>
            <a:normAutofit lnSpcReduction="10000"/>
          </a:bodyPr>
          <a:lstStyle/>
          <a:p>
            <a:pPr marL="0" indent="0">
              <a:buNone/>
            </a:pPr>
            <a:r>
              <a:rPr lang="en-US" dirty="0"/>
              <a:t>Mental Capacity Act 2005</a:t>
            </a:r>
          </a:p>
          <a:p>
            <a:pPr marL="0" indent="0">
              <a:buNone/>
            </a:pPr>
            <a:r>
              <a:rPr lang="en-US" b="1" dirty="0">
                <a:cs typeface="Arial" charset="0"/>
              </a:rPr>
              <a:t>     </a:t>
            </a:r>
            <a:r>
              <a:rPr lang="en-US" sz="2800" b="1" dirty="0">
                <a:cs typeface="Arial" charset="0"/>
              </a:rPr>
              <a:t>(a) the person’s past and present wishes and feelings ...</a:t>
            </a:r>
          </a:p>
          <a:p>
            <a:pPr marL="400050" lvl="2" indent="0">
              <a:spcBef>
                <a:spcPct val="50000"/>
              </a:spcBef>
              <a:buNone/>
              <a:defRPr/>
            </a:pPr>
            <a:r>
              <a:rPr lang="en-US" sz="2800" b="1" dirty="0">
                <a:cs typeface="Arial" charset="0"/>
              </a:rPr>
              <a:t>(b) the beliefs and values that would be likely to influence his decision if he had capacity and</a:t>
            </a:r>
          </a:p>
          <a:p>
            <a:pPr marL="400050" lvl="2" indent="0">
              <a:spcBef>
                <a:spcPct val="50000"/>
              </a:spcBef>
              <a:buNone/>
              <a:defRPr/>
            </a:pPr>
            <a:r>
              <a:rPr lang="en-US" sz="2800" b="1" dirty="0">
                <a:cs typeface="Arial" charset="0"/>
              </a:rPr>
              <a:t>(c) the other factors that he would be likely to consider if he were able to do so.</a:t>
            </a:r>
            <a:r>
              <a:rPr lang="en-GB" sz="2800" b="1" dirty="0"/>
              <a:t>   [s4(6)] MCA 2005]</a:t>
            </a:r>
          </a:p>
          <a:p>
            <a:pPr marL="0" indent="0">
              <a:buNone/>
            </a:pPr>
            <a:endParaRPr lang="en-US" dirty="0"/>
          </a:p>
          <a:p>
            <a:pPr marL="0" indent="0">
              <a:buNone/>
            </a:pPr>
            <a:r>
              <a:rPr lang="en-US" dirty="0"/>
              <a:t>Consulting family &amp; friends therefore key – “</a:t>
            </a:r>
            <a:r>
              <a:rPr lang="en-GB" b="1" dirty="0"/>
              <a:t>anyone engaged in caring for the person or interested in his welfare</a:t>
            </a:r>
            <a:r>
              <a:rPr lang="en-GB" dirty="0"/>
              <a:t>” [MCA 4(7(b)]</a:t>
            </a:r>
          </a:p>
          <a:p>
            <a:pPr marL="0" indent="0" algn="ctr">
              <a:buNone/>
            </a:pPr>
            <a:r>
              <a:rPr lang="en-GB" b="1" dirty="0">
                <a:solidFill>
                  <a:srgbClr val="FF0000"/>
                </a:solidFill>
              </a:rPr>
              <a:t>NB Next of kin are not decision-makers for adults</a:t>
            </a:r>
            <a:endParaRPr lang="en-US" b="1" dirty="0">
              <a:solidFill>
                <a:srgbClr val="FF0000"/>
              </a:solidFill>
            </a:endParaRPr>
          </a:p>
          <a:p>
            <a:pPr marL="0" indent="0">
              <a:buNone/>
            </a:pPr>
            <a:endParaRPr lang="en-US" dirty="0"/>
          </a:p>
        </p:txBody>
      </p:sp>
      <p:pic>
        <p:nvPicPr>
          <p:cNvPr id="6" name="Picture 5">
            <a:extLst>
              <a:ext uri="{FF2B5EF4-FFF2-40B4-BE49-F238E27FC236}">
                <a16:creationId xmlns:a16="http://schemas.microsoft.com/office/drawing/2014/main" id="{2477E974-87F8-FB4F-8050-21FFB3E11E3C}"/>
              </a:ext>
            </a:extLst>
          </p:cNvPr>
          <p:cNvPicPr>
            <a:picLocks noChangeAspect="1"/>
          </p:cNvPicPr>
          <p:nvPr/>
        </p:nvPicPr>
        <p:blipFill>
          <a:blip r:embed="rId3"/>
          <a:stretch>
            <a:fillRect/>
          </a:stretch>
        </p:blipFill>
        <p:spPr>
          <a:xfrm>
            <a:off x="10478295" y="0"/>
            <a:ext cx="1679069" cy="956397"/>
          </a:xfrm>
          <a:prstGeom prst="rect">
            <a:avLst/>
          </a:prstGeom>
        </p:spPr>
      </p:pic>
    </p:spTree>
    <p:extLst>
      <p:ext uri="{BB962C8B-B14F-4D97-AF65-F5344CB8AC3E}">
        <p14:creationId xmlns:p14="http://schemas.microsoft.com/office/powerpoint/2010/main" val="164678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466A8-1E01-1346-BEB8-D99CDF800BA7}"/>
              </a:ext>
            </a:extLst>
          </p:cNvPr>
          <p:cNvSpPr>
            <a:spLocks noGrp="1"/>
          </p:cNvSpPr>
          <p:nvPr>
            <p:ph type="title"/>
          </p:nvPr>
        </p:nvSpPr>
        <p:spPr>
          <a:solidFill>
            <a:srgbClr val="FFFF00"/>
          </a:solidFill>
        </p:spPr>
        <p:txBody>
          <a:bodyPr/>
          <a:lstStyle/>
          <a:p>
            <a:r>
              <a:rPr lang="en-US" dirty="0"/>
              <a:t>Ps meet the judge + attend court</a:t>
            </a:r>
          </a:p>
        </p:txBody>
      </p:sp>
      <p:sp>
        <p:nvSpPr>
          <p:cNvPr id="3" name="Content Placeholder 2">
            <a:extLst>
              <a:ext uri="{FF2B5EF4-FFF2-40B4-BE49-F238E27FC236}">
                <a16:creationId xmlns:a16="http://schemas.microsoft.com/office/drawing/2014/main" id="{7E4855B1-7BD6-4948-BC42-75A764599865}"/>
              </a:ext>
            </a:extLst>
          </p:cNvPr>
          <p:cNvSpPr>
            <a:spLocks noGrp="1"/>
          </p:cNvSpPr>
          <p:nvPr>
            <p:ph idx="1"/>
          </p:nvPr>
        </p:nvSpPr>
        <p:spPr/>
        <p:txBody>
          <a:bodyPr>
            <a:normAutofit lnSpcReduction="10000"/>
          </a:bodyPr>
          <a:lstStyle/>
          <a:p>
            <a:r>
              <a:rPr lang="en-US" dirty="0"/>
              <a:t>P is always represented (usually by Official Solicitor)</a:t>
            </a:r>
          </a:p>
          <a:p>
            <a:r>
              <a:rPr lang="en-US" dirty="0"/>
              <a:t>Very common for P to have meetings with the judge (if they wish)</a:t>
            </a:r>
          </a:p>
          <a:p>
            <a:r>
              <a:rPr lang="en-US" dirty="0"/>
              <a:t>Around 10% attend court (often via video-link)</a:t>
            </a:r>
          </a:p>
          <a:p>
            <a:r>
              <a:rPr lang="en-US" dirty="0"/>
              <a:t>Express “wishes and feelings” or “will and preference”</a:t>
            </a:r>
          </a:p>
          <a:p>
            <a:r>
              <a:rPr lang="en-US" dirty="0"/>
              <a:t>Sometimes lengthy exchanges with judges (especially Hayden J)</a:t>
            </a:r>
          </a:p>
          <a:p>
            <a:r>
              <a:rPr lang="en-US" dirty="0"/>
              <a:t>Unclear to me whether or not this is “evidence” – it’s clearly taken into account in judgments</a:t>
            </a:r>
          </a:p>
          <a:p>
            <a:r>
              <a:rPr lang="en-US" dirty="0"/>
              <a:t>P’s wishes and feelings are not “determinative” – but part of best interests decision-making (</a:t>
            </a:r>
            <a:r>
              <a:rPr lang="en-US" i="1" dirty="0"/>
              <a:t>compare </a:t>
            </a:r>
            <a:r>
              <a:rPr lang="en-GB" i="1" dirty="0"/>
              <a:t>"in good faith and for the benefit of the person” Assisted Decision-Making (Capacity) Act 2015</a:t>
            </a:r>
            <a:r>
              <a:rPr lang="en-GB" dirty="0"/>
              <a:t>)</a:t>
            </a:r>
            <a:endParaRPr lang="en-US" dirty="0"/>
          </a:p>
          <a:p>
            <a:endParaRPr lang="en-US" dirty="0"/>
          </a:p>
        </p:txBody>
      </p:sp>
      <p:pic>
        <p:nvPicPr>
          <p:cNvPr id="7" name="Picture 6">
            <a:extLst>
              <a:ext uri="{FF2B5EF4-FFF2-40B4-BE49-F238E27FC236}">
                <a16:creationId xmlns:a16="http://schemas.microsoft.com/office/drawing/2014/main" id="{95FFF549-6FAA-BD4E-BBA2-B817D9ACE1D0}"/>
              </a:ext>
            </a:extLst>
          </p:cNvPr>
          <p:cNvPicPr>
            <a:picLocks noChangeAspect="1"/>
          </p:cNvPicPr>
          <p:nvPr/>
        </p:nvPicPr>
        <p:blipFill>
          <a:blip r:embed="rId2"/>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103169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01364-A9E7-B646-A4AC-824A70BD9B38}"/>
              </a:ext>
            </a:extLst>
          </p:cNvPr>
          <p:cNvSpPr>
            <a:spLocks noGrp="1"/>
          </p:cNvSpPr>
          <p:nvPr>
            <p:ph type="title"/>
          </p:nvPr>
        </p:nvSpPr>
        <p:spPr>
          <a:solidFill>
            <a:srgbClr val="FFFF00"/>
          </a:solidFill>
        </p:spPr>
        <p:txBody>
          <a:bodyPr/>
          <a:lstStyle/>
          <a:p>
            <a:r>
              <a:rPr lang="en-US" dirty="0"/>
              <a:t>P to the judge (s.21A hearing) – </a:t>
            </a:r>
            <a:br>
              <a:rPr lang="en-US" dirty="0"/>
            </a:br>
            <a:r>
              <a:rPr lang="en-US" dirty="0"/>
              <a:t>on wishes/ preferences</a:t>
            </a:r>
          </a:p>
        </p:txBody>
      </p:sp>
      <p:sp>
        <p:nvSpPr>
          <p:cNvPr id="3" name="Content Placeholder 2">
            <a:extLst>
              <a:ext uri="{FF2B5EF4-FFF2-40B4-BE49-F238E27FC236}">
                <a16:creationId xmlns:a16="http://schemas.microsoft.com/office/drawing/2014/main" id="{56864B73-1147-3E4D-9CD7-652869EC03E2}"/>
              </a:ext>
            </a:extLst>
          </p:cNvPr>
          <p:cNvSpPr>
            <a:spLocks noGrp="1"/>
          </p:cNvSpPr>
          <p:nvPr>
            <p:ph idx="1"/>
          </p:nvPr>
        </p:nvSpPr>
        <p:spPr/>
        <p:txBody>
          <a:bodyPr/>
          <a:lstStyle/>
          <a:p>
            <a:r>
              <a:rPr lang="en-GB" dirty="0">
                <a:solidFill>
                  <a:srgbClr val="444444"/>
                </a:solidFill>
                <a:effectLst/>
                <a:ea typeface="Times New Roman" panose="02020603050405020304" pitchFamily="18" charset="0"/>
              </a:rPr>
              <a:t>“I would like to congratulate that last lady speaker.  What a fantastic presentation.  That’s a very clear plan –  the clearest I’ve ever heard put forward.  I am capable of living on my own and feeding myself and going out on my own. I have a penchant nowadays for calling taxis even if it does cost a few bob.  As for my appearance and dress, I can do a quick change in about ten minutes if I have to.  If I’m not to go home, I’d be quite happy with the extra care accommodation at [Place] if you require it. I’m not incontinent. I don’t need spoon feeding or assistance in the bathroom. […] I would love to get back into the community.”</a:t>
            </a:r>
            <a:endParaRPr lang="en-GB" dirty="0">
              <a:effectLst/>
              <a:ea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F234D3C1-14DD-404C-AA84-16463396C583}"/>
              </a:ext>
            </a:extLst>
          </p:cNvPr>
          <p:cNvPicPr>
            <a:picLocks noChangeAspect="1"/>
          </p:cNvPicPr>
          <p:nvPr/>
        </p:nvPicPr>
        <p:blipFill>
          <a:blip r:embed="rId2"/>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104466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5D95-D7A3-6840-A342-5CAA5468C9DE}"/>
              </a:ext>
            </a:extLst>
          </p:cNvPr>
          <p:cNvSpPr>
            <a:spLocks noGrp="1"/>
          </p:cNvSpPr>
          <p:nvPr>
            <p:ph type="title"/>
          </p:nvPr>
        </p:nvSpPr>
        <p:spPr>
          <a:solidFill>
            <a:srgbClr val="FFFF00"/>
          </a:solidFill>
        </p:spPr>
        <p:txBody>
          <a:bodyPr/>
          <a:lstStyle/>
          <a:p>
            <a:r>
              <a:rPr lang="en-US" dirty="0"/>
              <a:t>P wants to return to live with her abuser</a:t>
            </a:r>
          </a:p>
        </p:txBody>
      </p:sp>
      <p:sp>
        <p:nvSpPr>
          <p:cNvPr id="3" name="Content Placeholder 2">
            <a:extLst>
              <a:ext uri="{FF2B5EF4-FFF2-40B4-BE49-F238E27FC236}">
                <a16:creationId xmlns:a16="http://schemas.microsoft.com/office/drawing/2014/main" id="{A242D3A6-4F9D-CD45-8C40-E8A7B0729F2B}"/>
              </a:ext>
            </a:extLst>
          </p:cNvPr>
          <p:cNvSpPr>
            <a:spLocks noGrp="1"/>
          </p:cNvSpPr>
          <p:nvPr>
            <p:ph idx="1"/>
          </p:nvPr>
        </p:nvSpPr>
        <p:spPr/>
        <p:txBody>
          <a:bodyPr>
            <a:normAutofit lnSpcReduction="10000"/>
          </a:bodyPr>
          <a:lstStyle/>
          <a:p>
            <a:pPr marL="0" indent="0">
              <a:buNone/>
            </a:pPr>
            <a:r>
              <a:rPr lang="en-GB" dirty="0">
                <a:solidFill>
                  <a:srgbClr val="444444"/>
                </a:solidFill>
                <a:effectLst/>
                <a:ea typeface="Times New Roman" panose="02020603050405020304" pitchFamily="18" charset="0"/>
              </a:rPr>
              <a:t>P: (crying). All I want, please, is let me go back.</a:t>
            </a:r>
            <a:endParaRPr lang="en-GB" dirty="0">
              <a:effectLst/>
              <a:ea typeface="Times New Roman" panose="02020603050405020304" pitchFamily="18" charset="0"/>
            </a:endParaRPr>
          </a:p>
          <a:p>
            <a:pPr marL="0" indent="0">
              <a:buNone/>
            </a:pPr>
            <a:r>
              <a:rPr lang="en-GB" dirty="0">
                <a:solidFill>
                  <a:srgbClr val="444444"/>
                </a:solidFill>
                <a:effectLst/>
                <a:ea typeface="Times New Roman" panose="02020603050405020304" pitchFamily="18" charset="0"/>
              </a:rPr>
              <a:t>J: But he assaulted you badly on Thursday.</a:t>
            </a:r>
            <a:endParaRPr lang="en-GB" dirty="0">
              <a:effectLst/>
              <a:ea typeface="Times New Roman" panose="02020603050405020304" pitchFamily="18" charset="0"/>
            </a:endParaRPr>
          </a:p>
          <a:p>
            <a:pPr marL="0" indent="0">
              <a:buNone/>
            </a:pPr>
            <a:r>
              <a:rPr lang="en-GB" dirty="0">
                <a:solidFill>
                  <a:srgbClr val="444444"/>
                </a:solidFill>
                <a:effectLst/>
                <a:ea typeface="Times New Roman" panose="02020603050405020304" pitchFamily="18" charset="0"/>
              </a:rPr>
              <a:t>P: He didn’t. I was manipulated into saying that.</a:t>
            </a:r>
            <a:endParaRPr lang="en-GB" dirty="0">
              <a:effectLst/>
              <a:ea typeface="Times New Roman" panose="02020603050405020304" pitchFamily="18" charset="0"/>
            </a:endParaRPr>
          </a:p>
          <a:p>
            <a:pPr marL="0" indent="0">
              <a:buNone/>
            </a:pPr>
            <a:r>
              <a:rPr lang="en-GB" dirty="0">
                <a:solidFill>
                  <a:srgbClr val="444444"/>
                </a:solidFill>
                <a:effectLst/>
                <a:ea typeface="Times New Roman" panose="02020603050405020304" pitchFamily="18" charset="0"/>
              </a:rPr>
              <a:t>J: I take the view that if you were to go back, he would hit you again.</a:t>
            </a:r>
            <a:endParaRPr lang="en-GB" dirty="0">
              <a:effectLst/>
              <a:ea typeface="Times New Roman" panose="02020603050405020304" pitchFamily="18" charset="0"/>
            </a:endParaRPr>
          </a:p>
          <a:p>
            <a:pPr marL="0" indent="0">
              <a:buNone/>
            </a:pPr>
            <a:r>
              <a:rPr lang="en-GB" dirty="0">
                <a:solidFill>
                  <a:srgbClr val="444444"/>
                </a:solidFill>
                <a:effectLst/>
                <a:ea typeface="Times New Roman" panose="02020603050405020304" pitchFamily="18" charset="0"/>
              </a:rPr>
              <a:t>P: No he wouldn’t.</a:t>
            </a:r>
            <a:endParaRPr lang="en-GB" dirty="0">
              <a:effectLst/>
              <a:ea typeface="Times New Roman" panose="02020603050405020304" pitchFamily="18" charset="0"/>
            </a:endParaRPr>
          </a:p>
          <a:p>
            <a:pPr marL="0" indent="0">
              <a:buNone/>
            </a:pPr>
            <a:r>
              <a:rPr lang="en-GB" dirty="0">
                <a:solidFill>
                  <a:srgbClr val="444444"/>
                </a:solidFill>
                <a:effectLst/>
                <a:ea typeface="Times New Roman" panose="02020603050405020304" pitchFamily="18" charset="0"/>
              </a:rPr>
              <a:t>J: You understand he’s not allowed to live with a baby under any circumstances?</a:t>
            </a:r>
            <a:endParaRPr lang="en-GB" dirty="0">
              <a:effectLst/>
              <a:ea typeface="Times New Roman" panose="02020603050405020304" pitchFamily="18" charset="0"/>
            </a:endParaRPr>
          </a:p>
          <a:p>
            <a:pPr marL="0" indent="0">
              <a:buNone/>
            </a:pPr>
            <a:r>
              <a:rPr lang="en-GB" dirty="0">
                <a:solidFill>
                  <a:srgbClr val="444444"/>
                </a:solidFill>
                <a:effectLst/>
                <a:ea typeface="Times New Roman" panose="02020603050405020304" pitchFamily="18" charset="0"/>
              </a:rPr>
              <a:t>P: Yes I do.  Please let me go back to him.  PLEASE.</a:t>
            </a:r>
            <a:endParaRPr lang="en-GB" dirty="0">
              <a:effectLst/>
              <a:ea typeface="Times New Roman" panose="02020603050405020304" pitchFamily="18" charset="0"/>
            </a:endParaRPr>
          </a:p>
          <a:p>
            <a:pPr marL="0" indent="0">
              <a:buNone/>
            </a:pPr>
            <a:r>
              <a:rPr lang="en-GB" dirty="0">
                <a:solidFill>
                  <a:srgbClr val="444444"/>
                </a:solidFill>
                <a:effectLst/>
                <a:ea typeface="Times New Roman" panose="02020603050405020304" pitchFamily="18" charset="0"/>
              </a:rPr>
              <a:t>J: Yes. Thank you very much.</a:t>
            </a:r>
            <a:endParaRPr lang="en-GB" dirty="0">
              <a:effectLst/>
              <a:ea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id="{01CE0688-B8D2-864C-9925-599171A16266}"/>
              </a:ext>
            </a:extLst>
          </p:cNvPr>
          <p:cNvPicPr>
            <a:picLocks noChangeAspect="1"/>
          </p:cNvPicPr>
          <p:nvPr/>
        </p:nvPicPr>
        <p:blipFill>
          <a:blip r:embed="rId2"/>
          <a:stretch>
            <a:fillRect/>
          </a:stretch>
        </p:blipFill>
        <p:spPr>
          <a:xfrm>
            <a:off x="10108809" y="365125"/>
            <a:ext cx="2083191" cy="1325563"/>
          </a:xfrm>
          <a:prstGeom prst="rect">
            <a:avLst/>
          </a:prstGeom>
        </p:spPr>
      </p:pic>
    </p:spTree>
    <p:extLst>
      <p:ext uri="{BB962C8B-B14F-4D97-AF65-F5344CB8AC3E}">
        <p14:creationId xmlns:p14="http://schemas.microsoft.com/office/powerpoint/2010/main" val="15472381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CA162D-7578-EF4D-9137-4D400B303431}"/>
              </a:ext>
            </a:extLst>
          </p:cNvPr>
          <p:cNvSpPr>
            <a:spLocks noGrp="1"/>
          </p:cNvSpPr>
          <p:nvPr>
            <p:ph type="title"/>
          </p:nvPr>
        </p:nvSpPr>
        <p:spPr/>
        <p:txBody>
          <a:bodyPr/>
          <a:lstStyle/>
          <a:p>
            <a:endParaRPr lang="en-US" dirty="0"/>
          </a:p>
        </p:txBody>
      </p:sp>
      <p:pic>
        <p:nvPicPr>
          <p:cNvPr id="9" name="Content Placeholder 8">
            <a:extLst>
              <a:ext uri="{FF2B5EF4-FFF2-40B4-BE49-F238E27FC236}">
                <a16:creationId xmlns:a16="http://schemas.microsoft.com/office/drawing/2014/main" id="{FCD8D913-E734-0C40-A7D4-EC2B09F6ECF7}"/>
              </a:ext>
            </a:extLst>
          </p:cNvPr>
          <p:cNvPicPr>
            <a:picLocks noGrp="1" noChangeAspect="1"/>
          </p:cNvPicPr>
          <p:nvPr>
            <p:ph sz="half" idx="1"/>
          </p:nvPr>
        </p:nvPicPr>
        <p:blipFill>
          <a:blip r:embed="rId2"/>
          <a:stretch>
            <a:fillRect/>
          </a:stretch>
        </p:blipFill>
        <p:spPr>
          <a:xfrm>
            <a:off x="497837" y="172665"/>
            <a:ext cx="4877727" cy="6512669"/>
          </a:xfrm>
        </p:spPr>
      </p:pic>
      <p:sp>
        <p:nvSpPr>
          <p:cNvPr id="7" name="Content Placeholder 6">
            <a:extLst>
              <a:ext uri="{FF2B5EF4-FFF2-40B4-BE49-F238E27FC236}">
                <a16:creationId xmlns:a16="http://schemas.microsoft.com/office/drawing/2014/main" id="{C99102F7-E644-1349-8687-372897559B4A}"/>
              </a:ext>
            </a:extLst>
          </p:cNvPr>
          <p:cNvSpPr>
            <a:spLocks noGrp="1"/>
          </p:cNvSpPr>
          <p:nvPr>
            <p:ph sz="half" idx="2"/>
          </p:nvPr>
        </p:nvSpPr>
        <p:spPr>
          <a:xfrm>
            <a:off x="5773882" y="365124"/>
            <a:ext cx="6224154" cy="6320209"/>
          </a:xfrm>
        </p:spPr>
        <p:txBody>
          <a:bodyPr/>
          <a:lstStyle/>
          <a:p>
            <a:r>
              <a:rPr lang="en-US" dirty="0"/>
              <a:t>Click </a:t>
            </a:r>
            <a:r>
              <a:rPr lang="en-US" dirty="0">
                <a:hlinkClick r:id="rId3"/>
              </a:rPr>
              <a:t>here</a:t>
            </a:r>
            <a:r>
              <a:rPr lang="en-US" dirty="0"/>
              <a:t> to read blog</a:t>
            </a:r>
          </a:p>
          <a:p>
            <a:r>
              <a:rPr lang="en-GB" dirty="0"/>
              <a:t>Ms Doe hates her current placement and has been saying for more than a year that it’s a “</a:t>
            </a:r>
            <a:r>
              <a:rPr lang="en-GB" i="1" dirty="0"/>
              <a:t>horrid place</a:t>
            </a:r>
            <a:r>
              <a:rPr lang="en-GB" dirty="0"/>
              <a:t>” and that she wants to go back to Poland to be with her family. </a:t>
            </a:r>
          </a:p>
          <a:p>
            <a:r>
              <a:rPr lang="en-GB" dirty="0"/>
              <a:t>S.21A challenge on best interests</a:t>
            </a:r>
          </a:p>
          <a:p>
            <a:r>
              <a:rPr lang="en-GB" dirty="0"/>
              <a:t>Big concerns – pension + social security entitlements, nationality, healthcare needs, travel during pandemic, etc</a:t>
            </a:r>
          </a:p>
          <a:p>
            <a:r>
              <a:rPr lang="en-GB" dirty="0"/>
              <a:t>Hayden J ordered qualifying requirement of best interests not met + made order it’s in her best interests to return to Poland. </a:t>
            </a:r>
            <a:endParaRPr lang="en-US" dirty="0"/>
          </a:p>
          <a:p>
            <a:endParaRPr lang="en-US" dirty="0"/>
          </a:p>
        </p:txBody>
      </p:sp>
      <p:sp>
        <p:nvSpPr>
          <p:cNvPr id="2" name="TextBox 1">
            <a:extLst>
              <a:ext uri="{FF2B5EF4-FFF2-40B4-BE49-F238E27FC236}">
                <a16:creationId xmlns:a16="http://schemas.microsoft.com/office/drawing/2014/main" id="{809F9BBA-FE23-9D45-8F47-2FBEF9D9761D}"/>
              </a:ext>
            </a:extLst>
          </p:cNvPr>
          <p:cNvSpPr txBox="1"/>
          <p:nvPr/>
        </p:nvSpPr>
        <p:spPr>
          <a:xfrm>
            <a:off x="12065330" y="6691745"/>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3B06C6ED-399E-C446-BD7A-27C2C7560C2C}"/>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201108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F4EC-362B-8D41-90C0-D7287F6092E3}"/>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59EAAB73-0013-B346-B3CD-BB6D12D7FFCB}"/>
              </a:ext>
            </a:extLst>
          </p:cNvPr>
          <p:cNvPicPr>
            <a:picLocks noGrp="1" noChangeAspect="1"/>
          </p:cNvPicPr>
          <p:nvPr>
            <p:ph sz="half" idx="1"/>
          </p:nvPr>
        </p:nvPicPr>
        <p:blipFill>
          <a:blip r:embed="rId2"/>
          <a:stretch>
            <a:fillRect/>
          </a:stretch>
        </p:blipFill>
        <p:spPr>
          <a:xfrm>
            <a:off x="332775" y="412029"/>
            <a:ext cx="5306603" cy="5694217"/>
          </a:xfrm>
        </p:spPr>
      </p:pic>
      <p:sp>
        <p:nvSpPr>
          <p:cNvPr id="4" name="Content Placeholder 3">
            <a:extLst>
              <a:ext uri="{FF2B5EF4-FFF2-40B4-BE49-F238E27FC236}">
                <a16:creationId xmlns:a16="http://schemas.microsoft.com/office/drawing/2014/main" id="{D4CE737A-3D95-1F4A-BC12-B4AE49F7091E}"/>
              </a:ext>
            </a:extLst>
          </p:cNvPr>
          <p:cNvSpPr>
            <a:spLocks noGrp="1"/>
          </p:cNvSpPr>
          <p:nvPr>
            <p:ph sz="half" idx="2"/>
          </p:nvPr>
        </p:nvSpPr>
        <p:spPr>
          <a:xfrm>
            <a:off x="5832764" y="180109"/>
            <a:ext cx="6359236" cy="6677891"/>
          </a:xfrm>
        </p:spPr>
        <p:txBody>
          <a:bodyPr>
            <a:normAutofit fontScale="85000" lnSpcReduction="10000"/>
          </a:bodyPr>
          <a:lstStyle/>
          <a:p>
            <a:r>
              <a:rPr lang="en-US" dirty="0"/>
              <a:t>Click </a:t>
            </a:r>
            <a:r>
              <a:rPr lang="en-US" dirty="0">
                <a:hlinkClick r:id="rId3"/>
              </a:rPr>
              <a:t>here</a:t>
            </a:r>
            <a:r>
              <a:rPr lang="en-US" dirty="0"/>
              <a:t> to read blog</a:t>
            </a:r>
          </a:p>
          <a:p>
            <a:r>
              <a:rPr lang="en-US" dirty="0" err="1"/>
              <a:t>Mr</a:t>
            </a:r>
            <a:r>
              <a:rPr lang="en-US" dirty="0"/>
              <a:t> G (64)  has acquired brain injury, vascular dementia, Korsakoff’s, diabetes  – wants to leave ABI </a:t>
            </a:r>
            <a:r>
              <a:rPr lang="en-US" dirty="0" err="1"/>
              <a:t>centre</a:t>
            </a:r>
            <a:r>
              <a:rPr lang="en-US" dirty="0"/>
              <a:t> + live in community.</a:t>
            </a:r>
          </a:p>
          <a:p>
            <a:r>
              <a:rPr lang="en-US" dirty="0"/>
              <a:t>Has been found to lack capacity to make this decision himself (he contests this, articulately)</a:t>
            </a:r>
          </a:p>
          <a:p>
            <a:r>
              <a:rPr lang="en-US" dirty="0"/>
              <a:t>Best interests requirement is now contested – is there a less restrictive option?</a:t>
            </a:r>
          </a:p>
          <a:p>
            <a:r>
              <a:rPr lang="en-US" dirty="0"/>
              <a:t>Delay of more than a year</a:t>
            </a:r>
          </a:p>
          <a:p>
            <a:r>
              <a:rPr lang="en-US" dirty="0"/>
              <a:t>December 2020 – info on alternative options not available to the court</a:t>
            </a:r>
          </a:p>
          <a:p>
            <a:r>
              <a:rPr lang="en-US" dirty="0"/>
              <a:t>Both Tindal J and </a:t>
            </a:r>
            <a:r>
              <a:rPr lang="en-US" dirty="0" err="1"/>
              <a:t>Mr</a:t>
            </a:r>
            <a:r>
              <a:rPr lang="en-US" dirty="0"/>
              <a:t> G expressed frustration at delay thus far</a:t>
            </a:r>
          </a:p>
          <a:p>
            <a:r>
              <a:rPr lang="en-US" dirty="0"/>
              <a:t>Median  duration of 7 months  (in 2017) for s.21A reviews (freedom of information from local authorities, Lucy Series et al. (click </a:t>
            </a:r>
            <a:r>
              <a:rPr lang="en-US" dirty="0">
                <a:hlinkClick r:id="rId4"/>
              </a:rPr>
              <a:t>here</a:t>
            </a:r>
            <a:r>
              <a:rPr lang="en-US" dirty="0"/>
              <a:t>)</a:t>
            </a:r>
          </a:p>
          <a:p>
            <a:r>
              <a:rPr lang="en-US" dirty="0"/>
              <a:t>Compare hearing within 8 weeks of application for Mental Health Tribunals </a:t>
            </a:r>
          </a:p>
        </p:txBody>
      </p:sp>
      <p:pic>
        <p:nvPicPr>
          <p:cNvPr id="7" name="Picture 6">
            <a:extLst>
              <a:ext uri="{FF2B5EF4-FFF2-40B4-BE49-F238E27FC236}">
                <a16:creationId xmlns:a16="http://schemas.microsoft.com/office/drawing/2014/main" id="{EF1FAC05-A905-AA41-8BF8-18FE1C854C03}"/>
              </a:ext>
            </a:extLst>
          </p:cNvPr>
          <p:cNvPicPr>
            <a:picLocks noChangeAspect="1"/>
          </p:cNvPicPr>
          <p:nvPr/>
        </p:nvPicPr>
        <p:blipFill>
          <a:blip r:embed="rId5"/>
          <a:stretch>
            <a:fillRect/>
          </a:stretch>
        </p:blipFill>
        <p:spPr>
          <a:xfrm>
            <a:off x="11325226" y="6334410"/>
            <a:ext cx="784968" cy="447118"/>
          </a:xfrm>
          <a:prstGeom prst="rect">
            <a:avLst/>
          </a:prstGeom>
        </p:spPr>
      </p:pic>
    </p:spTree>
    <p:extLst>
      <p:ext uri="{BB962C8B-B14F-4D97-AF65-F5344CB8AC3E}">
        <p14:creationId xmlns:p14="http://schemas.microsoft.com/office/powerpoint/2010/main" val="210529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3E07CE-4122-964C-8F47-4233510780BA}"/>
              </a:ext>
            </a:extLst>
          </p:cNvPr>
          <p:cNvSpPr>
            <a:spLocks noGrp="1"/>
          </p:cNvSpPr>
          <p:nvPr>
            <p:ph type="title"/>
          </p:nvPr>
        </p:nvSpPr>
        <p:spPr>
          <a:solidFill>
            <a:srgbClr val="FFFF00"/>
          </a:solidFill>
        </p:spPr>
        <p:txBody>
          <a:bodyPr/>
          <a:lstStyle/>
          <a:p>
            <a:r>
              <a:rPr lang="en-US" dirty="0" err="1"/>
              <a:t>Mr</a:t>
            </a:r>
            <a:r>
              <a:rPr lang="en-US" dirty="0"/>
              <a:t> G to the judge</a:t>
            </a:r>
          </a:p>
        </p:txBody>
      </p:sp>
      <p:sp>
        <p:nvSpPr>
          <p:cNvPr id="6" name="Content Placeholder 5">
            <a:extLst>
              <a:ext uri="{FF2B5EF4-FFF2-40B4-BE49-F238E27FC236}">
                <a16:creationId xmlns:a16="http://schemas.microsoft.com/office/drawing/2014/main" id="{CA05C035-51AA-1F41-A6E8-C26D45EABA2B}"/>
              </a:ext>
            </a:extLst>
          </p:cNvPr>
          <p:cNvSpPr>
            <a:spLocks noGrp="1"/>
          </p:cNvSpPr>
          <p:nvPr>
            <p:ph idx="1"/>
          </p:nvPr>
        </p:nvSpPr>
        <p:spPr/>
        <p:txBody>
          <a:bodyPr>
            <a:normAutofit fontScale="70000" lnSpcReduction="20000"/>
          </a:bodyPr>
          <a:lstStyle/>
          <a:p>
            <a:pPr marL="0" indent="0">
              <a:buNone/>
            </a:pPr>
            <a:r>
              <a:rPr lang="en-GB" sz="1800" dirty="0">
                <a:solidFill>
                  <a:srgbClr val="444444"/>
                </a:solidFill>
                <a:effectLst/>
                <a:latin typeface="Calibri" panose="020F0502020204030204" pitchFamily="34" charset="0"/>
                <a:ea typeface="Times New Roman" panose="02020603050405020304" pitchFamily="18" charset="0"/>
              </a:rPr>
              <a:t> </a:t>
            </a:r>
            <a:r>
              <a:rPr lang="en-GB" sz="4000" dirty="0">
                <a:solidFill>
                  <a:srgbClr val="444444"/>
                </a:solidFill>
                <a:effectLst/>
                <a:latin typeface="Calibri" panose="020F0502020204030204" pitchFamily="34" charset="0"/>
                <a:ea typeface="Times New Roman" panose="02020603050405020304" pitchFamily="18" charset="0"/>
              </a:rPr>
              <a:t>“In the commentary you delivered you mention an ‘unseemly turf war’. That seems an apposite description of what’s going on here. The only people aside from my solicitor and barrister who’ve behaved with any dignity, any care – assets you might look for in a clinical setting – are the small but willing team in this place [ABI care centre] who’ve always treated me with dignity and respect. Everyone else has kicked me around like I’m an object. Which I am not. I am not going to give up. My life is ticking away in real time. I need action, by you, Your Honour, to return me to the life I’ve been deprived of”. </a:t>
            </a:r>
          </a:p>
          <a:p>
            <a:r>
              <a:rPr lang="en-GB" sz="4000" b="1" dirty="0">
                <a:solidFill>
                  <a:srgbClr val="444444"/>
                </a:solidFill>
                <a:latin typeface="Calibri" panose="020F0502020204030204" pitchFamily="34" charset="0"/>
              </a:rPr>
              <a:t>Note: The Official Solicitor was making the case for Mr G to remain in the care home in his best interests – i.e. the opposite case to what Mr G wanted</a:t>
            </a:r>
            <a:endParaRPr lang="en-US" sz="4000" b="1" dirty="0"/>
          </a:p>
        </p:txBody>
      </p:sp>
      <p:pic>
        <p:nvPicPr>
          <p:cNvPr id="8" name="Picture 7">
            <a:extLst>
              <a:ext uri="{FF2B5EF4-FFF2-40B4-BE49-F238E27FC236}">
                <a16:creationId xmlns:a16="http://schemas.microsoft.com/office/drawing/2014/main" id="{6B0A92CC-D41A-E541-83DF-5C05AAE26F56}"/>
              </a:ext>
            </a:extLst>
          </p:cNvPr>
          <p:cNvPicPr>
            <a:picLocks noChangeAspect="1"/>
          </p:cNvPicPr>
          <p:nvPr/>
        </p:nvPicPr>
        <p:blipFill>
          <a:blip r:embed="rId2"/>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75385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E82CFF-D744-E445-9BF6-664B682899D3}"/>
              </a:ext>
            </a:extLst>
          </p:cNvPr>
          <p:cNvSpPr>
            <a:spLocks noGrp="1"/>
          </p:cNvSpPr>
          <p:nvPr>
            <p:ph type="title"/>
          </p:nvPr>
        </p:nvSpPr>
        <p:spPr/>
        <p:txBody>
          <a:bodyPr/>
          <a:lstStyle/>
          <a:p>
            <a:endParaRPr lang="en-US" dirty="0"/>
          </a:p>
        </p:txBody>
      </p:sp>
      <p:pic>
        <p:nvPicPr>
          <p:cNvPr id="7" name="Content Placeholder 6">
            <a:extLst>
              <a:ext uri="{FF2B5EF4-FFF2-40B4-BE49-F238E27FC236}">
                <a16:creationId xmlns:a16="http://schemas.microsoft.com/office/drawing/2014/main" id="{02BC59F6-DF59-EF43-9544-DB735D92ECB8}"/>
              </a:ext>
            </a:extLst>
          </p:cNvPr>
          <p:cNvPicPr>
            <a:picLocks noGrp="1" noChangeAspect="1"/>
          </p:cNvPicPr>
          <p:nvPr>
            <p:ph idx="1"/>
          </p:nvPr>
        </p:nvPicPr>
        <p:blipFill>
          <a:blip r:embed="rId2"/>
          <a:stretch>
            <a:fillRect/>
          </a:stretch>
        </p:blipFill>
        <p:spPr>
          <a:xfrm>
            <a:off x="363439" y="665018"/>
            <a:ext cx="4979214" cy="4555981"/>
          </a:xfrm>
        </p:spPr>
      </p:pic>
      <p:sp>
        <p:nvSpPr>
          <p:cNvPr id="8" name="TextBox 7">
            <a:extLst>
              <a:ext uri="{FF2B5EF4-FFF2-40B4-BE49-F238E27FC236}">
                <a16:creationId xmlns:a16="http://schemas.microsoft.com/office/drawing/2014/main" id="{7D935FA1-2361-414C-859B-FE3204B7F1CA}"/>
              </a:ext>
            </a:extLst>
          </p:cNvPr>
          <p:cNvSpPr txBox="1"/>
          <p:nvPr/>
        </p:nvSpPr>
        <p:spPr>
          <a:xfrm>
            <a:off x="3364338" y="295686"/>
            <a:ext cx="2097049" cy="369332"/>
          </a:xfrm>
          <a:prstGeom prst="rect">
            <a:avLst/>
          </a:prstGeom>
          <a:noFill/>
        </p:spPr>
        <p:txBody>
          <a:bodyPr wrap="none" rtlCol="0">
            <a:spAutoFit/>
          </a:bodyPr>
          <a:lstStyle/>
          <a:p>
            <a:r>
              <a:rPr lang="en-US" dirty="0"/>
              <a:t>30</a:t>
            </a:r>
            <a:r>
              <a:rPr lang="en-US" baseline="30000" dirty="0"/>
              <a:t>th</a:t>
            </a:r>
            <a:r>
              <a:rPr lang="en-US" dirty="0"/>
              <a:t> December 2021</a:t>
            </a:r>
          </a:p>
        </p:txBody>
      </p:sp>
      <p:sp>
        <p:nvSpPr>
          <p:cNvPr id="9" name="TextBox 8">
            <a:extLst>
              <a:ext uri="{FF2B5EF4-FFF2-40B4-BE49-F238E27FC236}">
                <a16:creationId xmlns:a16="http://schemas.microsoft.com/office/drawing/2014/main" id="{E7B9BFE4-2E12-E644-9BE4-E215B0B21930}"/>
              </a:ext>
            </a:extLst>
          </p:cNvPr>
          <p:cNvSpPr txBox="1"/>
          <p:nvPr/>
        </p:nvSpPr>
        <p:spPr>
          <a:xfrm>
            <a:off x="7952509" y="2992582"/>
            <a:ext cx="184731" cy="369332"/>
          </a:xfrm>
          <a:prstGeom prst="rect">
            <a:avLst/>
          </a:prstGeom>
          <a:noFill/>
        </p:spPr>
        <p:txBody>
          <a:bodyPr wrap="none" rtlCol="0">
            <a:spAutoFit/>
          </a:bodyPr>
          <a:lstStyle/>
          <a:p>
            <a:endParaRPr lang="en-US" dirty="0"/>
          </a:p>
        </p:txBody>
      </p:sp>
      <p:pic>
        <p:nvPicPr>
          <p:cNvPr id="11" name="Picture 10">
            <a:extLst>
              <a:ext uri="{FF2B5EF4-FFF2-40B4-BE49-F238E27FC236}">
                <a16:creationId xmlns:a16="http://schemas.microsoft.com/office/drawing/2014/main" id="{5288849C-8FDF-A34E-8627-2248CC6AB209}"/>
              </a:ext>
            </a:extLst>
          </p:cNvPr>
          <p:cNvPicPr>
            <a:picLocks noChangeAspect="1"/>
          </p:cNvPicPr>
          <p:nvPr/>
        </p:nvPicPr>
        <p:blipFill>
          <a:blip r:embed="rId3"/>
          <a:stretch>
            <a:fillRect/>
          </a:stretch>
        </p:blipFill>
        <p:spPr>
          <a:xfrm>
            <a:off x="3364338" y="4772770"/>
            <a:ext cx="8827662" cy="1905530"/>
          </a:xfrm>
          <a:prstGeom prst="rect">
            <a:avLst/>
          </a:prstGeom>
        </p:spPr>
      </p:pic>
      <p:sp>
        <p:nvSpPr>
          <p:cNvPr id="12" name="TextBox 11">
            <a:extLst>
              <a:ext uri="{FF2B5EF4-FFF2-40B4-BE49-F238E27FC236}">
                <a16:creationId xmlns:a16="http://schemas.microsoft.com/office/drawing/2014/main" id="{A6949DB4-996F-9B4E-8BA4-23FEB0874444}"/>
              </a:ext>
            </a:extLst>
          </p:cNvPr>
          <p:cNvSpPr txBox="1"/>
          <p:nvPr/>
        </p:nvSpPr>
        <p:spPr>
          <a:xfrm>
            <a:off x="5817414" y="1321356"/>
            <a:ext cx="5377059" cy="1569660"/>
          </a:xfrm>
          <a:prstGeom prst="rect">
            <a:avLst/>
          </a:prstGeom>
          <a:noFill/>
        </p:spPr>
        <p:txBody>
          <a:bodyPr wrap="square" rtlCol="0">
            <a:spAutoFit/>
          </a:bodyPr>
          <a:lstStyle/>
          <a:p>
            <a:r>
              <a:rPr lang="en-US" sz="2400" dirty="0"/>
              <a:t>What good is it making someone safer if it merely makes them miserable? </a:t>
            </a:r>
            <a:r>
              <a:rPr lang="en-GB" sz="2400" b="0" i="0" u="none" strike="noStrike" dirty="0">
                <a:solidFill>
                  <a:srgbClr val="444444"/>
                </a:solidFill>
                <a:effectLst/>
                <a:latin typeface="PT Sans" panose="020B0503020203020204" pitchFamily="34" charset="77"/>
              </a:rPr>
              <a:t>(Munby J in §120 in </a:t>
            </a:r>
            <a:r>
              <a:rPr lang="en-GB" sz="2400" b="0" i="0" u="none" strike="noStrike" dirty="0">
                <a:effectLst/>
                <a:latin typeface="PT Sans" panose="020B0503020203020204" pitchFamily="34" charset="77"/>
                <a:hlinkClick r:id="rId4"/>
              </a:rPr>
              <a:t>Local Authority X v MM &amp; Anor (No. 1) (2007)</a:t>
            </a:r>
            <a:r>
              <a:rPr lang="en-GB" sz="2400" b="0" i="0" u="none" strike="noStrike" dirty="0">
                <a:solidFill>
                  <a:srgbClr val="444444"/>
                </a:solidFill>
                <a:effectLst/>
                <a:latin typeface="PT Sans" panose="020B0503020203020204" pitchFamily="34" charset="77"/>
              </a:rPr>
              <a:t>. </a:t>
            </a:r>
            <a:endParaRPr lang="en-US" sz="2400" dirty="0"/>
          </a:p>
        </p:txBody>
      </p:sp>
      <p:sp>
        <p:nvSpPr>
          <p:cNvPr id="13" name="TextBox 12">
            <a:extLst>
              <a:ext uri="{FF2B5EF4-FFF2-40B4-BE49-F238E27FC236}">
                <a16:creationId xmlns:a16="http://schemas.microsoft.com/office/drawing/2014/main" id="{648D75C3-BB6B-F24D-927A-150A691AAC64}"/>
              </a:ext>
            </a:extLst>
          </p:cNvPr>
          <p:cNvSpPr txBox="1"/>
          <p:nvPr/>
        </p:nvSpPr>
        <p:spPr>
          <a:xfrm>
            <a:off x="5962349" y="3113234"/>
            <a:ext cx="4349781" cy="954107"/>
          </a:xfrm>
          <a:prstGeom prst="rect">
            <a:avLst/>
          </a:prstGeom>
          <a:noFill/>
        </p:spPr>
        <p:txBody>
          <a:bodyPr wrap="none" rtlCol="0">
            <a:spAutoFit/>
          </a:bodyPr>
          <a:lstStyle/>
          <a:p>
            <a:r>
              <a:rPr lang="en-US" sz="2800" dirty="0"/>
              <a:t>“A gilded cage is still a cage” </a:t>
            </a:r>
          </a:p>
          <a:p>
            <a:r>
              <a:rPr lang="en-US" sz="2800" dirty="0"/>
              <a:t> Lady Hale</a:t>
            </a:r>
          </a:p>
        </p:txBody>
      </p:sp>
    </p:spTree>
    <p:extLst>
      <p:ext uri="{BB962C8B-B14F-4D97-AF65-F5344CB8AC3E}">
        <p14:creationId xmlns:p14="http://schemas.microsoft.com/office/powerpoint/2010/main" val="3347884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DB9A-6E9A-2E42-8BAB-C1DEFFA076D5}"/>
              </a:ext>
            </a:extLst>
          </p:cNvPr>
          <p:cNvSpPr>
            <a:spLocks noGrp="1"/>
          </p:cNvSpPr>
          <p:nvPr>
            <p:ph type="title"/>
          </p:nvPr>
        </p:nvSpPr>
        <p:spPr>
          <a:solidFill>
            <a:srgbClr val="FFFF00"/>
          </a:solidFill>
        </p:spPr>
        <p:txBody>
          <a:bodyPr/>
          <a:lstStyle/>
          <a:p>
            <a:r>
              <a:rPr lang="en-US" dirty="0"/>
              <a:t>Concerns</a:t>
            </a:r>
          </a:p>
        </p:txBody>
      </p:sp>
      <p:sp>
        <p:nvSpPr>
          <p:cNvPr id="3" name="Content Placeholder 2">
            <a:extLst>
              <a:ext uri="{FF2B5EF4-FFF2-40B4-BE49-F238E27FC236}">
                <a16:creationId xmlns:a16="http://schemas.microsoft.com/office/drawing/2014/main" id="{949A9516-76E4-344E-AC26-B070EADB3AB1}"/>
              </a:ext>
            </a:extLst>
          </p:cNvPr>
          <p:cNvSpPr>
            <a:spLocks noGrp="1"/>
          </p:cNvSpPr>
          <p:nvPr>
            <p:ph idx="1"/>
          </p:nvPr>
        </p:nvSpPr>
        <p:spPr/>
        <p:txBody>
          <a:bodyPr>
            <a:normAutofit fontScale="92500" lnSpcReduction="20000"/>
          </a:bodyPr>
          <a:lstStyle/>
          <a:p>
            <a:r>
              <a:rPr lang="en-US" dirty="0"/>
              <a:t>Delays in carrying out robust capacity assessments (esp. in pandemic)</a:t>
            </a:r>
          </a:p>
          <a:p>
            <a:r>
              <a:rPr lang="en-US" dirty="0"/>
              <a:t>Lack of clarity about what the ‘relevant information’ is</a:t>
            </a:r>
          </a:p>
          <a:p>
            <a:r>
              <a:rPr lang="en-US" dirty="0"/>
              <a:t>Not explaining to P what the purpose of the assessment is</a:t>
            </a:r>
          </a:p>
          <a:p>
            <a:r>
              <a:rPr lang="en-US" dirty="0"/>
              <a:t>Conflating capacity and best interests</a:t>
            </a:r>
          </a:p>
          <a:p>
            <a:r>
              <a:rPr lang="en-US" dirty="0"/>
              <a:t>‘protection imperative’</a:t>
            </a:r>
          </a:p>
          <a:p>
            <a:r>
              <a:rPr lang="en-US" dirty="0"/>
              <a:t>Failure of RPR (or IMCA) to progress to s.21A application</a:t>
            </a:r>
          </a:p>
          <a:p>
            <a:r>
              <a:rPr lang="en-US" dirty="0"/>
              <a:t>Delays in making s.21A applications – and some are hard to understand (which qualifying requirement is contested?)</a:t>
            </a:r>
          </a:p>
          <a:p>
            <a:r>
              <a:rPr lang="en-US" dirty="0"/>
              <a:t>Delays in court process – not Art.5(4) compliant</a:t>
            </a:r>
          </a:p>
          <a:p>
            <a:r>
              <a:rPr lang="en-US" dirty="0"/>
              <a:t>Need for parallel work on BOTH ‘capacity’ + ‘BI’ requirements</a:t>
            </a:r>
          </a:p>
          <a:p>
            <a:r>
              <a:rPr lang="en-US" dirty="0"/>
              <a:t>Ethical challenges in making decisions directly counter to P’s wishes</a:t>
            </a:r>
          </a:p>
        </p:txBody>
      </p:sp>
      <p:pic>
        <p:nvPicPr>
          <p:cNvPr id="5" name="Picture 4">
            <a:extLst>
              <a:ext uri="{FF2B5EF4-FFF2-40B4-BE49-F238E27FC236}">
                <a16:creationId xmlns:a16="http://schemas.microsoft.com/office/drawing/2014/main" id="{9CF0C537-37C1-864D-9D8D-47AABA4A6BDF}"/>
              </a:ext>
            </a:extLst>
          </p:cNvPr>
          <p:cNvPicPr>
            <a:picLocks noChangeAspect="1"/>
          </p:cNvPicPr>
          <p:nvPr/>
        </p:nvPicPr>
        <p:blipFill>
          <a:blip r:embed="rId2"/>
          <a:stretch>
            <a:fillRect/>
          </a:stretch>
        </p:blipFill>
        <p:spPr>
          <a:xfrm>
            <a:off x="9338292" y="340596"/>
            <a:ext cx="2413309" cy="1374620"/>
          </a:xfrm>
          <a:prstGeom prst="rect">
            <a:avLst/>
          </a:prstGeom>
        </p:spPr>
      </p:pic>
    </p:spTree>
    <p:extLst>
      <p:ext uri="{BB962C8B-B14F-4D97-AF65-F5344CB8AC3E}">
        <p14:creationId xmlns:p14="http://schemas.microsoft.com/office/powerpoint/2010/main" val="114161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8D77B6-9E05-5D41-9CD1-064F918A614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11807F3-8048-F545-A33C-0C4F3AD99AE2}"/>
              </a:ext>
            </a:extLst>
          </p:cNvPr>
          <p:cNvPicPr>
            <a:picLocks noGrp="1" noChangeAspect="1"/>
          </p:cNvPicPr>
          <p:nvPr>
            <p:ph sz="half" idx="1"/>
          </p:nvPr>
        </p:nvPicPr>
        <p:blipFill rotWithShape="1">
          <a:blip r:embed="rId2"/>
          <a:srcRect l="4385" t="1094" r="14005"/>
          <a:stretch/>
        </p:blipFill>
        <p:spPr>
          <a:xfrm>
            <a:off x="3825666" y="1393713"/>
            <a:ext cx="3922624" cy="3613197"/>
          </a:xfrm>
        </p:spPr>
      </p:pic>
      <p:pic>
        <p:nvPicPr>
          <p:cNvPr id="11" name="Content Placeholder 10">
            <a:extLst>
              <a:ext uri="{FF2B5EF4-FFF2-40B4-BE49-F238E27FC236}">
                <a16:creationId xmlns:a16="http://schemas.microsoft.com/office/drawing/2014/main" id="{50DDA547-B8A8-304D-800E-A91790D51DD0}"/>
              </a:ext>
            </a:extLst>
          </p:cNvPr>
          <p:cNvPicPr>
            <a:picLocks noGrp="1" noChangeAspect="1"/>
          </p:cNvPicPr>
          <p:nvPr>
            <p:ph sz="half" idx="2"/>
          </p:nvPr>
        </p:nvPicPr>
        <p:blipFill rotWithShape="1">
          <a:blip r:embed="rId3"/>
          <a:srcRect l="4993" r="12621" b="321"/>
          <a:stretch/>
        </p:blipFill>
        <p:spPr>
          <a:xfrm>
            <a:off x="480514" y="211447"/>
            <a:ext cx="3720511" cy="3217553"/>
          </a:xfrm>
        </p:spPr>
      </p:pic>
      <p:sp>
        <p:nvSpPr>
          <p:cNvPr id="12" name="TextBox 11">
            <a:extLst>
              <a:ext uri="{FF2B5EF4-FFF2-40B4-BE49-F238E27FC236}">
                <a16:creationId xmlns:a16="http://schemas.microsoft.com/office/drawing/2014/main" id="{0078B48D-F573-7045-8426-E4ED76259C9E}"/>
              </a:ext>
            </a:extLst>
          </p:cNvPr>
          <p:cNvSpPr txBox="1"/>
          <p:nvPr/>
        </p:nvSpPr>
        <p:spPr>
          <a:xfrm>
            <a:off x="411939" y="3537783"/>
            <a:ext cx="3444661" cy="338554"/>
          </a:xfrm>
          <a:prstGeom prst="rect">
            <a:avLst/>
          </a:prstGeom>
          <a:noFill/>
        </p:spPr>
        <p:txBody>
          <a:bodyPr wrap="none" rtlCol="0">
            <a:spAutoFit/>
          </a:bodyPr>
          <a:lstStyle/>
          <a:p>
            <a:r>
              <a:rPr lang="en-US" sz="1600" dirty="0"/>
              <a:t>Click </a:t>
            </a:r>
            <a:r>
              <a:rPr lang="en-US" sz="1600" dirty="0">
                <a:hlinkClick r:id="rId4"/>
              </a:rPr>
              <a:t>here </a:t>
            </a:r>
            <a:r>
              <a:rPr lang="en-US" sz="1600" dirty="0"/>
              <a:t>for </a:t>
            </a:r>
            <a:r>
              <a:rPr lang="en-US" sz="1600" dirty="0" err="1"/>
              <a:t>Authorising</a:t>
            </a:r>
            <a:r>
              <a:rPr lang="en-US" sz="1600" dirty="0"/>
              <a:t> restraint blog</a:t>
            </a:r>
          </a:p>
        </p:txBody>
      </p:sp>
      <p:sp>
        <p:nvSpPr>
          <p:cNvPr id="13" name="TextBox 12">
            <a:extLst>
              <a:ext uri="{FF2B5EF4-FFF2-40B4-BE49-F238E27FC236}">
                <a16:creationId xmlns:a16="http://schemas.microsoft.com/office/drawing/2014/main" id="{C6FD437F-1CD1-A947-AF96-5DD33B647BCC}"/>
              </a:ext>
            </a:extLst>
          </p:cNvPr>
          <p:cNvSpPr txBox="1"/>
          <p:nvPr/>
        </p:nvSpPr>
        <p:spPr>
          <a:xfrm>
            <a:off x="3856600" y="5030515"/>
            <a:ext cx="3626827" cy="369332"/>
          </a:xfrm>
          <a:prstGeom prst="rect">
            <a:avLst/>
          </a:prstGeom>
          <a:noFill/>
        </p:spPr>
        <p:txBody>
          <a:bodyPr wrap="none" rtlCol="0">
            <a:spAutoFit/>
          </a:bodyPr>
          <a:lstStyle/>
          <a:p>
            <a:r>
              <a:rPr lang="en-US" dirty="0"/>
              <a:t>Click</a:t>
            </a:r>
            <a:r>
              <a:rPr lang="en-US" dirty="0">
                <a:hlinkClick r:id="rId5"/>
              </a:rPr>
              <a:t> here </a:t>
            </a:r>
            <a:r>
              <a:rPr lang="en-US" dirty="0"/>
              <a:t>for covert medication blog</a:t>
            </a:r>
          </a:p>
        </p:txBody>
      </p:sp>
      <p:pic>
        <p:nvPicPr>
          <p:cNvPr id="15" name="Picture 14">
            <a:extLst>
              <a:ext uri="{FF2B5EF4-FFF2-40B4-BE49-F238E27FC236}">
                <a16:creationId xmlns:a16="http://schemas.microsoft.com/office/drawing/2014/main" id="{15D719AC-8B14-6848-AEAE-245066F85260}"/>
              </a:ext>
            </a:extLst>
          </p:cNvPr>
          <p:cNvPicPr>
            <a:picLocks noChangeAspect="1"/>
          </p:cNvPicPr>
          <p:nvPr/>
        </p:nvPicPr>
        <p:blipFill>
          <a:blip r:embed="rId6"/>
          <a:stretch>
            <a:fillRect/>
          </a:stretch>
        </p:blipFill>
        <p:spPr>
          <a:xfrm>
            <a:off x="7724851" y="2345268"/>
            <a:ext cx="3574446" cy="3969580"/>
          </a:xfrm>
          <a:prstGeom prst="rect">
            <a:avLst/>
          </a:prstGeom>
        </p:spPr>
      </p:pic>
      <p:sp>
        <p:nvSpPr>
          <p:cNvPr id="16" name="TextBox 15">
            <a:extLst>
              <a:ext uri="{FF2B5EF4-FFF2-40B4-BE49-F238E27FC236}">
                <a16:creationId xmlns:a16="http://schemas.microsoft.com/office/drawing/2014/main" id="{A188C4A9-1F03-7443-90DE-2A4777F5F917}"/>
              </a:ext>
            </a:extLst>
          </p:cNvPr>
          <p:cNvSpPr txBox="1"/>
          <p:nvPr/>
        </p:nvSpPr>
        <p:spPr>
          <a:xfrm>
            <a:off x="7748290" y="6314848"/>
            <a:ext cx="3654655" cy="646331"/>
          </a:xfrm>
          <a:prstGeom prst="rect">
            <a:avLst/>
          </a:prstGeom>
          <a:noFill/>
        </p:spPr>
        <p:txBody>
          <a:bodyPr wrap="none" rtlCol="0">
            <a:spAutoFit/>
          </a:bodyPr>
          <a:lstStyle/>
          <a:p>
            <a:r>
              <a:rPr lang="en-US" dirty="0"/>
              <a:t>Click </a:t>
            </a:r>
            <a:r>
              <a:rPr lang="en-US" dirty="0">
                <a:hlinkClick r:id="rId7"/>
              </a:rPr>
              <a:t>here </a:t>
            </a:r>
            <a:r>
              <a:rPr lang="en-US" dirty="0"/>
              <a:t>for Visual monitoring blog</a:t>
            </a:r>
          </a:p>
          <a:p>
            <a:endParaRPr lang="en-US" dirty="0"/>
          </a:p>
        </p:txBody>
      </p:sp>
      <p:sp>
        <p:nvSpPr>
          <p:cNvPr id="17" name="TextBox 16">
            <a:extLst>
              <a:ext uri="{FF2B5EF4-FFF2-40B4-BE49-F238E27FC236}">
                <a16:creationId xmlns:a16="http://schemas.microsoft.com/office/drawing/2014/main" id="{6744B683-40F8-1947-8F23-44C8D12B91D6}"/>
              </a:ext>
            </a:extLst>
          </p:cNvPr>
          <p:cNvSpPr txBox="1"/>
          <p:nvPr/>
        </p:nvSpPr>
        <p:spPr>
          <a:xfrm>
            <a:off x="1801504" y="5895833"/>
            <a:ext cx="3833998" cy="369332"/>
          </a:xfrm>
          <a:prstGeom prst="rect">
            <a:avLst/>
          </a:prstGeom>
          <a:noFill/>
        </p:spPr>
        <p:txBody>
          <a:bodyPr wrap="none" rtlCol="0">
            <a:spAutoFit/>
          </a:bodyPr>
          <a:lstStyle/>
          <a:p>
            <a:r>
              <a:rPr lang="en-US" b="1" dirty="0"/>
              <a:t>Other aspects of deprivation of liberty</a:t>
            </a:r>
          </a:p>
        </p:txBody>
      </p:sp>
      <p:sp>
        <p:nvSpPr>
          <p:cNvPr id="18" name="TextBox 17">
            <a:extLst>
              <a:ext uri="{FF2B5EF4-FFF2-40B4-BE49-F238E27FC236}">
                <a16:creationId xmlns:a16="http://schemas.microsoft.com/office/drawing/2014/main" id="{1239B6DC-D3DD-B14E-8FD9-9FA29D538F82}"/>
              </a:ext>
            </a:extLst>
          </p:cNvPr>
          <p:cNvSpPr txBox="1"/>
          <p:nvPr/>
        </p:nvSpPr>
        <p:spPr>
          <a:xfrm>
            <a:off x="11791666" y="300251"/>
            <a:ext cx="184731" cy="369332"/>
          </a:xfrm>
          <a:prstGeom prst="rect">
            <a:avLst/>
          </a:prstGeom>
          <a:noFill/>
        </p:spPr>
        <p:txBody>
          <a:bodyPr wrap="none" rtlCol="0">
            <a:spAutoFit/>
          </a:bodyPr>
          <a:lstStyle/>
          <a:p>
            <a:endParaRPr lang="en-US" dirty="0"/>
          </a:p>
        </p:txBody>
      </p:sp>
      <p:pic>
        <p:nvPicPr>
          <p:cNvPr id="19" name="Picture 18">
            <a:extLst>
              <a:ext uri="{FF2B5EF4-FFF2-40B4-BE49-F238E27FC236}">
                <a16:creationId xmlns:a16="http://schemas.microsoft.com/office/drawing/2014/main" id="{4567C279-F03E-5544-AFF3-43A459EE84DE}"/>
              </a:ext>
            </a:extLst>
          </p:cNvPr>
          <p:cNvPicPr>
            <a:picLocks noChangeAspect="1"/>
          </p:cNvPicPr>
          <p:nvPr/>
        </p:nvPicPr>
        <p:blipFill>
          <a:blip r:embed="rId8"/>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2113156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073E-6946-B645-BF75-9233A9F9A4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C8390C-D461-4641-82B2-EF21D01C3859}"/>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200C6DAA-A29D-8D41-8C06-6695B8734981}"/>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965364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C61552-0F0F-3A4B-B8AB-0F8FAAC68247}"/>
              </a:ext>
            </a:extLst>
          </p:cNvPr>
          <p:cNvSpPr>
            <a:spLocks noGrp="1"/>
          </p:cNvSpPr>
          <p:nvPr>
            <p:ph type="title"/>
          </p:nvPr>
        </p:nvSpPr>
        <p:spPr>
          <a:solidFill>
            <a:srgbClr val="FFFF00"/>
          </a:solidFill>
        </p:spPr>
        <p:txBody>
          <a:bodyPr/>
          <a:lstStyle/>
          <a:p>
            <a:r>
              <a:rPr lang="en-US" dirty="0"/>
              <a:t>4. Planning ahead for lack of capacity</a:t>
            </a:r>
          </a:p>
        </p:txBody>
      </p:sp>
      <p:sp>
        <p:nvSpPr>
          <p:cNvPr id="6" name="Text Placeholder 5">
            <a:extLst>
              <a:ext uri="{FF2B5EF4-FFF2-40B4-BE49-F238E27FC236}">
                <a16:creationId xmlns:a16="http://schemas.microsoft.com/office/drawing/2014/main" id="{B34C95AE-394E-DA48-B152-E556CB2ABAFB}"/>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E7B2D60E-E1DA-9145-B499-1906F0A4BF6E}"/>
              </a:ext>
            </a:extLst>
          </p:cNvPr>
          <p:cNvPicPr>
            <a:picLocks noChangeAspect="1"/>
          </p:cNvPicPr>
          <p:nvPr/>
        </p:nvPicPr>
        <p:blipFill>
          <a:blip r:embed="rId2"/>
          <a:stretch>
            <a:fillRect/>
          </a:stretch>
        </p:blipFill>
        <p:spPr>
          <a:xfrm>
            <a:off x="9778691" y="5339556"/>
            <a:ext cx="2413309" cy="1374620"/>
          </a:xfrm>
          <a:prstGeom prst="rect">
            <a:avLst/>
          </a:prstGeom>
        </p:spPr>
      </p:pic>
    </p:spTree>
    <p:extLst>
      <p:ext uri="{BB962C8B-B14F-4D97-AF65-F5344CB8AC3E}">
        <p14:creationId xmlns:p14="http://schemas.microsoft.com/office/powerpoint/2010/main" val="3871400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032455-3639-2E41-9DD1-657A683D805F}"/>
              </a:ext>
            </a:extLst>
          </p:cNvPr>
          <p:cNvSpPr>
            <a:spLocks noGrp="1"/>
          </p:cNvSpPr>
          <p:nvPr>
            <p:ph type="title"/>
          </p:nvPr>
        </p:nvSpPr>
        <p:spPr>
          <a:solidFill>
            <a:srgbClr val="FFFF00"/>
          </a:solidFill>
        </p:spPr>
        <p:txBody>
          <a:bodyPr/>
          <a:lstStyle/>
          <a:p>
            <a:r>
              <a:rPr lang="en-US" dirty="0"/>
              <a:t>Ways to influence future decisions</a:t>
            </a:r>
          </a:p>
        </p:txBody>
      </p:sp>
      <p:sp>
        <p:nvSpPr>
          <p:cNvPr id="6" name="Content Placeholder 5">
            <a:extLst>
              <a:ext uri="{FF2B5EF4-FFF2-40B4-BE49-F238E27FC236}">
                <a16:creationId xmlns:a16="http://schemas.microsoft.com/office/drawing/2014/main" id="{8BAE8348-3169-5641-8114-A61CCCD6CF8F}"/>
              </a:ext>
            </a:extLst>
          </p:cNvPr>
          <p:cNvSpPr>
            <a:spLocks noGrp="1"/>
          </p:cNvSpPr>
          <p:nvPr>
            <p:ph idx="1"/>
          </p:nvPr>
        </p:nvSpPr>
        <p:spPr/>
        <p:txBody>
          <a:bodyPr>
            <a:normAutofit/>
          </a:bodyPr>
          <a:lstStyle/>
          <a:p>
            <a:pPr marL="514350" indent="-514350">
              <a:buAutoNum type="arabicPeriod"/>
            </a:pPr>
            <a:r>
              <a:rPr lang="en-US" dirty="0"/>
              <a:t>Have “</a:t>
            </a:r>
            <a:r>
              <a:rPr lang="en-US" b="1" dirty="0"/>
              <a:t>the Conversation”</a:t>
            </a:r>
          </a:p>
          <a:p>
            <a:pPr marL="514350" indent="-514350">
              <a:buAutoNum type="arabicPeriod"/>
            </a:pPr>
            <a:r>
              <a:rPr lang="en-US" dirty="0"/>
              <a:t>Make an </a:t>
            </a:r>
            <a:r>
              <a:rPr lang="en-US" b="1" dirty="0"/>
              <a:t>Advance Statement</a:t>
            </a:r>
          </a:p>
          <a:p>
            <a:pPr marL="514350" indent="-514350">
              <a:buAutoNum type="arabicPeriod"/>
            </a:pPr>
            <a:r>
              <a:rPr lang="en-US" dirty="0"/>
              <a:t>Appoint a </a:t>
            </a:r>
            <a:r>
              <a:rPr lang="en-US" b="1" dirty="0"/>
              <a:t>Health and Welfare Attorney</a:t>
            </a:r>
          </a:p>
          <a:p>
            <a:pPr marL="514350" indent="-514350">
              <a:buAutoNum type="arabicPeriod"/>
            </a:pPr>
            <a:r>
              <a:rPr lang="en-US" dirty="0"/>
              <a:t>Make an </a:t>
            </a:r>
            <a:r>
              <a:rPr lang="en-US" b="1" dirty="0"/>
              <a:t>Advance Decision to Refuse Treatment </a:t>
            </a:r>
            <a:r>
              <a:rPr lang="en-US" dirty="0"/>
              <a:t>If there are treatments you don’t want or states you wouldn’t want to be kept alive in.</a:t>
            </a:r>
          </a:p>
          <a:p>
            <a:pPr marL="0" indent="0">
              <a:buNone/>
            </a:pPr>
            <a:endParaRPr lang="en-US" dirty="0"/>
          </a:p>
          <a:p>
            <a:pPr marL="0" indent="0">
              <a:buNone/>
            </a:pPr>
            <a:r>
              <a:rPr lang="en-US" dirty="0"/>
              <a:t>Applies to all of us – not just terminally ill or very old people.  Loss of capacity can strike at any time.</a:t>
            </a:r>
          </a:p>
        </p:txBody>
      </p:sp>
      <p:sp>
        <p:nvSpPr>
          <p:cNvPr id="4" name="Slide Number Placeholder 3">
            <a:extLst>
              <a:ext uri="{FF2B5EF4-FFF2-40B4-BE49-F238E27FC236}">
                <a16:creationId xmlns:a16="http://schemas.microsoft.com/office/drawing/2014/main" id="{D76AAF25-BDBA-E14A-91B7-B1688BD06225}"/>
              </a:ext>
            </a:extLst>
          </p:cNvPr>
          <p:cNvSpPr>
            <a:spLocks noGrp="1"/>
          </p:cNvSpPr>
          <p:nvPr>
            <p:ph type="sldNum" sz="quarter" idx="12"/>
          </p:nvPr>
        </p:nvSpPr>
        <p:spPr/>
        <p:txBody>
          <a:bodyPr/>
          <a:lstStyle/>
          <a:p>
            <a:fld id="{32C2BB91-0B81-437D-A9B7-19A359E8D493}" type="slidenum">
              <a:rPr lang="en-GB" smtClean="0"/>
              <a:t>54</a:t>
            </a:fld>
            <a:endParaRPr lang="en-GB"/>
          </a:p>
        </p:txBody>
      </p:sp>
      <p:pic>
        <p:nvPicPr>
          <p:cNvPr id="7" name="Picture 6">
            <a:extLst>
              <a:ext uri="{FF2B5EF4-FFF2-40B4-BE49-F238E27FC236}">
                <a16:creationId xmlns:a16="http://schemas.microsoft.com/office/drawing/2014/main" id="{0FA01BCD-ABE4-6E4A-BA60-BFCC5BAAB544}"/>
              </a:ext>
            </a:extLst>
          </p:cNvPr>
          <p:cNvPicPr>
            <a:picLocks noChangeAspect="1"/>
          </p:cNvPicPr>
          <p:nvPr/>
        </p:nvPicPr>
        <p:blipFill>
          <a:blip r:embed="rId3"/>
          <a:stretch>
            <a:fillRect/>
          </a:stretch>
        </p:blipFill>
        <p:spPr>
          <a:xfrm>
            <a:off x="9538547" y="340596"/>
            <a:ext cx="2413309" cy="1374620"/>
          </a:xfrm>
          <a:prstGeom prst="rect">
            <a:avLst/>
          </a:prstGeom>
        </p:spPr>
      </p:pic>
    </p:spTree>
    <p:extLst>
      <p:ext uri="{BB962C8B-B14F-4D97-AF65-F5344CB8AC3E}">
        <p14:creationId xmlns:p14="http://schemas.microsoft.com/office/powerpoint/2010/main" val="36953000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D620E-A1D7-EC4C-9D20-19043DD204BF}"/>
              </a:ext>
            </a:extLst>
          </p:cNvPr>
          <p:cNvSpPr>
            <a:spLocks noGrp="1"/>
          </p:cNvSpPr>
          <p:nvPr>
            <p:ph type="title"/>
          </p:nvPr>
        </p:nvSpPr>
        <p:spPr>
          <a:xfrm>
            <a:off x="632208" y="334828"/>
            <a:ext cx="10515600" cy="1325563"/>
          </a:xfrm>
          <a:solidFill>
            <a:srgbClr val="FFFF00"/>
          </a:solidFill>
        </p:spPr>
        <p:txBody>
          <a:bodyPr/>
          <a:lstStyle/>
          <a:p>
            <a:r>
              <a:rPr lang="en-US" dirty="0"/>
              <a:t>1. “The conversation” s. 4(6) + (7) MCA</a:t>
            </a:r>
          </a:p>
        </p:txBody>
      </p:sp>
      <p:pic>
        <p:nvPicPr>
          <p:cNvPr id="6" name="Content Placeholder 5">
            <a:extLst>
              <a:ext uri="{FF2B5EF4-FFF2-40B4-BE49-F238E27FC236}">
                <a16:creationId xmlns:a16="http://schemas.microsoft.com/office/drawing/2014/main" id="{DBD502EB-CA73-C545-B409-982028EF07A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2208" y="2437845"/>
            <a:ext cx="9596076" cy="2503324"/>
          </a:xfrm>
        </p:spPr>
      </p:pic>
      <p:sp>
        <p:nvSpPr>
          <p:cNvPr id="4" name="Slide Number Placeholder 3">
            <a:extLst>
              <a:ext uri="{FF2B5EF4-FFF2-40B4-BE49-F238E27FC236}">
                <a16:creationId xmlns:a16="http://schemas.microsoft.com/office/drawing/2014/main" id="{80AD9417-8E6B-7A46-9662-A85D6D030864}"/>
              </a:ext>
            </a:extLst>
          </p:cNvPr>
          <p:cNvSpPr>
            <a:spLocks noGrp="1"/>
          </p:cNvSpPr>
          <p:nvPr>
            <p:ph type="sldNum" sz="quarter" idx="12"/>
          </p:nvPr>
        </p:nvSpPr>
        <p:spPr/>
        <p:txBody>
          <a:bodyPr/>
          <a:lstStyle/>
          <a:p>
            <a:fld id="{32C2BB91-0B81-437D-A9B7-19A359E8D493}" type="slidenum">
              <a:rPr lang="en-GB" smtClean="0"/>
              <a:t>55</a:t>
            </a:fld>
            <a:endParaRPr lang="en-GB"/>
          </a:p>
        </p:txBody>
      </p:sp>
      <p:sp>
        <p:nvSpPr>
          <p:cNvPr id="7" name="TextBox 6">
            <a:extLst>
              <a:ext uri="{FF2B5EF4-FFF2-40B4-BE49-F238E27FC236}">
                <a16:creationId xmlns:a16="http://schemas.microsoft.com/office/drawing/2014/main" id="{8B05D1B2-B533-304C-95AC-031CB58C1AA8}"/>
              </a:ext>
            </a:extLst>
          </p:cNvPr>
          <p:cNvSpPr txBox="1"/>
          <p:nvPr/>
        </p:nvSpPr>
        <p:spPr>
          <a:xfrm>
            <a:off x="632208" y="1864212"/>
            <a:ext cx="2858411" cy="400110"/>
          </a:xfrm>
          <a:prstGeom prst="rect">
            <a:avLst/>
          </a:prstGeom>
          <a:noFill/>
        </p:spPr>
        <p:txBody>
          <a:bodyPr wrap="none" rtlCol="0">
            <a:spAutoFit/>
          </a:bodyPr>
          <a:lstStyle/>
          <a:p>
            <a:r>
              <a:rPr lang="en-US" sz="2000" dirty="0"/>
              <a:t>He = ‘the decision-maker’</a:t>
            </a:r>
          </a:p>
        </p:txBody>
      </p:sp>
      <p:sp>
        <p:nvSpPr>
          <p:cNvPr id="8" name="TextBox 7">
            <a:extLst>
              <a:ext uri="{FF2B5EF4-FFF2-40B4-BE49-F238E27FC236}">
                <a16:creationId xmlns:a16="http://schemas.microsoft.com/office/drawing/2014/main" id="{45E61ED3-F73E-3B44-BAFF-5962DD70B388}"/>
              </a:ext>
            </a:extLst>
          </p:cNvPr>
          <p:cNvSpPr txBox="1"/>
          <p:nvPr/>
        </p:nvSpPr>
        <p:spPr>
          <a:xfrm>
            <a:off x="632208" y="5114692"/>
            <a:ext cx="9596076" cy="1631216"/>
          </a:xfrm>
          <a:prstGeom prst="rect">
            <a:avLst/>
          </a:prstGeom>
          <a:noFill/>
        </p:spPr>
        <p:txBody>
          <a:bodyPr wrap="square" rtlCol="0">
            <a:spAutoFit/>
          </a:bodyPr>
          <a:lstStyle/>
          <a:p>
            <a:r>
              <a:rPr lang="en-US" sz="2000" dirty="0"/>
              <a:t>Family are usually included in those “engaged in caring for the person or interested in his welfare” so should be consulted about P’s “past and present wishes and feelings” + “beliefs + values”.</a:t>
            </a:r>
          </a:p>
          <a:p>
            <a:endParaRPr lang="en-US" sz="1600" dirty="0"/>
          </a:p>
          <a:p>
            <a:pPr algn="ctr"/>
            <a:r>
              <a:rPr lang="en-US" sz="2000" dirty="0">
                <a:solidFill>
                  <a:srgbClr val="FF0000"/>
                </a:solidFill>
              </a:rPr>
              <a:t>But family (or ‘next of kin’)  are NOT ‘the decision-maker’</a:t>
            </a:r>
          </a:p>
        </p:txBody>
      </p:sp>
      <p:pic>
        <p:nvPicPr>
          <p:cNvPr id="9" name="Picture 8">
            <a:extLst>
              <a:ext uri="{FF2B5EF4-FFF2-40B4-BE49-F238E27FC236}">
                <a16:creationId xmlns:a16="http://schemas.microsoft.com/office/drawing/2014/main" id="{07665F6A-0DAD-A54D-960C-D3DCA51F1DAD}"/>
              </a:ext>
            </a:extLst>
          </p:cNvPr>
          <p:cNvPicPr>
            <a:picLocks noChangeAspect="1"/>
          </p:cNvPicPr>
          <p:nvPr/>
        </p:nvPicPr>
        <p:blipFill>
          <a:blip r:embed="rId4"/>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359317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473F-0BDB-C340-9CB8-869661ECFE22}"/>
              </a:ext>
            </a:extLst>
          </p:cNvPr>
          <p:cNvSpPr>
            <a:spLocks noGrp="1"/>
          </p:cNvSpPr>
          <p:nvPr>
            <p:ph type="title"/>
          </p:nvPr>
        </p:nvSpPr>
        <p:spPr>
          <a:solidFill>
            <a:srgbClr val="FFFF00"/>
          </a:solidFill>
        </p:spPr>
        <p:txBody>
          <a:bodyPr/>
          <a:lstStyle/>
          <a:p>
            <a:r>
              <a:rPr lang="en-US" dirty="0"/>
              <a:t>2. Written statement s.4(6)(a) MCA</a:t>
            </a:r>
          </a:p>
        </p:txBody>
      </p:sp>
      <p:pic>
        <p:nvPicPr>
          <p:cNvPr id="6" name="Content Placeholder 5">
            <a:extLst>
              <a:ext uri="{FF2B5EF4-FFF2-40B4-BE49-F238E27FC236}">
                <a16:creationId xmlns:a16="http://schemas.microsoft.com/office/drawing/2014/main" id="{7959C575-66B5-104F-9B98-6C170134B4D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1163" t="17602" r="12253" b="19819"/>
          <a:stretch/>
        </p:blipFill>
        <p:spPr>
          <a:xfrm>
            <a:off x="2133600" y="1991155"/>
            <a:ext cx="7663702" cy="4501719"/>
          </a:xfrm>
        </p:spPr>
      </p:pic>
      <p:sp>
        <p:nvSpPr>
          <p:cNvPr id="4" name="Slide Number Placeholder 3">
            <a:extLst>
              <a:ext uri="{FF2B5EF4-FFF2-40B4-BE49-F238E27FC236}">
                <a16:creationId xmlns:a16="http://schemas.microsoft.com/office/drawing/2014/main" id="{DD060A12-C16F-8A43-BF2C-72AEAF4B1BE1}"/>
              </a:ext>
            </a:extLst>
          </p:cNvPr>
          <p:cNvSpPr>
            <a:spLocks noGrp="1"/>
          </p:cNvSpPr>
          <p:nvPr>
            <p:ph type="sldNum" sz="quarter" idx="12"/>
          </p:nvPr>
        </p:nvSpPr>
        <p:spPr/>
        <p:txBody>
          <a:bodyPr/>
          <a:lstStyle/>
          <a:p>
            <a:fld id="{32C2BB91-0B81-437D-A9B7-19A359E8D493}" type="slidenum">
              <a:rPr lang="en-GB" smtClean="0"/>
              <a:t>56</a:t>
            </a:fld>
            <a:endParaRPr lang="en-GB"/>
          </a:p>
        </p:txBody>
      </p:sp>
      <p:pic>
        <p:nvPicPr>
          <p:cNvPr id="7" name="Picture 6">
            <a:extLst>
              <a:ext uri="{FF2B5EF4-FFF2-40B4-BE49-F238E27FC236}">
                <a16:creationId xmlns:a16="http://schemas.microsoft.com/office/drawing/2014/main" id="{896BD444-D8FA-154A-A152-8FB3AA6B09DF}"/>
              </a:ext>
            </a:extLst>
          </p:cNvPr>
          <p:cNvPicPr>
            <a:picLocks noChangeAspect="1"/>
          </p:cNvPicPr>
          <p:nvPr/>
        </p:nvPicPr>
        <p:blipFill>
          <a:blip r:embed="rId4"/>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9544020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3BAF-E6A4-4144-98C0-AB8FEA57D967}"/>
              </a:ext>
            </a:extLst>
          </p:cNvPr>
          <p:cNvSpPr>
            <a:spLocks noGrp="1"/>
          </p:cNvSpPr>
          <p:nvPr>
            <p:ph type="title"/>
          </p:nvPr>
        </p:nvSpPr>
        <p:spPr>
          <a:solidFill>
            <a:srgbClr val="FFFF00"/>
          </a:solidFill>
        </p:spPr>
        <p:txBody>
          <a:bodyPr/>
          <a:lstStyle/>
          <a:p>
            <a:r>
              <a:rPr lang="en-US" dirty="0"/>
              <a:t>3.  Lasting Power of Attorney </a:t>
            </a:r>
            <a:br>
              <a:rPr lang="en-US" dirty="0"/>
            </a:br>
            <a:r>
              <a:rPr lang="en-US" dirty="0"/>
              <a:t>ss. 9-14 MCA 2005</a:t>
            </a:r>
          </a:p>
        </p:txBody>
      </p:sp>
      <p:pic>
        <p:nvPicPr>
          <p:cNvPr id="6" name="Content Placeholder 5">
            <a:extLst>
              <a:ext uri="{FF2B5EF4-FFF2-40B4-BE49-F238E27FC236}">
                <a16:creationId xmlns:a16="http://schemas.microsoft.com/office/drawing/2014/main" id="{B754FC68-B014-BE4F-9030-D99E29CE729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28532"/>
            <a:ext cx="7928224" cy="2418035"/>
          </a:xfrm>
        </p:spPr>
      </p:pic>
      <p:sp>
        <p:nvSpPr>
          <p:cNvPr id="4" name="Slide Number Placeholder 3">
            <a:extLst>
              <a:ext uri="{FF2B5EF4-FFF2-40B4-BE49-F238E27FC236}">
                <a16:creationId xmlns:a16="http://schemas.microsoft.com/office/drawing/2014/main" id="{0F2D7202-C370-1841-BFBA-B769B94B7DAF}"/>
              </a:ext>
            </a:extLst>
          </p:cNvPr>
          <p:cNvSpPr>
            <a:spLocks noGrp="1"/>
          </p:cNvSpPr>
          <p:nvPr>
            <p:ph type="sldNum" sz="quarter" idx="12"/>
          </p:nvPr>
        </p:nvSpPr>
        <p:spPr/>
        <p:txBody>
          <a:bodyPr/>
          <a:lstStyle/>
          <a:p>
            <a:fld id="{32C2BB91-0B81-437D-A9B7-19A359E8D493}" type="slidenum">
              <a:rPr lang="en-GB" smtClean="0"/>
              <a:t>57</a:t>
            </a:fld>
            <a:endParaRPr lang="en-GB"/>
          </a:p>
        </p:txBody>
      </p:sp>
      <p:sp>
        <p:nvSpPr>
          <p:cNvPr id="7" name="TextBox 6">
            <a:extLst>
              <a:ext uri="{FF2B5EF4-FFF2-40B4-BE49-F238E27FC236}">
                <a16:creationId xmlns:a16="http://schemas.microsoft.com/office/drawing/2014/main" id="{CF8B7498-3355-5D46-9B0C-1370ABC91B41}"/>
              </a:ext>
            </a:extLst>
          </p:cNvPr>
          <p:cNvSpPr txBox="1"/>
          <p:nvPr/>
        </p:nvSpPr>
        <p:spPr>
          <a:xfrm>
            <a:off x="960837" y="4384411"/>
            <a:ext cx="10787818" cy="2246769"/>
          </a:xfrm>
          <a:prstGeom prst="rect">
            <a:avLst/>
          </a:prstGeom>
          <a:noFill/>
        </p:spPr>
        <p:txBody>
          <a:bodyPr wrap="square" rtlCol="0">
            <a:spAutoFit/>
          </a:bodyPr>
          <a:lstStyle/>
          <a:p>
            <a:r>
              <a:rPr lang="en-US" sz="2800" dirty="0"/>
              <a:t>Two different  kinds of LPA</a:t>
            </a:r>
          </a:p>
          <a:p>
            <a:pPr marL="285750" indent="-285750">
              <a:buFont typeface="Arial" panose="020B0604020202020204" pitchFamily="34" charset="0"/>
              <a:buChar char="•"/>
            </a:pPr>
            <a:r>
              <a:rPr lang="en-US" sz="2800" dirty="0"/>
              <a:t>Personal Welfare</a:t>
            </a:r>
          </a:p>
          <a:p>
            <a:pPr marL="285750" indent="-285750">
              <a:buFont typeface="Arial" panose="020B0604020202020204" pitchFamily="34" charset="0"/>
              <a:buChar char="•"/>
            </a:pPr>
            <a:r>
              <a:rPr lang="en-US" sz="2800" dirty="0"/>
              <a:t>Property and Affairs</a:t>
            </a:r>
          </a:p>
          <a:p>
            <a:r>
              <a:rPr lang="en-US" sz="2800" dirty="0"/>
              <a:t>Very often in court with validity challenges esp. relating to P’s capacity at the time they were made</a:t>
            </a:r>
          </a:p>
        </p:txBody>
      </p:sp>
      <p:pic>
        <p:nvPicPr>
          <p:cNvPr id="8" name="Picture 7">
            <a:extLst>
              <a:ext uri="{FF2B5EF4-FFF2-40B4-BE49-F238E27FC236}">
                <a16:creationId xmlns:a16="http://schemas.microsoft.com/office/drawing/2014/main" id="{F5ED1A4C-8223-A04D-B94F-17D23B3DBDB0}"/>
              </a:ext>
            </a:extLst>
          </p:cNvPr>
          <p:cNvPicPr>
            <a:picLocks noChangeAspect="1"/>
          </p:cNvPicPr>
          <p:nvPr/>
        </p:nvPicPr>
        <p:blipFill>
          <a:blip r:embed="rId4"/>
          <a:stretch>
            <a:fillRect/>
          </a:stretch>
        </p:blipFill>
        <p:spPr>
          <a:xfrm>
            <a:off x="9726219" y="316068"/>
            <a:ext cx="2413309" cy="1374620"/>
          </a:xfrm>
          <a:prstGeom prst="rect">
            <a:avLst/>
          </a:prstGeom>
        </p:spPr>
      </p:pic>
    </p:spTree>
    <p:extLst>
      <p:ext uri="{BB962C8B-B14F-4D97-AF65-F5344CB8AC3E}">
        <p14:creationId xmlns:p14="http://schemas.microsoft.com/office/powerpoint/2010/main" val="23163595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01" y="390248"/>
            <a:ext cx="10515600" cy="1325563"/>
          </a:xfrm>
          <a:solidFill>
            <a:srgbClr val="FFFF00"/>
          </a:solidFill>
        </p:spPr>
        <p:txBody>
          <a:bodyPr>
            <a:normAutofit/>
          </a:bodyPr>
          <a:lstStyle/>
          <a:p>
            <a:r>
              <a:rPr lang="en-US" dirty="0"/>
              <a:t>4. Advance Decisions to Refuse Treatment</a:t>
            </a:r>
            <a:br>
              <a:rPr lang="en-US" dirty="0"/>
            </a:br>
            <a:r>
              <a:rPr lang="en-US" dirty="0"/>
              <a:t>ss. 24-26 MCA</a:t>
            </a:r>
          </a:p>
        </p:txBody>
      </p:sp>
      <p:sp>
        <p:nvSpPr>
          <p:cNvPr id="3" name="Content Placeholder 2"/>
          <p:cNvSpPr>
            <a:spLocks noGrp="1"/>
          </p:cNvSpPr>
          <p:nvPr>
            <p:ph idx="1"/>
          </p:nvPr>
        </p:nvSpPr>
        <p:spPr>
          <a:xfrm>
            <a:off x="1485256" y="2085109"/>
            <a:ext cx="8496944" cy="4925144"/>
          </a:xfrm>
        </p:spPr>
        <p:txBody>
          <a:bodyPr>
            <a:normAutofit/>
          </a:bodyPr>
          <a:lstStyle/>
          <a:p>
            <a:r>
              <a:rPr lang="en-US" b="1" dirty="0"/>
              <a:t>Way of recording your decision to REFUSE MEDICAL TREATMENTS  at a future time when you can no longer make or communicate such decisions</a:t>
            </a:r>
          </a:p>
          <a:p>
            <a:r>
              <a:rPr lang="en-US" dirty="0"/>
              <a:t>You can refuse ANY treatments you want under any circumstances you want.</a:t>
            </a:r>
          </a:p>
          <a:p>
            <a:r>
              <a:rPr lang="en-US" dirty="0"/>
              <a:t>This is NOT subject to best interests decision-making.</a:t>
            </a:r>
          </a:p>
          <a:p>
            <a:r>
              <a:rPr lang="en-US" dirty="0"/>
              <a:t>A valid and applicable ADRT is equivalent to a  contemporaneous </a:t>
            </a:r>
            <a:r>
              <a:rPr lang="en-US" dirty="0" err="1"/>
              <a:t>capacitous</a:t>
            </a:r>
            <a:r>
              <a:rPr lang="en-US" dirty="0"/>
              <a:t> refusal.</a:t>
            </a:r>
          </a:p>
          <a:p>
            <a:pPr marL="0" indent="0">
              <a:buNone/>
            </a:pPr>
            <a:endParaRPr lang="en-US" dirty="0"/>
          </a:p>
          <a:p>
            <a:pPr marL="0" indent="0">
              <a:buNone/>
            </a:pPr>
            <a:endParaRPr lang="en-US" b="1" dirty="0"/>
          </a:p>
          <a:p>
            <a:pPr marL="0" indent="0">
              <a:buNone/>
            </a:pPr>
            <a:endParaRPr lang="en-US" b="1" dirty="0"/>
          </a:p>
        </p:txBody>
      </p:sp>
      <p:sp>
        <p:nvSpPr>
          <p:cNvPr id="4" name="Slide Number Placeholder 3"/>
          <p:cNvSpPr>
            <a:spLocks noGrp="1"/>
          </p:cNvSpPr>
          <p:nvPr>
            <p:ph type="sldNum" sz="quarter" idx="12"/>
          </p:nvPr>
        </p:nvSpPr>
        <p:spPr/>
        <p:txBody>
          <a:bodyPr/>
          <a:lstStyle/>
          <a:p>
            <a:fld id="{32C2BB91-0B81-437D-A9B7-19A359E8D493}" type="slidenum">
              <a:rPr lang="en-GB" smtClean="0"/>
              <a:t>58</a:t>
            </a:fld>
            <a:endParaRPr lang="en-GB"/>
          </a:p>
        </p:txBody>
      </p:sp>
      <p:pic>
        <p:nvPicPr>
          <p:cNvPr id="6" name="Picture 5">
            <a:extLst>
              <a:ext uri="{FF2B5EF4-FFF2-40B4-BE49-F238E27FC236}">
                <a16:creationId xmlns:a16="http://schemas.microsoft.com/office/drawing/2014/main" id="{19A7DCE9-1990-2940-8C0A-0A598DC2E48E}"/>
              </a:ext>
            </a:extLst>
          </p:cNvPr>
          <p:cNvPicPr>
            <a:picLocks noChangeAspect="1"/>
          </p:cNvPicPr>
          <p:nvPr/>
        </p:nvPicPr>
        <p:blipFill>
          <a:blip r:embed="rId3"/>
          <a:stretch>
            <a:fillRect/>
          </a:stretch>
        </p:blipFill>
        <p:spPr>
          <a:xfrm>
            <a:off x="9667690" y="390248"/>
            <a:ext cx="2413309" cy="1374620"/>
          </a:xfrm>
          <a:prstGeom prst="rect">
            <a:avLst/>
          </a:prstGeom>
        </p:spPr>
      </p:pic>
    </p:spTree>
    <p:extLst>
      <p:ext uri="{BB962C8B-B14F-4D97-AF65-F5344CB8AC3E}">
        <p14:creationId xmlns:p14="http://schemas.microsoft.com/office/powerpoint/2010/main" val="12423014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Advance Decision 1 </a:t>
            </a:r>
            <a:br>
              <a:rPr lang="en-US" dirty="0"/>
            </a:br>
            <a:r>
              <a:rPr lang="en-US" dirty="0"/>
              <a:t>refusing just ONE treatment</a:t>
            </a:r>
          </a:p>
        </p:txBody>
      </p:sp>
      <p:sp>
        <p:nvSpPr>
          <p:cNvPr id="3" name="Subtitle 2"/>
          <p:cNvSpPr>
            <a:spLocks noGrp="1"/>
          </p:cNvSpPr>
          <p:nvPr>
            <p:ph idx="1"/>
          </p:nvPr>
        </p:nvSpPr>
        <p:spPr/>
        <p:txBody>
          <a:bodyPr>
            <a:normAutofit/>
          </a:bodyPr>
          <a:lstStyle/>
          <a:p>
            <a:pPr marL="0" indent="0">
              <a:buNone/>
            </a:pPr>
            <a:r>
              <a:rPr lang="en-US" sz="3400" dirty="0"/>
              <a:t>“I refuse </a:t>
            </a:r>
            <a:r>
              <a:rPr lang="en-US" sz="3400" dirty="0">
                <a:solidFill>
                  <a:srgbClr val="FF0000"/>
                </a:solidFill>
              </a:rPr>
              <a:t>all blood products </a:t>
            </a:r>
            <a:r>
              <a:rPr lang="en-US" sz="3400" dirty="0"/>
              <a:t>under all circumstances. I maintain this refusal even if my life is shortened as a result.”</a:t>
            </a:r>
            <a:endParaRPr lang="en-US" dirty="0"/>
          </a:p>
          <a:p>
            <a:pPr marL="0" indent="0">
              <a:buNone/>
            </a:pPr>
            <a:r>
              <a:rPr lang="en-US" dirty="0"/>
              <a:t>Signed _______________</a:t>
            </a:r>
          </a:p>
          <a:p>
            <a:pPr marL="0" indent="0">
              <a:buNone/>
            </a:pPr>
            <a:r>
              <a:rPr lang="en-US" dirty="0"/>
              <a:t>Witnessed _____________</a:t>
            </a:r>
          </a:p>
          <a:p>
            <a:pPr marL="0" indent="0">
              <a:buNone/>
            </a:pPr>
            <a:r>
              <a:rPr lang="en-US" dirty="0"/>
              <a:t>Date:_______________</a:t>
            </a:r>
          </a:p>
          <a:p>
            <a:pPr marL="0" indent="0">
              <a:buNone/>
            </a:pPr>
            <a:r>
              <a:rPr lang="en-US" dirty="0"/>
              <a:t>This is a valid Advance Decision – legally binding on paramedics, hospital staff + general public</a:t>
            </a:r>
          </a:p>
        </p:txBody>
      </p:sp>
      <p:sp>
        <p:nvSpPr>
          <p:cNvPr id="4" name="Slide Number Placeholder 3"/>
          <p:cNvSpPr>
            <a:spLocks noGrp="1"/>
          </p:cNvSpPr>
          <p:nvPr>
            <p:ph type="sldNum" sz="quarter" idx="12"/>
          </p:nvPr>
        </p:nvSpPr>
        <p:spPr/>
        <p:txBody>
          <a:bodyPr/>
          <a:lstStyle/>
          <a:p>
            <a:fld id="{32C2BB91-0B81-437D-A9B7-19A359E8D493}" type="slidenum">
              <a:rPr lang="en-GB" smtClean="0"/>
              <a:t>59</a:t>
            </a:fld>
            <a:endParaRPr lang="en-GB"/>
          </a:p>
        </p:txBody>
      </p:sp>
      <p:pic>
        <p:nvPicPr>
          <p:cNvPr id="6" name="Picture 5">
            <a:extLst>
              <a:ext uri="{FF2B5EF4-FFF2-40B4-BE49-F238E27FC236}">
                <a16:creationId xmlns:a16="http://schemas.microsoft.com/office/drawing/2014/main" id="{1563D492-CCC4-2246-BA45-540E6BCB76C7}"/>
              </a:ext>
            </a:extLst>
          </p:cNvPr>
          <p:cNvPicPr>
            <a:picLocks noChangeAspect="1"/>
          </p:cNvPicPr>
          <p:nvPr/>
        </p:nvPicPr>
        <p:blipFill>
          <a:blip r:embed="rId2"/>
          <a:stretch>
            <a:fillRect/>
          </a:stretch>
        </p:blipFill>
        <p:spPr>
          <a:xfrm>
            <a:off x="9667690" y="390248"/>
            <a:ext cx="2413309" cy="1374620"/>
          </a:xfrm>
          <a:prstGeom prst="rect">
            <a:avLst/>
          </a:prstGeom>
        </p:spPr>
      </p:pic>
    </p:spTree>
    <p:extLst>
      <p:ext uri="{BB962C8B-B14F-4D97-AF65-F5344CB8AC3E}">
        <p14:creationId xmlns:p14="http://schemas.microsoft.com/office/powerpoint/2010/main" val="123941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227559"/>
            <a:ext cx="8877672" cy="1143000"/>
          </a:xfrm>
        </p:spPr>
        <p:txBody>
          <a:bodyPr>
            <a:normAutofit/>
          </a:bodyPr>
          <a:lstStyle/>
          <a:p>
            <a:r>
              <a:rPr lang="en-US" sz="3600" dirty="0"/>
              <a:t>Advance Decision 2</a:t>
            </a:r>
            <a:br>
              <a:rPr lang="en-US" sz="3600" dirty="0"/>
            </a:br>
            <a:r>
              <a:rPr lang="en-US" sz="3600" dirty="0"/>
              <a:t> refusing ALL life-sustaining treatments</a:t>
            </a:r>
          </a:p>
        </p:txBody>
      </p:sp>
      <p:sp>
        <p:nvSpPr>
          <p:cNvPr id="3" name="Content Placeholder 2"/>
          <p:cNvSpPr>
            <a:spLocks noGrp="1"/>
          </p:cNvSpPr>
          <p:nvPr>
            <p:ph idx="1"/>
          </p:nvPr>
        </p:nvSpPr>
        <p:spPr/>
        <p:txBody>
          <a:bodyPr>
            <a:normAutofit/>
          </a:bodyPr>
          <a:lstStyle/>
          <a:p>
            <a:r>
              <a:rPr lang="en-US" dirty="0"/>
              <a:t>“I refuse ALL medical treatment or procedures/interventions aimed at prolonging or artificially sustaining my life.  I maintain this refusal of treatment in the hope that my life will be shortened as a result.”</a:t>
            </a:r>
          </a:p>
          <a:p>
            <a:pPr marL="0" indent="0">
              <a:buNone/>
            </a:pPr>
            <a:r>
              <a:rPr lang="en-US" dirty="0"/>
              <a:t>    (Extract from </a:t>
            </a:r>
          </a:p>
          <a:p>
            <a:pPr marL="0" indent="0">
              <a:buNone/>
            </a:pPr>
            <a:r>
              <a:rPr lang="en-US" dirty="0"/>
              <a:t>    </a:t>
            </a:r>
            <a:r>
              <a:rPr lang="en-US" dirty="0" err="1">
                <a:hlinkClick r:id="rId3"/>
              </a:rPr>
              <a:t>Avril</a:t>
            </a:r>
            <a:r>
              <a:rPr lang="en-US" dirty="0">
                <a:hlinkClick r:id="" action="ppaction://noaction"/>
              </a:rPr>
              <a:t> Henry’s </a:t>
            </a:r>
          </a:p>
          <a:p>
            <a:pPr marL="0" indent="0">
              <a:buNone/>
            </a:pPr>
            <a:r>
              <a:rPr lang="en-US" dirty="0">
                <a:hlinkClick r:id="" action="ppaction://noaction"/>
              </a:rPr>
              <a:t>    Advance Decision</a:t>
            </a:r>
            <a:r>
              <a:rPr lang="en-US" dirty="0"/>
              <a:t>)</a:t>
            </a:r>
          </a:p>
        </p:txBody>
      </p:sp>
      <p:pic>
        <p:nvPicPr>
          <p:cNvPr id="4" name="Picture 3" descr="Avril Henry.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1" y="4149080"/>
            <a:ext cx="3535085" cy="2209428"/>
          </a:xfrm>
          <a:prstGeom prst="rect">
            <a:avLst/>
          </a:prstGeom>
        </p:spPr>
      </p:pic>
      <p:pic>
        <p:nvPicPr>
          <p:cNvPr id="6" name="Picture 5">
            <a:extLst>
              <a:ext uri="{FF2B5EF4-FFF2-40B4-BE49-F238E27FC236}">
                <a16:creationId xmlns:a16="http://schemas.microsoft.com/office/drawing/2014/main" id="{1FF028A5-3B4C-EB41-BB8C-C2060093BD2F}"/>
              </a:ext>
            </a:extLst>
          </p:cNvPr>
          <p:cNvPicPr>
            <a:picLocks noChangeAspect="1"/>
          </p:cNvPicPr>
          <p:nvPr/>
        </p:nvPicPr>
        <p:blipFill>
          <a:blip r:embed="rId5"/>
          <a:stretch>
            <a:fillRect/>
          </a:stretch>
        </p:blipFill>
        <p:spPr>
          <a:xfrm>
            <a:off x="9667690" y="390248"/>
            <a:ext cx="2413309" cy="1374620"/>
          </a:xfrm>
          <a:prstGeom prst="rect">
            <a:avLst/>
          </a:prstGeom>
        </p:spPr>
      </p:pic>
    </p:spTree>
    <p:extLst>
      <p:ext uri="{BB962C8B-B14F-4D97-AF65-F5344CB8AC3E}">
        <p14:creationId xmlns:p14="http://schemas.microsoft.com/office/powerpoint/2010/main" val="498671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AE5D9-DA2B-B345-8849-3ECFDA8AFE1A}"/>
              </a:ext>
            </a:extLst>
          </p:cNvPr>
          <p:cNvSpPr>
            <a:spLocks noGrp="1"/>
          </p:cNvSpPr>
          <p:nvPr>
            <p:ph type="title"/>
          </p:nvPr>
        </p:nvSpPr>
        <p:spPr/>
        <p:txBody>
          <a:bodyPr/>
          <a:lstStyle/>
          <a:p>
            <a:r>
              <a:rPr lang="en-US" dirty="0"/>
              <a:t>ADRTs in practice </a:t>
            </a:r>
          </a:p>
        </p:txBody>
      </p:sp>
      <p:sp>
        <p:nvSpPr>
          <p:cNvPr id="3" name="Content Placeholder 2">
            <a:extLst>
              <a:ext uri="{FF2B5EF4-FFF2-40B4-BE49-F238E27FC236}">
                <a16:creationId xmlns:a16="http://schemas.microsoft.com/office/drawing/2014/main" id="{C8A86F9E-DC80-9A49-AA18-CD8FC9AD3370}"/>
              </a:ext>
            </a:extLst>
          </p:cNvPr>
          <p:cNvSpPr>
            <a:spLocks noGrp="1"/>
          </p:cNvSpPr>
          <p:nvPr>
            <p:ph idx="1"/>
          </p:nvPr>
        </p:nvSpPr>
        <p:spPr/>
        <p:txBody>
          <a:bodyPr>
            <a:normAutofit/>
          </a:bodyPr>
          <a:lstStyle/>
          <a:p>
            <a:r>
              <a:rPr lang="en-US" dirty="0"/>
              <a:t>Many work well – they are not seen by lawyers or the courts.</a:t>
            </a:r>
          </a:p>
          <a:p>
            <a:r>
              <a:rPr lang="en-US" dirty="0"/>
              <a:t>Many do not fulfil the requirements of s. 25 MCA 2005 e.g. no witness signature, no ‘magic sentence’ – but can be used as ‘advance statements’ in BI decision-making</a:t>
            </a:r>
          </a:p>
          <a:p>
            <a:r>
              <a:rPr lang="en-US" dirty="0"/>
              <a:t>Many are vague or muddled and it’s hard to know what treatments person wants/doesn’t want (including those written by solicitors)</a:t>
            </a:r>
          </a:p>
        </p:txBody>
      </p:sp>
      <p:sp>
        <p:nvSpPr>
          <p:cNvPr id="4" name="Slide Number Placeholder 3">
            <a:extLst>
              <a:ext uri="{FF2B5EF4-FFF2-40B4-BE49-F238E27FC236}">
                <a16:creationId xmlns:a16="http://schemas.microsoft.com/office/drawing/2014/main" id="{357681CB-45DD-E242-81B9-D957288F4311}"/>
              </a:ext>
            </a:extLst>
          </p:cNvPr>
          <p:cNvSpPr>
            <a:spLocks noGrp="1"/>
          </p:cNvSpPr>
          <p:nvPr>
            <p:ph type="sldNum" sz="quarter" idx="12"/>
          </p:nvPr>
        </p:nvSpPr>
        <p:spPr/>
        <p:txBody>
          <a:bodyPr/>
          <a:lstStyle/>
          <a:p>
            <a:fld id="{32C2BB91-0B81-437D-A9B7-19A359E8D493}" type="slidenum">
              <a:rPr lang="en-GB" smtClean="0"/>
              <a:t>61</a:t>
            </a:fld>
            <a:endParaRPr lang="en-GB"/>
          </a:p>
        </p:txBody>
      </p:sp>
      <p:pic>
        <p:nvPicPr>
          <p:cNvPr id="6" name="Picture 5">
            <a:extLst>
              <a:ext uri="{FF2B5EF4-FFF2-40B4-BE49-F238E27FC236}">
                <a16:creationId xmlns:a16="http://schemas.microsoft.com/office/drawing/2014/main" id="{54751E90-4564-5748-AE18-E64B5663C253}"/>
              </a:ext>
            </a:extLst>
          </p:cNvPr>
          <p:cNvPicPr>
            <a:picLocks noChangeAspect="1"/>
          </p:cNvPicPr>
          <p:nvPr/>
        </p:nvPicPr>
        <p:blipFill>
          <a:blip r:embed="rId2"/>
          <a:stretch>
            <a:fillRect/>
          </a:stretch>
        </p:blipFill>
        <p:spPr>
          <a:xfrm>
            <a:off x="9667690" y="390248"/>
            <a:ext cx="2413309" cy="1374620"/>
          </a:xfrm>
          <a:prstGeom prst="rect">
            <a:avLst/>
          </a:prstGeom>
        </p:spPr>
      </p:pic>
    </p:spTree>
    <p:extLst>
      <p:ext uri="{BB962C8B-B14F-4D97-AF65-F5344CB8AC3E}">
        <p14:creationId xmlns:p14="http://schemas.microsoft.com/office/powerpoint/2010/main" val="214170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A7616-457A-8A45-BB0E-02E0AE3CEAAE}"/>
              </a:ext>
            </a:extLst>
          </p:cNvPr>
          <p:cNvSpPr>
            <a:spLocks noGrp="1"/>
          </p:cNvSpPr>
          <p:nvPr>
            <p:ph type="title"/>
          </p:nvPr>
        </p:nvSpPr>
        <p:spPr/>
        <p:txBody>
          <a:bodyPr>
            <a:normAutofit/>
          </a:bodyPr>
          <a:lstStyle/>
          <a:p>
            <a:r>
              <a:rPr lang="en-US" dirty="0"/>
              <a:t>Even when ADRT is valid + applicable…</a:t>
            </a:r>
          </a:p>
        </p:txBody>
      </p:sp>
      <p:sp>
        <p:nvSpPr>
          <p:cNvPr id="3" name="Content Placeholder 2">
            <a:extLst>
              <a:ext uri="{FF2B5EF4-FFF2-40B4-BE49-F238E27FC236}">
                <a16:creationId xmlns:a16="http://schemas.microsoft.com/office/drawing/2014/main" id="{8E8316A5-B396-784A-B0A7-642F7239574E}"/>
              </a:ext>
            </a:extLst>
          </p:cNvPr>
          <p:cNvSpPr>
            <a:spLocks noGrp="1"/>
          </p:cNvSpPr>
          <p:nvPr>
            <p:ph idx="1"/>
          </p:nvPr>
        </p:nvSpPr>
        <p:spPr/>
        <p:txBody>
          <a:bodyPr/>
          <a:lstStyle/>
          <a:p>
            <a:r>
              <a:rPr lang="en-US" dirty="0"/>
              <a:t>Many HCPs (and paramedics,  first responders </a:t>
            </a:r>
            <a:r>
              <a:rPr lang="en-US" dirty="0" err="1"/>
              <a:t>etc</a:t>
            </a:r>
            <a:r>
              <a:rPr lang="en-US" dirty="0"/>
              <a:t>) don’t understand they are legally binding treatment refusals.  (Avril Henry’s lifeguard; conscientious objectors)</a:t>
            </a:r>
          </a:p>
          <a:p>
            <a:r>
              <a:rPr lang="en-US" dirty="0"/>
              <a:t>They get ‘lost’ in the system – In England and Wales there is no national repository for them</a:t>
            </a:r>
          </a:p>
        </p:txBody>
      </p:sp>
      <p:sp>
        <p:nvSpPr>
          <p:cNvPr id="4" name="Slide Number Placeholder 3">
            <a:extLst>
              <a:ext uri="{FF2B5EF4-FFF2-40B4-BE49-F238E27FC236}">
                <a16:creationId xmlns:a16="http://schemas.microsoft.com/office/drawing/2014/main" id="{D06864DC-1C21-7D4D-B9D3-8D3D7854ADDC}"/>
              </a:ext>
            </a:extLst>
          </p:cNvPr>
          <p:cNvSpPr>
            <a:spLocks noGrp="1"/>
          </p:cNvSpPr>
          <p:nvPr>
            <p:ph type="sldNum" sz="quarter" idx="12"/>
          </p:nvPr>
        </p:nvSpPr>
        <p:spPr/>
        <p:txBody>
          <a:bodyPr/>
          <a:lstStyle/>
          <a:p>
            <a:fld id="{32C2BB91-0B81-437D-A9B7-19A359E8D493}" type="slidenum">
              <a:rPr lang="en-GB" smtClean="0"/>
              <a:t>62</a:t>
            </a:fld>
            <a:endParaRPr lang="en-GB"/>
          </a:p>
        </p:txBody>
      </p:sp>
      <p:pic>
        <p:nvPicPr>
          <p:cNvPr id="6" name="Picture 5">
            <a:extLst>
              <a:ext uri="{FF2B5EF4-FFF2-40B4-BE49-F238E27FC236}">
                <a16:creationId xmlns:a16="http://schemas.microsoft.com/office/drawing/2014/main" id="{D49E6B02-D6B8-A14F-B51E-761E111758EA}"/>
              </a:ext>
            </a:extLst>
          </p:cNvPr>
          <p:cNvPicPr>
            <a:picLocks noChangeAspect="1"/>
          </p:cNvPicPr>
          <p:nvPr/>
        </p:nvPicPr>
        <p:blipFill>
          <a:blip r:embed="rId2"/>
          <a:stretch>
            <a:fillRect/>
          </a:stretch>
        </p:blipFill>
        <p:spPr>
          <a:xfrm>
            <a:off x="9667690" y="390248"/>
            <a:ext cx="2413309" cy="1374620"/>
          </a:xfrm>
          <a:prstGeom prst="rect">
            <a:avLst/>
          </a:prstGeom>
        </p:spPr>
      </p:pic>
    </p:spTree>
    <p:extLst>
      <p:ext uri="{BB962C8B-B14F-4D97-AF65-F5344CB8AC3E}">
        <p14:creationId xmlns:p14="http://schemas.microsoft.com/office/powerpoint/2010/main" val="258781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EC28B-0CC9-F24C-80A1-902B0679AECB}"/>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23EDEDB0-0DE0-7947-BE41-2DCF32D9A3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1201" y="267810"/>
            <a:ext cx="5482952" cy="6590190"/>
          </a:xfrm>
        </p:spPr>
      </p:pic>
      <p:sp>
        <p:nvSpPr>
          <p:cNvPr id="4" name="Slide Number Placeholder 3">
            <a:extLst>
              <a:ext uri="{FF2B5EF4-FFF2-40B4-BE49-F238E27FC236}">
                <a16:creationId xmlns:a16="http://schemas.microsoft.com/office/drawing/2014/main" id="{0717F104-895D-8B4B-A452-D0DA94335168}"/>
              </a:ext>
            </a:extLst>
          </p:cNvPr>
          <p:cNvSpPr>
            <a:spLocks noGrp="1"/>
          </p:cNvSpPr>
          <p:nvPr>
            <p:ph type="sldNum" sz="quarter" idx="12"/>
          </p:nvPr>
        </p:nvSpPr>
        <p:spPr/>
        <p:txBody>
          <a:bodyPr/>
          <a:lstStyle/>
          <a:p>
            <a:fld id="{32C2BB91-0B81-437D-A9B7-19A359E8D493}" type="slidenum">
              <a:rPr lang="en-GB" smtClean="0"/>
              <a:t>63</a:t>
            </a:fld>
            <a:endParaRPr lang="en-GB"/>
          </a:p>
        </p:txBody>
      </p:sp>
      <p:sp>
        <p:nvSpPr>
          <p:cNvPr id="7" name="TextBox 6">
            <a:extLst>
              <a:ext uri="{FF2B5EF4-FFF2-40B4-BE49-F238E27FC236}">
                <a16:creationId xmlns:a16="http://schemas.microsoft.com/office/drawing/2014/main" id="{FEA1E1E2-6BAA-1740-8112-DC8DAC4BDE08}"/>
              </a:ext>
            </a:extLst>
          </p:cNvPr>
          <p:cNvSpPr txBox="1"/>
          <p:nvPr/>
        </p:nvSpPr>
        <p:spPr>
          <a:xfrm>
            <a:off x="7729099" y="850000"/>
            <a:ext cx="1386243" cy="2031325"/>
          </a:xfrm>
          <a:prstGeom prst="rect">
            <a:avLst/>
          </a:prstGeom>
          <a:noFill/>
        </p:spPr>
        <p:txBody>
          <a:bodyPr wrap="square" rtlCol="0">
            <a:spAutoFit/>
          </a:bodyPr>
          <a:lstStyle/>
          <a:p>
            <a:r>
              <a:rPr lang="en-US" dirty="0"/>
              <a:t>https://</a:t>
            </a:r>
            <a:r>
              <a:rPr lang="en-US" dirty="0" err="1"/>
              <a:t>www.bbc.co.uk</a:t>
            </a:r>
            <a:r>
              <a:rPr lang="en-US" dirty="0"/>
              <a:t>/news/uk-england-coventry-warwickshire-42240148</a:t>
            </a:r>
          </a:p>
        </p:txBody>
      </p:sp>
      <p:sp>
        <p:nvSpPr>
          <p:cNvPr id="8" name="TextBox 7">
            <a:extLst>
              <a:ext uri="{FF2B5EF4-FFF2-40B4-BE49-F238E27FC236}">
                <a16:creationId xmlns:a16="http://schemas.microsoft.com/office/drawing/2014/main" id="{A410F499-AC94-7145-A7E5-B7FED3C903AB}"/>
              </a:ext>
            </a:extLst>
          </p:cNvPr>
          <p:cNvSpPr txBox="1"/>
          <p:nvPr/>
        </p:nvSpPr>
        <p:spPr>
          <a:xfrm>
            <a:off x="8223226" y="4940582"/>
            <a:ext cx="2836391" cy="1200329"/>
          </a:xfrm>
          <a:prstGeom prst="rect">
            <a:avLst/>
          </a:prstGeom>
          <a:noFill/>
        </p:spPr>
        <p:txBody>
          <a:bodyPr wrap="square" rtlCol="0">
            <a:spAutoFit/>
          </a:bodyPr>
          <a:lstStyle/>
          <a:p>
            <a:r>
              <a:rPr lang="en-US" dirty="0"/>
              <a:t>Hadn’t told her children.</a:t>
            </a:r>
          </a:p>
          <a:p>
            <a:endParaRPr lang="en-US" dirty="0"/>
          </a:p>
          <a:p>
            <a:r>
              <a:rPr lang="en-US" dirty="0"/>
              <a:t>Hospital had ADRT in notes  but ‘misplaced’ it </a:t>
            </a:r>
          </a:p>
        </p:txBody>
      </p:sp>
      <p:sp>
        <p:nvSpPr>
          <p:cNvPr id="9" name="TextBox 8">
            <a:extLst>
              <a:ext uri="{FF2B5EF4-FFF2-40B4-BE49-F238E27FC236}">
                <a16:creationId xmlns:a16="http://schemas.microsoft.com/office/drawing/2014/main" id="{BA00E0A5-8296-8B48-B8D7-B1640160D164}"/>
              </a:ext>
            </a:extLst>
          </p:cNvPr>
          <p:cNvSpPr txBox="1"/>
          <p:nvPr/>
        </p:nvSpPr>
        <p:spPr>
          <a:xfrm>
            <a:off x="8374968" y="3731454"/>
            <a:ext cx="2068016" cy="932077"/>
          </a:xfrm>
          <a:prstGeom prst="rect">
            <a:avLst/>
          </a:prstGeom>
          <a:noFill/>
        </p:spPr>
        <p:txBody>
          <a:bodyPr wrap="square" rtlCol="0">
            <a:spAutoFit/>
          </a:bodyPr>
          <a:lstStyle/>
          <a:p>
            <a:r>
              <a:rPr lang="en-US" dirty="0"/>
              <a:t>Devastating stroke + PEG fed for 22 months</a:t>
            </a:r>
          </a:p>
        </p:txBody>
      </p:sp>
      <p:pic>
        <p:nvPicPr>
          <p:cNvPr id="10" name="Picture 9">
            <a:extLst>
              <a:ext uri="{FF2B5EF4-FFF2-40B4-BE49-F238E27FC236}">
                <a16:creationId xmlns:a16="http://schemas.microsoft.com/office/drawing/2014/main" id="{069E3277-9F38-CB43-8BED-9C56945A269E}"/>
              </a:ext>
            </a:extLst>
          </p:cNvPr>
          <p:cNvPicPr>
            <a:picLocks noChangeAspect="1"/>
          </p:cNvPicPr>
          <p:nvPr/>
        </p:nvPicPr>
        <p:blipFill>
          <a:blip r:embed="rId4"/>
          <a:stretch>
            <a:fillRect/>
          </a:stretch>
        </p:blipFill>
        <p:spPr>
          <a:xfrm>
            <a:off x="9667690" y="390248"/>
            <a:ext cx="2413309" cy="1374620"/>
          </a:xfrm>
          <a:prstGeom prst="rect">
            <a:avLst/>
          </a:prstGeom>
        </p:spPr>
      </p:pic>
    </p:spTree>
    <p:extLst>
      <p:ext uri="{BB962C8B-B14F-4D97-AF65-F5344CB8AC3E}">
        <p14:creationId xmlns:p14="http://schemas.microsoft.com/office/powerpoint/2010/main" val="41028978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8A978-ACDC-BB45-BBF2-A9C70B10FB22}"/>
              </a:ext>
            </a:extLst>
          </p:cNvPr>
          <p:cNvSpPr>
            <a:spLocks noGrp="1"/>
          </p:cNvSpPr>
          <p:nvPr>
            <p:ph type="title"/>
          </p:nvPr>
        </p:nvSpPr>
        <p:spPr/>
        <p:txBody>
          <a:bodyPr>
            <a:normAutofit/>
          </a:bodyPr>
          <a:lstStyle/>
          <a:p>
            <a:r>
              <a:rPr lang="en-GB" u="sng" dirty="0"/>
              <a:t>NHS Cumbria v Jillian Rushton + </a:t>
            </a:r>
            <a:r>
              <a:rPr lang="en-GB" u="sng" dirty="0" err="1"/>
              <a:t>Ors</a:t>
            </a:r>
            <a:r>
              <a:rPr lang="en-GB" u="sng" dirty="0"/>
              <a:t>. [2018] EWCOP 41</a:t>
            </a:r>
            <a:endParaRPr lang="en-US" dirty="0"/>
          </a:p>
        </p:txBody>
      </p:sp>
      <p:sp>
        <p:nvSpPr>
          <p:cNvPr id="3" name="Content Placeholder 2">
            <a:extLst>
              <a:ext uri="{FF2B5EF4-FFF2-40B4-BE49-F238E27FC236}">
                <a16:creationId xmlns:a16="http://schemas.microsoft.com/office/drawing/2014/main" id="{D7C0507C-1BC3-204B-BD52-82721B91AF94}"/>
              </a:ext>
            </a:extLst>
          </p:cNvPr>
          <p:cNvSpPr>
            <a:spLocks noGrp="1"/>
          </p:cNvSpPr>
          <p:nvPr>
            <p:ph idx="1"/>
          </p:nvPr>
        </p:nvSpPr>
        <p:spPr/>
        <p:txBody>
          <a:bodyPr>
            <a:normAutofit fontScale="92500" lnSpcReduction="10000"/>
          </a:bodyPr>
          <a:lstStyle/>
          <a:p>
            <a:r>
              <a:rPr lang="en-US" dirty="0"/>
              <a:t>Head injury in her 80s, December 2015  –in vegetative state for 3 years</a:t>
            </a:r>
          </a:p>
          <a:p>
            <a:r>
              <a:rPr lang="en-GB" dirty="0"/>
              <a:t>GP mis-reported content of ADRT in 2016 (as only about CPR)</a:t>
            </a:r>
            <a:endParaRPr lang="en-US" dirty="0"/>
          </a:p>
          <a:p>
            <a:r>
              <a:rPr lang="en-US" dirty="0"/>
              <a:t>Children didn’t know about ADRT.  One son wanted CANH continued, others did not</a:t>
            </a:r>
          </a:p>
          <a:p>
            <a:r>
              <a:rPr lang="en-US" dirty="0"/>
              <a:t>News report here (</a:t>
            </a:r>
            <a:r>
              <a:rPr lang="en-US" dirty="0">
                <a:hlinkClick r:id="rId2"/>
              </a:rPr>
              <a:t>https://www.newsandstar.co.uk/news/17533962.cumbrian-woman-right-to-die-legal-battle-passes-away/</a:t>
            </a:r>
            <a:r>
              <a:rPr lang="en-US" dirty="0"/>
              <a:t>)</a:t>
            </a:r>
          </a:p>
          <a:p>
            <a:r>
              <a:rPr lang="en-US" dirty="0"/>
              <a:t>Discovered ADRT actually said: </a:t>
            </a:r>
            <a:r>
              <a:rPr lang="en-GB" dirty="0"/>
              <a:t> “</a:t>
            </a:r>
            <a:r>
              <a:rPr lang="en-GB" i="1" dirty="0"/>
              <a:t>I am refusing all treatment. Even if my life is at risk as a result,</a:t>
            </a:r>
            <a:r>
              <a:rPr lang="en-GB" dirty="0"/>
              <a:t>” and </a:t>
            </a:r>
            <a:r>
              <a:rPr lang="en-GB" i="1" dirty="0"/>
              <a:t>“in all circumstances of collapse that put my life at risk, this direction is to be applied.”</a:t>
            </a:r>
          </a:p>
          <a:p>
            <a:r>
              <a:rPr lang="en-GB" dirty="0"/>
              <a:t>Hayden J gives guidance as to proper approach to ADRTs.</a:t>
            </a:r>
          </a:p>
          <a:p>
            <a:endParaRPr lang="en-US" dirty="0"/>
          </a:p>
        </p:txBody>
      </p:sp>
      <p:sp>
        <p:nvSpPr>
          <p:cNvPr id="4" name="Slide Number Placeholder 3">
            <a:extLst>
              <a:ext uri="{FF2B5EF4-FFF2-40B4-BE49-F238E27FC236}">
                <a16:creationId xmlns:a16="http://schemas.microsoft.com/office/drawing/2014/main" id="{A710F30A-3B68-394C-8B2C-2600110B8F2B}"/>
              </a:ext>
            </a:extLst>
          </p:cNvPr>
          <p:cNvSpPr>
            <a:spLocks noGrp="1"/>
          </p:cNvSpPr>
          <p:nvPr>
            <p:ph type="sldNum" sz="quarter" idx="12"/>
          </p:nvPr>
        </p:nvSpPr>
        <p:spPr/>
        <p:txBody>
          <a:bodyPr/>
          <a:lstStyle/>
          <a:p>
            <a:fld id="{32C2BB91-0B81-437D-A9B7-19A359E8D493}" type="slidenum">
              <a:rPr lang="en-GB" smtClean="0"/>
              <a:t>64</a:t>
            </a:fld>
            <a:endParaRPr lang="en-GB"/>
          </a:p>
        </p:txBody>
      </p:sp>
      <p:pic>
        <p:nvPicPr>
          <p:cNvPr id="6" name="Picture 5">
            <a:extLst>
              <a:ext uri="{FF2B5EF4-FFF2-40B4-BE49-F238E27FC236}">
                <a16:creationId xmlns:a16="http://schemas.microsoft.com/office/drawing/2014/main" id="{481252CB-F0C7-1344-B933-E5C871929583}"/>
              </a:ext>
            </a:extLst>
          </p:cNvPr>
          <p:cNvPicPr>
            <a:picLocks noChangeAspect="1"/>
          </p:cNvPicPr>
          <p:nvPr/>
        </p:nvPicPr>
        <p:blipFill>
          <a:blip r:embed="rId3"/>
          <a:stretch>
            <a:fillRect/>
          </a:stretch>
        </p:blipFill>
        <p:spPr>
          <a:xfrm>
            <a:off x="9919854" y="5555100"/>
            <a:ext cx="2133600" cy="1215298"/>
          </a:xfrm>
          <a:prstGeom prst="rect">
            <a:avLst/>
          </a:prstGeom>
        </p:spPr>
      </p:pic>
    </p:spTree>
    <p:extLst>
      <p:ext uri="{BB962C8B-B14F-4D97-AF65-F5344CB8AC3E}">
        <p14:creationId xmlns:p14="http://schemas.microsoft.com/office/powerpoint/2010/main" val="336927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52AA2-5F2F-1C47-AE92-C1DDC28C3858}"/>
              </a:ext>
            </a:extLst>
          </p:cNvPr>
          <p:cNvSpPr>
            <a:spLocks noGrp="1"/>
          </p:cNvSpPr>
          <p:nvPr>
            <p:ph type="title"/>
          </p:nvPr>
        </p:nvSpPr>
        <p:spPr>
          <a:xfrm>
            <a:off x="1981200" y="731837"/>
            <a:ext cx="8229600" cy="1143000"/>
          </a:xfrm>
        </p:spPr>
        <p:txBody>
          <a:bodyPr>
            <a:normAutofit fontScale="90000"/>
          </a:bodyPr>
          <a:lstStyle/>
          <a:p>
            <a:r>
              <a:rPr lang="en-GB" sz="3600" dirty="0">
                <a:hlinkClick r:id="rId3"/>
              </a:rPr>
              <a:t>PW (Jehovah's Witness: Validity of Advance Decision), Re [2021] EWCOP 52 (22 September 2021)</a:t>
            </a:r>
            <a:br>
              <a:rPr lang="en-GB" dirty="0"/>
            </a:br>
            <a:endParaRPr lang="en-US" dirty="0"/>
          </a:p>
        </p:txBody>
      </p:sp>
      <p:sp>
        <p:nvSpPr>
          <p:cNvPr id="3" name="Content Placeholder 2">
            <a:extLst>
              <a:ext uri="{FF2B5EF4-FFF2-40B4-BE49-F238E27FC236}">
                <a16:creationId xmlns:a16="http://schemas.microsoft.com/office/drawing/2014/main" id="{608A0CDA-0B58-2045-81A8-754BA38BDC93}"/>
              </a:ext>
            </a:extLst>
          </p:cNvPr>
          <p:cNvSpPr>
            <a:spLocks noGrp="1"/>
          </p:cNvSpPr>
          <p:nvPr>
            <p:ph idx="1"/>
          </p:nvPr>
        </p:nvSpPr>
        <p:spPr>
          <a:xfrm>
            <a:off x="1981200" y="1894971"/>
            <a:ext cx="8229600" cy="4525963"/>
          </a:xfrm>
        </p:spPr>
        <p:txBody>
          <a:bodyPr>
            <a:normAutofit fontScale="92500" lnSpcReduction="20000"/>
          </a:bodyPr>
          <a:lstStyle/>
          <a:p>
            <a:r>
              <a:rPr lang="en-GB" dirty="0"/>
              <a:t>Jehovah’s witness with dementia + ulcerated gastric tumour</a:t>
            </a:r>
          </a:p>
          <a:p>
            <a:r>
              <a:rPr lang="en-GB" dirty="0"/>
              <a:t>ADRT complying with requirements of Act refusing blood transfusion</a:t>
            </a:r>
          </a:p>
          <a:p>
            <a:r>
              <a:rPr lang="en-GB" dirty="0"/>
              <a:t>Signed 20 years ago (could no longer remember doing so + now inconsistent about refusing blood transfusion)</a:t>
            </a:r>
          </a:p>
          <a:p>
            <a:r>
              <a:rPr lang="en-GB" dirty="0"/>
              <a:t>An ADRT is not valid if P “has done anything else clearly inconsistent with the advance decision remaining his fixed decision” S.25(2)(c) </a:t>
            </a:r>
          </a:p>
          <a:p>
            <a:r>
              <a:rPr lang="en-GB" dirty="0"/>
              <a:t>Argued that she’d acted inconsistently by appointing her children as LPAs + not telling them she’d refused blood products, so ADRT not valid</a:t>
            </a:r>
          </a:p>
          <a:p>
            <a:r>
              <a:rPr lang="en-GB" dirty="0"/>
              <a:t>Court approved blood transfusion in her BI</a:t>
            </a:r>
          </a:p>
          <a:p>
            <a:endParaRPr lang="en-GB" dirty="0"/>
          </a:p>
        </p:txBody>
      </p:sp>
      <p:sp>
        <p:nvSpPr>
          <p:cNvPr id="4" name="Slide Number Placeholder 3">
            <a:extLst>
              <a:ext uri="{FF2B5EF4-FFF2-40B4-BE49-F238E27FC236}">
                <a16:creationId xmlns:a16="http://schemas.microsoft.com/office/drawing/2014/main" id="{4DFF27B8-45E2-C840-918A-097F934134DF}"/>
              </a:ext>
            </a:extLst>
          </p:cNvPr>
          <p:cNvSpPr>
            <a:spLocks noGrp="1"/>
          </p:cNvSpPr>
          <p:nvPr>
            <p:ph type="sldNum" sz="quarter" idx="12"/>
          </p:nvPr>
        </p:nvSpPr>
        <p:spPr/>
        <p:txBody>
          <a:bodyPr/>
          <a:lstStyle/>
          <a:p>
            <a:fld id="{32C2BB91-0B81-437D-A9B7-19A359E8D493}" type="slidenum">
              <a:rPr lang="en-GB" smtClean="0"/>
              <a:t>65</a:t>
            </a:fld>
            <a:endParaRPr lang="en-GB"/>
          </a:p>
        </p:txBody>
      </p:sp>
      <p:pic>
        <p:nvPicPr>
          <p:cNvPr id="6" name="Picture 5">
            <a:extLst>
              <a:ext uri="{FF2B5EF4-FFF2-40B4-BE49-F238E27FC236}">
                <a16:creationId xmlns:a16="http://schemas.microsoft.com/office/drawing/2014/main" id="{18F9D034-CABE-3941-A055-C7886981D771}"/>
              </a:ext>
            </a:extLst>
          </p:cNvPr>
          <p:cNvPicPr>
            <a:picLocks noChangeAspect="1"/>
          </p:cNvPicPr>
          <p:nvPr/>
        </p:nvPicPr>
        <p:blipFill>
          <a:blip r:embed="rId4"/>
          <a:stretch>
            <a:fillRect/>
          </a:stretch>
        </p:blipFill>
        <p:spPr>
          <a:xfrm>
            <a:off x="9589349" y="5346855"/>
            <a:ext cx="2413309" cy="1374620"/>
          </a:xfrm>
          <a:prstGeom prst="rect">
            <a:avLst/>
          </a:prstGeom>
        </p:spPr>
      </p:pic>
    </p:spTree>
    <p:extLst>
      <p:ext uri="{BB962C8B-B14F-4D97-AF65-F5344CB8AC3E}">
        <p14:creationId xmlns:p14="http://schemas.microsoft.com/office/powerpoint/2010/main" val="11990931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GB" dirty="0" err="1"/>
              <a:t>openjustice@yahoo.com</a:t>
            </a:r>
            <a:endParaRPr lang="en-US" dirty="0"/>
          </a:p>
          <a:p>
            <a:r>
              <a:rPr lang="en-US" dirty="0"/>
              <a:t>@</a:t>
            </a:r>
            <a:r>
              <a:rPr lang="en-US" dirty="0" err="1"/>
              <a:t>kitzingercelia</a:t>
            </a:r>
            <a:endParaRPr lang="en-US" dirty="0"/>
          </a:p>
          <a:p>
            <a:r>
              <a:rPr lang="en-US" dirty="0"/>
              <a:t>@</a:t>
            </a:r>
            <a:r>
              <a:rPr lang="en-US" dirty="0" err="1"/>
              <a:t>OpenJusticeCOP</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3"/>
          <a:stretch>
            <a:fillRect/>
          </a:stretch>
        </p:blipFill>
        <p:spPr>
          <a:xfrm>
            <a:off x="838200" y="2525574"/>
            <a:ext cx="5181600" cy="2951439"/>
          </a:xfrm>
          <a:prstGeom prst="rect">
            <a:avLst/>
          </a:prstGeom>
        </p:spPr>
      </p:pic>
      <p:sp>
        <p:nvSpPr>
          <p:cNvPr id="3" name="TextBox 2">
            <a:extLst>
              <a:ext uri="{FF2B5EF4-FFF2-40B4-BE49-F238E27FC236}">
                <a16:creationId xmlns:a16="http://schemas.microsoft.com/office/drawing/2014/main" id="{5CB97E01-974C-3047-A72D-08CE9EC8908E}"/>
              </a:ext>
            </a:extLst>
          </p:cNvPr>
          <p:cNvSpPr txBox="1"/>
          <p:nvPr/>
        </p:nvSpPr>
        <p:spPr>
          <a:xfrm>
            <a:off x="1173091" y="5884575"/>
            <a:ext cx="10435485" cy="584775"/>
          </a:xfrm>
          <a:prstGeom prst="rect">
            <a:avLst/>
          </a:prstGeom>
          <a:noFill/>
        </p:spPr>
        <p:txBody>
          <a:bodyPr wrap="none" rtlCol="0">
            <a:spAutoFit/>
          </a:bodyPr>
          <a:lstStyle/>
          <a:p>
            <a:r>
              <a:rPr lang="en-US" sz="3200" dirty="0"/>
              <a:t>Get involved!  Check out our website and follow us on Twitter</a:t>
            </a:r>
          </a:p>
        </p:txBody>
      </p:sp>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4121</TotalTime>
  <Words>4601</Words>
  <Application>Microsoft Office PowerPoint</Application>
  <PresentationFormat>Widescreen</PresentationFormat>
  <Paragraphs>366</Paragraphs>
  <Slides>66</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arial</vt:lpstr>
      <vt:lpstr>arial</vt:lpstr>
      <vt:lpstr>Calibri</vt:lpstr>
      <vt:lpstr>Calibri Light</vt:lpstr>
      <vt:lpstr>PT Sans</vt:lpstr>
      <vt:lpstr>Roboto</vt:lpstr>
      <vt:lpstr>Source Sans Pro</vt:lpstr>
      <vt:lpstr>Office Theme</vt:lpstr>
      <vt:lpstr>Capacity, Empowerment and Transparency in the English (&amp; Welsh) Court: Reflections from a public observer</vt:lpstr>
      <vt:lpstr>Celia Kitzinger</vt:lpstr>
      <vt:lpstr>Value of observing hearings</vt:lpstr>
      <vt:lpstr>Structure of talk</vt:lpstr>
      <vt:lpstr>1. Transparency</vt:lpstr>
      <vt:lpstr>PowerPoint Presentation</vt:lpstr>
      <vt:lpstr>Who we are: Core group + ‘the public’</vt:lpstr>
      <vt:lpstr>TRANSPARENCY – a fundamental value</vt:lpstr>
      <vt:lpstr>Open Justice Court of Protection Project</vt:lpstr>
      <vt:lpstr>Not all hearings are open to the public</vt:lpstr>
      <vt:lpstr>“Transparency orders” (reporting restrictions)</vt:lpstr>
      <vt:lpstr>PowerPoint Presentation</vt:lpstr>
      <vt:lpstr>PowerPoint Presentation</vt:lpstr>
      <vt:lpstr>A good example of transparency in listing </vt:lpstr>
      <vt:lpstr>PowerPoint Presentation</vt:lpstr>
      <vt:lpstr>Regional COP Hubs –  approx. 20-30 hearings every weekday</vt:lpstr>
      <vt:lpstr>Requesting a hearing + getting the link</vt:lpstr>
      <vt:lpstr>Sample blogs</vt:lpstr>
      <vt:lpstr>PowerPoint Presentation</vt:lpstr>
      <vt:lpstr>2. Capacity</vt:lpstr>
      <vt:lpstr>If the person has capacity to make a decision…</vt:lpstr>
      <vt:lpstr>Mental Capacity Act 2005</vt:lpstr>
      <vt:lpstr>Mental Capacity Act 2005</vt:lpstr>
      <vt:lpstr>From §1 “The Principles”  MCA 2005</vt:lpstr>
      <vt:lpstr>2(3) MCA</vt:lpstr>
      <vt:lpstr>“Functional” + “Diagnostic” test</vt:lpstr>
      <vt:lpstr>s. 48 orders and directions</vt:lpstr>
      <vt:lpstr>Information relevant to making decisions about residence</vt:lpstr>
      <vt:lpstr>Information relevant to making decisions about belongings</vt:lpstr>
      <vt:lpstr>Information relevant to making decisions about care </vt:lpstr>
      <vt:lpstr>Information relevant to making decisions about contact</vt:lpstr>
      <vt:lpstr>Information relevant to making decisions about social media use</vt:lpstr>
      <vt:lpstr>Information relevant to making decisions about sex</vt:lpstr>
      <vt:lpstr>Section 21A challenges</vt:lpstr>
      <vt:lpstr> </vt:lpstr>
      <vt:lpstr> </vt:lpstr>
      <vt:lpstr>Ps in court contesting capacity determinations</vt:lpstr>
      <vt:lpstr>Ps in court contesting capacity determinations</vt:lpstr>
      <vt:lpstr>Capacity and anorexia</vt:lpstr>
      <vt:lpstr>PowerPoint Presentation</vt:lpstr>
      <vt:lpstr>3. Best interests</vt:lpstr>
      <vt:lpstr>A ‘best interests’ decision-maker must consider what person themselves would choose if they had capacity</vt:lpstr>
      <vt:lpstr>Ps meet the judge + attend court</vt:lpstr>
      <vt:lpstr>P to the judge (s.21A hearing) –  on wishes/ preferences</vt:lpstr>
      <vt:lpstr>P wants to return to live with her abuser</vt:lpstr>
      <vt:lpstr>PowerPoint Presentation</vt:lpstr>
      <vt:lpstr>PowerPoint Presentation</vt:lpstr>
      <vt:lpstr>Mr G to the judge</vt:lpstr>
      <vt:lpstr>PowerPoint Presentation</vt:lpstr>
      <vt:lpstr>Concerns</vt:lpstr>
      <vt:lpstr>PowerPoint Presentation</vt:lpstr>
      <vt:lpstr>PowerPoint Presentation</vt:lpstr>
      <vt:lpstr>4. Planning ahead for lack of capacity</vt:lpstr>
      <vt:lpstr>Ways to influence future decisions</vt:lpstr>
      <vt:lpstr>1. “The conversation” s. 4(6) + (7) MCA</vt:lpstr>
      <vt:lpstr>2. Written statement s.4(6)(a) MCA</vt:lpstr>
      <vt:lpstr>3.  Lasting Power of Attorney  ss. 9-14 MCA 2005</vt:lpstr>
      <vt:lpstr>4. Advance Decisions to Refuse Treatment ss. 24-26 MCA</vt:lpstr>
      <vt:lpstr>Advance Decision 1  refusing just ONE treatment</vt:lpstr>
      <vt:lpstr>Advance Decision 2  refusing ALL life-sustaining treatments</vt:lpstr>
      <vt:lpstr>ADRTs in practice </vt:lpstr>
      <vt:lpstr>Even when ADRT is valid + applicable…</vt:lpstr>
      <vt:lpstr>PowerPoint Presentation</vt:lpstr>
      <vt:lpstr>NHS Cumbria v Jillian Rushton + Ors. [2018] EWCOP 41</vt:lpstr>
      <vt:lpstr>PW (Jehovah's Witness: Validity of Advance Decision), Re [2021] EWCOP 52 (22 September 2021)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542</cp:revision>
  <dcterms:created xsi:type="dcterms:W3CDTF">2020-08-18T15:22:30Z</dcterms:created>
  <dcterms:modified xsi:type="dcterms:W3CDTF">2023-03-30T14:44:16Z</dcterms:modified>
</cp:coreProperties>
</file>