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594" r:id="rId2"/>
    <p:sldId id="340" r:id="rId3"/>
    <p:sldId id="632" r:id="rId4"/>
    <p:sldId id="724" r:id="rId5"/>
    <p:sldId id="725" r:id="rId6"/>
    <p:sldId id="715" r:id="rId7"/>
    <p:sldId id="710" r:id="rId8"/>
    <p:sldId id="713" r:id="rId9"/>
    <p:sldId id="717" r:id="rId10"/>
    <p:sldId id="718" r:id="rId11"/>
    <p:sldId id="720" r:id="rId12"/>
    <p:sldId id="719" r:id="rId13"/>
    <p:sldId id="714" r:id="rId14"/>
    <p:sldId id="634" r:id="rId15"/>
    <p:sldId id="721" r:id="rId16"/>
    <p:sldId id="722" r:id="rId17"/>
    <p:sldId id="723" r:id="rId18"/>
    <p:sldId id="599" r:id="rId19"/>
    <p:sldId id="712" r:id="rId20"/>
    <p:sldId id="598" r:id="rId21"/>
    <p:sldId id="522" r:id="rId22"/>
    <p:sldId id="639" r:id="rId23"/>
    <p:sldId id="658" r:id="rId24"/>
    <p:sldId id="659" r:id="rId25"/>
    <p:sldId id="671" r:id="rId26"/>
    <p:sldId id="675" r:id="rId27"/>
    <p:sldId id="672" r:id="rId28"/>
    <p:sldId id="673" r:id="rId29"/>
    <p:sldId id="674" r:id="rId30"/>
    <p:sldId id="676" r:id="rId31"/>
    <p:sldId id="677" r:id="rId32"/>
    <p:sldId id="678" r:id="rId33"/>
    <p:sldId id="691" r:id="rId34"/>
    <p:sldId id="630" r:id="rId35"/>
    <p:sldId id="692" r:id="rId36"/>
    <p:sldId id="694" r:id="rId37"/>
    <p:sldId id="696" r:id="rId38"/>
    <p:sldId id="600" r:id="rId39"/>
    <p:sldId id="631" r:id="rId40"/>
    <p:sldId id="697" r:id="rId41"/>
    <p:sldId id="596" r:id="rId42"/>
    <p:sldId id="619" r:id="rId43"/>
    <p:sldId id="699" r:id="rId44"/>
    <p:sldId id="616" r:id="rId45"/>
    <p:sldId id="700" r:id="rId46"/>
    <p:sldId id="620" r:id="rId47"/>
    <p:sldId id="561" r:id="rId48"/>
    <p:sldId id="702" r:id="rId49"/>
    <p:sldId id="667" r:id="rId50"/>
    <p:sldId id="626" r:id="rId51"/>
    <p:sldId id="638" r:id="rId52"/>
    <p:sldId id="640" r:id="rId53"/>
    <p:sldId id="703" r:id="rId54"/>
    <p:sldId id="681" r:id="rId55"/>
    <p:sldId id="595" r:id="rId56"/>
    <p:sldId id="622" r:id="rId57"/>
    <p:sldId id="704" r:id="rId58"/>
    <p:sldId id="706" r:id="rId59"/>
    <p:sldId id="653" r:id="rId60"/>
    <p:sldId id="624" r:id="rId61"/>
    <p:sldId id="709" r:id="rId62"/>
    <p:sldId id="708" r:id="rId63"/>
    <p:sldId id="62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800"/>
    <a:srgbClr val="D409E8"/>
    <a:srgbClr val="EC95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1"/>
    <p:restoredTop sz="86302"/>
  </p:normalViewPr>
  <p:slideViewPr>
    <p:cSldViewPr snapToGrid="0" snapToObjects="1">
      <p:cViewPr varScale="1">
        <p:scale>
          <a:sx n="55" d="100"/>
          <a:sy n="55" d="100"/>
        </p:scale>
        <p:origin x="612" y="48"/>
      </p:cViewPr>
      <p:guideLst/>
    </p:cSldViewPr>
  </p:slideViewPr>
  <p:outlineViewPr>
    <p:cViewPr>
      <p:scale>
        <a:sx n="33" d="100"/>
        <a:sy n="33" d="100"/>
      </p:scale>
      <p:origin x="0" y="-55984"/>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0T13:51:40.368"/>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46BD4A-2D82-764E-B830-A3424C9315E1}" type="datetimeFigureOut">
              <a:rPr lang="en-US" smtClean="0"/>
              <a:t>3/30/2023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CB233A-5F11-7C41-8A78-EE70C7C602BE}" type="slidenum">
              <a:rPr lang="en-US" smtClean="0"/>
              <a:t>‹#›</a:t>
            </a:fld>
            <a:endParaRPr lang="en-US"/>
          </a:p>
        </p:txBody>
      </p:sp>
    </p:spTree>
    <p:extLst>
      <p:ext uri="{BB962C8B-B14F-4D97-AF65-F5344CB8AC3E}">
        <p14:creationId xmlns:p14="http://schemas.microsoft.com/office/powerpoint/2010/main" val="2443813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1</a:t>
            </a:fld>
            <a:endParaRPr lang="en-US"/>
          </a:p>
        </p:txBody>
      </p:sp>
    </p:spTree>
    <p:extLst>
      <p:ext uri="{BB962C8B-B14F-4D97-AF65-F5344CB8AC3E}">
        <p14:creationId xmlns:p14="http://schemas.microsoft.com/office/powerpoint/2010/main" val="2897875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22</a:t>
            </a:fld>
            <a:endParaRPr lang="en-US"/>
          </a:p>
        </p:txBody>
      </p:sp>
    </p:spTree>
    <p:extLst>
      <p:ext uri="{BB962C8B-B14F-4D97-AF65-F5344CB8AC3E}">
        <p14:creationId xmlns:p14="http://schemas.microsoft.com/office/powerpoint/2010/main" val="542285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CB233A-5F11-7C41-8A78-EE70C7C602BE}" type="slidenum">
              <a:rPr lang="en-US" smtClean="0"/>
              <a:t>33</a:t>
            </a:fld>
            <a:endParaRPr lang="en-US"/>
          </a:p>
        </p:txBody>
      </p:sp>
    </p:spTree>
    <p:extLst>
      <p:ext uri="{BB962C8B-B14F-4D97-AF65-F5344CB8AC3E}">
        <p14:creationId xmlns:p14="http://schemas.microsoft.com/office/powerpoint/2010/main" val="567809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CB233A-5F11-7C41-8A78-EE70C7C602BE}" type="slidenum">
              <a:rPr lang="en-US" smtClean="0"/>
              <a:t>34</a:t>
            </a:fld>
            <a:endParaRPr lang="en-US"/>
          </a:p>
        </p:txBody>
      </p:sp>
    </p:spTree>
    <p:extLst>
      <p:ext uri="{BB962C8B-B14F-4D97-AF65-F5344CB8AC3E}">
        <p14:creationId xmlns:p14="http://schemas.microsoft.com/office/powerpoint/2010/main" val="703572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CB233A-5F11-7C41-8A78-EE70C7C602BE}" type="slidenum">
              <a:rPr lang="en-US" smtClean="0"/>
              <a:t>35</a:t>
            </a:fld>
            <a:endParaRPr lang="en-US"/>
          </a:p>
        </p:txBody>
      </p:sp>
    </p:spTree>
    <p:extLst>
      <p:ext uri="{BB962C8B-B14F-4D97-AF65-F5344CB8AC3E}">
        <p14:creationId xmlns:p14="http://schemas.microsoft.com/office/powerpoint/2010/main" val="245533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CB233A-5F11-7C41-8A78-EE70C7C602BE}" type="slidenum">
              <a:rPr lang="en-US" smtClean="0"/>
              <a:t>36</a:t>
            </a:fld>
            <a:endParaRPr lang="en-US"/>
          </a:p>
        </p:txBody>
      </p:sp>
    </p:spTree>
    <p:extLst>
      <p:ext uri="{BB962C8B-B14F-4D97-AF65-F5344CB8AC3E}">
        <p14:creationId xmlns:p14="http://schemas.microsoft.com/office/powerpoint/2010/main" val="3700169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37</a:t>
            </a:fld>
            <a:endParaRPr lang="en-US"/>
          </a:p>
        </p:txBody>
      </p:sp>
    </p:spTree>
    <p:extLst>
      <p:ext uri="{BB962C8B-B14F-4D97-AF65-F5344CB8AC3E}">
        <p14:creationId xmlns:p14="http://schemas.microsoft.com/office/powerpoint/2010/main" val="2854794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40</a:t>
            </a:fld>
            <a:endParaRPr lang="en-US"/>
          </a:p>
        </p:txBody>
      </p:sp>
    </p:spTree>
    <p:extLst>
      <p:ext uri="{BB962C8B-B14F-4D97-AF65-F5344CB8AC3E}">
        <p14:creationId xmlns:p14="http://schemas.microsoft.com/office/powerpoint/2010/main" val="83126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47</a:t>
            </a:fld>
            <a:endParaRPr lang="en-US"/>
          </a:p>
        </p:txBody>
      </p:sp>
    </p:spTree>
    <p:extLst>
      <p:ext uri="{BB962C8B-B14F-4D97-AF65-F5344CB8AC3E}">
        <p14:creationId xmlns:p14="http://schemas.microsoft.com/office/powerpoint/2010/main" val="1099710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51</a:t>
            </a:fld>
            <a:endParaRPr lang="en-US"/>
          </a:p>
        </p:txBody>
      </p:sp>
    </p:spTree>
    <p:extLst>
      <p:ext uri="{BB962C8B-B14F-4D97-AF65-F5344CB8AC3E}">
        <p14:creationId xmlns:p14="http://schemas.microsoft.com/office/powerpoint/2010/main" val="3870365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CB233A-5F11-7C41-8A78-EE70C7C602BE}" type="slidenum">
              <a:rPr lang="en-US" smtClean="0"/>
              <a:t>52</a:t>
            </a:fld>
            <a:endParaRPr lang="en-US"/>
          </a:p>
        </p:txBody>
      </p:sp>
    </p:spTree>
    <p:extLst>
      <p:ext uri="{BB962C8B-B14F-4D97-AF65-F5344CB8AC3E}">
        <p14:creationId xmlns:p14="http://schemas.microsoft.com/office/powerpoint/2010/main" val="2329653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CB233A-5F11-7C41-8A78-EE70C7C602BE}" type="slidenum">
              <a:rPr lang="en-US" smtClean="0"/>
              <a:t>54</a:t>
            </a:fld>
            <a:endParaRPr lang="en-US"/>
          </a:p>
        </p:txBody>
      </p:sp>
    </p:spTree>
    <p:extLst>
      <p:ext uri="{BB962C8B-B14F-4D97-AF65-F5344CB8AC3E}">
        <p14:creationId xmlns:p14="http://schemas.microsoft.com/office/powerpoint/2010/main" val="3400698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59</a:t>
            </a:fld>
            <a:endParaRPr lang="en-US"/>
          </a:p>
        </p:txBody>
      </p:sp>
    </p:spTree>
    <p:extLst>
      <p:ext uri="{BB962C8B-B14F-4D97-AF65-F5344CB8AC3E}">
        <p14:creationId xmlns:p14="http://schemas.microsoft.com/office/powerpoint/2010/main" val="3284887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62</a:t>
            </a:fld>
            <a:endParaRPr lang="en-US"/>
          </a:p>
        </p:txBody>
      </p:sp>
    </p:spTree>
    <p:extLst>
      <p:ext uri="{BB962C8B-B14F-4D97-AF65-F5344CB8AC3E}">
        <p14:creationId xmlns:p14="http://schemas.microsoft.com/office/powerpoint/2010/main" val="950914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70D6F-60D7-3A43-AE43-91D2B82F1C3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AF7A192-749C-B049-9614-E850067389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CC59988-A874-694C-8916-5895E8918331}"/>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5" name="Footer Placeholder 4">
            <a:extLst>
              <a:ext uri="{FF2B5EF4-FFF2-40B4-BE49-F238E27FC236}">
                <a16:creationId xmlns:a16="http://schemas.microsoft.com/office/drawing/2014/main" id="{42DFBB0F-A14A-D04A-9BAD-75DD5F914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BBBF38-58D1-6C4E-88BA-6CEB662B2599}"/>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2181422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1B385-1C8C-094D-90A4-5B58E31DAC6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8BC428E-80B8-FD4C-8485-7A92DEA8C31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46F492-21E3-9144-999A-1EB70803304C}"/>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5" name="Footer Placeholder 4">
            <a:extLst>
              <a:ext uri="{FF2B5EF4-FFF2-40B4-BE49-F238E27FC236}">
                <a16:creationId xmlns:a16="http://schemas.microsoft.com/office/drawing/2014/main" id="{DE2083B1-4DEE-7643-82BF-75511C4A6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443DB4-0D80-0346-9685-36E7CE2ED513}"/>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4167675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9A82A-B38A-6A46-9351-347D3299B5B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A7D788A-1284-AB41-9E5A-B932BC2613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7BE1FA5-E92A-DF47-9B84-734A933EA00D}"/>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5" name="Footer Placeholder 4">
            <a:extLst>
              <a:ext uri="{FF2B5EF4-FFF2-40B4-BE49-F238E27FC236}">
                <a16:creationId xmlns:a16="http://schemas.microsoft.com/office/drawing/2014/main" id="{4A5BD8E4-6BC6-0443-9AFC-2B5980B8AC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D3F5B-5864-544B-B9F0-FA2ABEA812AC}"/>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346438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8E529-0D11-E241-9B6D-5651808861B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B53382F-C43E-6E47-8EFC-EEE3CDD3CF2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5C9622E-A21B-ED44-8AE4-742C3A0C78B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1C418EC-0BF7-6C46-BCB9-3E92A2F74E5F}"/>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6" name="Footer Placeholder 5">
            <a:extLst>
              <a:ext uri="{FF2B5EF4-FFF2-40B4-BE49-F238E27FC236}">
                <a16:creationId xmlns:a16="http://schemas.microsoft.com/office/drawing/2014/main" id="{C7793665-ECC0-D94B-BC25-A6CF70BB92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AD07F9-3485-8D43-AC77-BA45616DD33C}"/>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3548347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887C8-D17E-7A40-BB48-E170F253250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16A5E3-699A-464E-89AA-6B99B5CD92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8ADFC21-8998-0348-99E6-363A94382D2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F73FFCC-2F5D-0A40-A987-D9402204B8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598100-9C2E-7543-A5D2-DFE5E85ED06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12D0E35-7965-BA46-9A23-53FAC52D93D3}"/>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8" name="Footer Placeholder 7">
            <a:extLst>
              <a:ext uri="{FF2B5EF4-FFF2-40B4-BE49-F238E27FC236}">
                <a16:creationId xmlns:a16="http://schemas.microsoft.com/office/drawing/2014/main" id="{D508B27B-4FFD-554B-943B-532533F9FA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1C7F98-0CB5-854B-9F74-CACCF9DEC53F}"/>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380688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5DEF-74C8-6D4A-984A-DBB1D52E72B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9AABDD9-A3E3-F44B-937C-6A230A7D1AD9}"/>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4" name="Footer Placeholder 3">
            <a:extLst>
              <a:ext uri="{FF2B5EF4-FFF2-40B4-BE49-F238E27FC236}">
                <a16:creationId xmlns:a16="http://schemas.microsoft.com/office/drawing/2014/main" id="{7720FED6-3EA2-0045-8B6E-4AD96B594D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6766A1-E7DF-0745-8A1A-0BCBDCED6127}"/>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1448559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AB7C4D-44B2-3D43-8A91-B0A43AD2A280}"/>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3" name="Footer Placeholder 2">
            <a:extLst>
              <a:ext uri="{FF2B5EF4-FFF2-40B4-BE49-F238E27FC236}">
                <a16:creationId xmlns:a16="http://schemas.microsoft.com/office/drawing/2014/main" id="{C5304E16-F04A-EC49-A141-41E753331F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6039FC-04FA-C74D-9C0C-FF36661B0FD0}"/>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3266601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89FE-4A3C-814E-83A1-2C49A9361B9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E037046-F1FE-5C4A-BEF5-2A129E6B69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545EC35-FD26-7B4E-8825-118638C11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8FFF00-27E7-D04D-A7DE-0153A9647A1E}"/>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6" name="Footer Placeholder 5">
            <a:extLst>
              <a:ext uri="{FF2B5EF4-FFF2-40B4-BE49-F238E27FC236}">
                <a16:creationId xmlns:a16="http://schemas.microsoft.com/office/drawing/2014/main" id="{2A576699-A08B-3445-BD76-C5EAC9891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AA9D22-9819-B842-A262-96E7A0179CBF}"/>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1436927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53728-2A83-1546-82F5-8E1EEC27C3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4E0E5B9-F238-DB41-94B5-944971B025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CD7966-4B61-6542-B792-3FE33E560A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485729-FCA1-C248-9BCA-F48C20D70561}"/>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6" name="Footer Placeholder 5">
            <a:extLst>
              <a:ext uri="{FF2B5EF4-FFF2-40B4-BE49-F238E27FC236}">
                <a16:creationId xmlns:a16="http://schemas.microsoft.com/office/drawing/2014/main" id="{24B7AC3C-3A16-8849-8B9E-C4F3C838F9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BEF159-48F6-2840-AF9C-259A678EE0A3}"/>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2167551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CD6D1-045E-FA48-84B9-B0A6D1C73B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6CE72C5-6808-5E45-B812-43797AA9553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2DC0DF-B775-724A-B449-C35EFFA201FF}"/>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5" name="Footer Placeholder 4">
            <a:extLst>
              <a:ext uri="{FF2B5EF4-FFF2-40B4-BE49-F238E27FC236}">
                <a16:creationId xmlns:a16="http://schemas.microsoft.com/office/drawing/2014/main" id="{305401C2-0A2A-B64F-B501-47B4593C3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8EE36-24BD-7943-BA92-1BCDE14F1CD6}"/>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215211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B68894-F59F-444D-B50E-475E44199E1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EB9F38-D003-A44E-A3FE-1CBD6D01F4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1A70A9-D1CC-134C-9E1C-5D890F09641E}"/>
              </a:ext>
            </a:extLst>
          </p:cNvPr>
          <p:cNvSpPr>
            <a:spLocks noGrp="1"/>
          </p:cNvSpPr>
          <p:nvPr>
            <p:ph type="dt" sz="half" idx="10"/>
          </p:nvPr>
        </p:nvSpPr>
        <p:spPr/>
        <p:txBody>
          <a:bodyPr/>
          <a:lstStyle/>
          <a:p>
            <a:fld id="{5021616A-D938-7944-83A5-9BB797DDEF19}" type="datetimeFigureOut">
              <a:rPr lang="en-US" smtClean="0"/>
              <a:t>3/30/2023</a:t>
            </a:fld>
            <a:endParaRPr lang="en-US"/>
          </a:p>
        </p:txBody>
      </p:sp>
      <p:sp>
        <p:nvSpPr>
          <p:cNvPr id="5" name="Footer Placeholder 4">
            <a:extLst>
              <a:ext uri="{FF2B5EF4-FFF2-40B4-BE49-F238E27FC236}">
                <a16:creationId xmlns:a16="http://schemas.microsoft.com/office/drawing/2014/main" id="{B0568937-F646-A44D-A52E-59A91DFDDA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CFCFC-F133-2F42-85ED-25D708E12610}"/>
              </a:ext>
            </a:extLst>
          </p:cNvPr>
          <p:cNvSpPr>
            <a:spLocks noGrp="1"/>
          </p:cNvSpPr>
          <p:nvPr>
            <p:ph type="sldNum" sz="quarter" idx="12"/>
          </p:nvPr>
        </p:nvSpPr>
        <p:spPr/>
        <p:txBody>
          <a:bodyPr/>
          <a:lstStyle/>
          <a:p>
            <a:fld id="{DF9FA485-83EC-2040-8560-6B413D0F7428}" type="slidenum">
              <a:rPr lang="en-US" smtClean="0"/>
              <a:t>‹#›</a:t>
            </a:fld>
            <a:endParaRPr lang="en-US"/>
          </a:p>
        </p:txBody>
      </p:sp>
    </p:spTree>
    <p:extLst>
      <p:ext uri="{BB962C8B-B14F-4D97-AF65-F5344CB8AC3E}">
        <p14:creationId xmlns:p14="http://schemas.microsoft.com/office/powerpoint/2010/main" val="1795979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D453EE-C1C9-1F48-AD3C-B37C26871D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D202EA-7397-F944-913F-16D0EF7AD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C6F996F-682B-2246-A6C1-DBF65C5AFE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21616A-D938-7944-83A5-9BB797DDEF19}" type="datetimeFigureOut">
              <a:rPr lang="en-US" smtClean="0"/>
              <a:t>3/30/2023</a:t>
            </a:fld>
            <a:endParaRPr lang="en-US"/>
          </a:p>
        </p:txBody>
      </p:sp>
      <p:sp>
        <p:nvSpPr>
          <p:cNvPr id="5" name="Footer Placeholder 4">
            <a:extLst>
              <a:ext uri="{FF2B5EF4-FFF2-40B4-BE49-F238E27FC236}">
                <a16:creationId xmlns:a16="http://schemas.microsoft.com/office/drawing/2014/main" id="{52A7BAB2-CDC8-D648-BD97-681443A5F5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38C7F0-96EC-4349-82AC-F50288BAFC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9FA485-83EC-2040-8560-6B413D0F7428}" type="slidenum">
              <a:rPr lang="en-US" smtClean="0"/>
              <a:t>‹#›</a:t>
            </a:fld>
            <a:endParaRPr lang="en-US"/>
          </a:p>
        </p:txBody>
      </p:sp>
    </p:spTree>
    <p:extLst>
      <p:ext uri="{BB962C8B-B14F-4D97-AF65-F5344CB8AC3E}">
        <p14:creationId xmlns:p14="http://schemas.microsoft.com/office/powerpoint/2010/main" val="1013830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hyperlink" Target="https://openjusticecourtofprotection.org/archive-by-category/"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openjusticecourtofprotection.org/2022/01/14/the-politics-of-the-pandemic-in-the-court-of-protection/" TargetMode="External"/><Relationship Id="rId5" Type="http://schemas.openxmlformats.org/officeDocument/2006/relationships/image" Target="../media/image5.png"/><Relationship Id="rId4" Type="http://schemas.openxmlformats.org/officeDocument/2006/relationships/hyperlink" Target="https://openjusticecourtofprotection.org/2022/07/25/determining-capacity-for-sex-with-her-abuser/" TargetMode="External"/><Relationship Id="rId9" Type="http://schemas.openxmlformats.org/officeDocument/2006/relationships/hyperlink" Target="https://openjusticecourtofprotection.org/2020/12/18/autoerotic-asphyxiation-capacity-and-best-interest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openjusticecourtofprotection.org/archive-by-category/"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www.judiciary.uk/amendments-to-practice-directions-supplementing-the-court-of-protection-rules-2017/"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caselaw.nationalarchives.gov.uk/ewcop/2022/4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www.bbc.co.uk/programmes/m001ddrp"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twitter.com/CourtServ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170.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twitter.com/CourtServe"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5296A97-098E-8E4F-B8AD-A51A9B972D83}"/>
              </a:ext>
            </a:extLst>
          </p:cNvPr>
          <p:cNvSpPr>
            <a:spLocks noGrp="1"/>
          </p:cNvSpPr>
          <p:nvPr>
            <p:ph type="ctrTitle"/>
          </p:nvPr>
        </p:nvSpPr>
        <p:spPr>
          <a:solidFill>
            <a:srgbClr val="FFFF00"/>
          </a:solidFill>
        </p:spPr>
        <p:txBody>
          <a:bodyPr>
            <a:normAutofit/>
          </a:bodyPr>
          <a:lstStyle/>
          <a:p>
            <a:r>
              <a:rPr lang="en-US" dirty="0"/>
              <a:t>Transparency Matters </a:t>
            </a:r>
            <a:br>
              <a:rPr lang="en-US" dirty="0"/>
            </a:br>
            <a:r>
              <a:rPr lang="en-US" sz="4800" dirty="0"/>
              <a:t>in the Court of Protection</a:t>
            </a:r>
          </a:p>
        </p:txBody>
      </p:sp>
      <p:sp>
        <p:nvSpPr>
          <p:cNvPr id="9" name="Subtitle 8">
            <a:extLst>
              <a:ext uri="{FF2B5EF4-FFF2-40B4-BE49-F238E27FC236}">
                <a16:creationId xmlns:a16="http://schemas.microsoft.com/office/drawing/2014/main" id="{BD5A3E38-051B-7243-BBC1-17D087BA9B14}"/>
              </a:ext>
            </a:extLst>
          </p:cNvPr>
          <p:cNvSpPr>
            <a:spLocks noGrp="1"/>
          </p:cNvSpPr>
          <p:nvPr>
            <p:ph type="subTitle" idx="1"/>
          </p:nvPr>
        </p:nvSpPr>
        <p:spPr>
          <a:xfrm>
            <a:off x="1524000" y="3817191"/>
            <a:ext cx="9144000" cy="1655762"/>
          </a:xfrm>
        </p:spPr>
        <p:txBody>
          <a:bodyPr>
            <a:normAutofit fontScale="70000" lnSpcReduction="20000"/>
          </a:bodyPr>
          <a:lstStyle/>
          <a:p>
            <a:r>
              <a:rPr lang="en-US" sz="2800" b="1" dirty="0"/>
              <a:t>Celia Kitzinger</a:t>
            </a:r>
          </a:p>
          <a:p>
            <a:r>
              <a:rPr lang="en-US" sz="2800" b="1" dirty="0"/>
              <a:t>19</a:t>
            </a:r>
            <a:r>
              <a:rPr lang="en-US" sz="2800" b="1" baseline="30000" dirty="0"/>
              <a:t>th</a:t>
            </a:r>
            <a:r>
              <a:rPr lang="en-US" sz="2800" b="1" dirty="0"/>
              <a:t> January 2023</a:t>
            </a:r>
          </a:p>
          <a:p>
            <a:r>
              <a:rPr lang="en-GB" b="0" i="0" u="none" strike="noStrike" dirty="0">
                <a:solidFill>
                  <a:srgbClr val="222222"/>
                </a:solidFill>
                <a:effectLst/>
                <a:latin typeface="Arial" panose="020B0604020202020204" pitchFamily="34" charset="0"/>
              </a:rPr>
              <a:t>Park Square Barristers</a:t>
            </a:r>
          </a:p>
          <a:p>
            <a:r>
              <a:rPr lang="en-GB" b="0" i="0" u="none" strike="noStrike" dirty="0">
                <a:solidFill>
                  <a:srgbClr val="222222"/>
                </a:solidFill>
                <a:effectLst/>
                <a:latin typeface="Arial" panose="020B0604020202020204" pitchFamily="34" charset="0"/>
              </a:rPr>
              <a:t>At </a:t>
            </a:r>
            <a:r>
              <a:rPr lang="en-GB" b="0" i="0" u="none" strike="noStrike" dirty="0" err="1">
                <a:solidFill>
                  <a:srgbClr val="222222"/>
                </a:solidFill>
                <a:effectLst/>
                <a:latin typeface="Arial" panose="020B0604020202020204" pitchFamily="34" charset="0"/>
              </a:rPr>
              <a:t>Iberica</a:t>
            </a:r>
            <a:r>
              <a:rPr lang="en-GB" dirty="0">
                <a:solidFill>
                  <a:srgbClr val="222222"/>
                </a:solidFill>
                <a:latin typeface="Arial" panose="020B0604020202020204" pitchFamily="34" charset="0"/>
              </a:rPr>
              <a:t>, </a:t>
            </a:r>
            <a:r>
              <a:rPr lang="en-GB" b="0" i="0" u="none" strike="noStrike" dirty="0">
                <a:solidFill>
                  <a:srgbClr val="222222"/>
                </a:solidFill>
                <a:effectLst/>
                <a:latin typeface="Arial" panose="020B0604020202020204" pitchFamily="34" charset="0"/>
              </a:rPr>
              <a:t>Hepper House, </a:t>
            </a:r>
          </a:p>
          <a:p>
            <a:r>
              <a:rPr lang="en-GB" b="0" i="0" u="none" strike="noStrike" dirty="0">
                <a:solidFill>
                  <a:srgbClr val="222222"/>
                </a:solidFill>
                <a:effectLst/>
                <a:latin typeface="Arial" panose="020B0604020202020204" pitchFamily="34" charset="0"/>
              </a:rPr>
              <a:t>17a E Parade, Leeds LS1 2BH</a:t>
            </a:r>
            <a:endParaRPr lang="en-US" dirty="0"/>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3"/>
          <a:stretch>
            <a:fillRect/>
          </a:stretch>
        </p:blipFill>
        <p:spPr>
          <a:xfrm>
            <a:off x="10566981" y="167905"/>
            <a:ext cx="1490663" cy="849082"/>
          </a:xfrm>
          <a:prstGeom prst="rect">
            <a:avLst/>
          </a:prstGeom>
        </p:spPr>
      </p:pic>
    </p:spTree>
    <p:extLst>
      <p:ext uri="{BB962C8B-B14F-4D97-AF65-F5344CB8AC3E}">
        <p14:creationId xmlns:p14="http://schemas.microsoft.com/office/powerpoint/2010/main" val="1046023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3CF5-BEC4-684A-8A79-D4B62E24B797}"/>
              </a:ext>
            </a:extLst>
          </p:cNvPr>
          <p:cNvSpPr>
            <a:spLocks noGrp="1"/>
          </p:cNvSpPr>
          <p:nvPr>
            <p:ph type="title"/>
          </p:nvPr>
        </p:nvSpPr>
        <p:spPr>
          <a:xfrm>
            <a:off x="450273" y="365126"/>
            <a:ext cx="9770685" cy="1053966"/>
          </a:xfrm>
          <a:solidFill>
            <a:srgbClr val="FFFF00"/>
          </a:solidFill>
        </p:spPr>
        <p:txBody>
          <a:bodyPr/>
          <a:lstStyle/>
          <a:p>
            <a:r>
              <a:rPr lang="en-US" b="1" dirty="0">
                <a:latin typeface="+mn-lt"/>
              </a:rPr>
              <a:t>TRANSPARENCY – a fundamental value</a:t>
            </a:r>
          </a:p>
        </p:txBody>
      </p:sp>
      <p:sp>
        <p:nvSpPr>
          <p:cNvPr id="3" name="Content Placeholder 2">
            <a:extLst>
              <a:ext uri="{FF2B5EF4-FFF2-40B4-BE49-F238E27FC236}">
                <a16:creationId xmlns:a16="http://schemas.microsoft.com/office/drawing/2014/main" id="{2F9D6C1D-DB56-5A43-8F40-2C32A3B3B845}"/>
              </a:ext>
            </a:extLst>
          </p:cNvPr>
          <p:cNvSpPr>
            <a:spLocks noGrp="1"/>
          </p:cNvSpPr>
          <p:nvPr>
            <p:ph sz="half" idx="1"/>
          </p:nvPr>
        </p:nvSpPr>
        <p:spPr>
          <a:xfrm>
            <a:off x="450273" y="1825625"/>
            <a:ext cx="6109853" cy="4351338"/>
          </a:xfrm>
          <a:solidFill>
            <a:schemeClr val="accent2">
              <a:lumMod val="20000"/>
              <a:lumOff val="80000"/>
            </a:schemeClr>
          </a:solidFill>
        </p:spPr>
        <p:txBody>
          <a:bodyPr>
            <a:normAutofit fontScale="77500" lnSpcReduction="20000"/>
          </a:bodyPr>
          <a:lstStyle/>
          <a:p>
            <a:pPr marL="0" indent="0" algn="ctr">
              <a:buNone/>
            </a:pPr>
            <a:endParaRPr lang="en-US" dirty="0"/>
          </a:p>
          <a:p>
            <a:pPr marL="0" indent="0" algn="ctr">
              <a:buNone/>
            </a:pPr>
            <a:r>
              <a:rPr lang="en-US" dirty="0"/>
              <a:t>“</a:t>
            </a:r>
            <a:r>
              <a:rPr lang="en-US" sz="3500" b="1" dirty="0"/>
              <a:t>Transparency is central to the philosophy of the Court of Protection</a:t>
            </a:r>
            <a:r>
              <a:rPr lang="en-US" sz="3500" dirty="0"/>
              <a:t>”</a:t>
            </a:r>
          </a:p>
          <a:p>
            <a:endParaRPr lang="en-US" sz="3500" dirty="0"/>
          </a:p>
          <a:p>
            <a:endParaRPr lang="en-US" dirty="0"/>
          </a:p>
          <a:p>
            <a:endParaRPr lang="en-US" dirty="0"/>
          </a:p>
          <a:p>
            <a:endParaRPr lang="en-US" dirty="0"/>
          </a:p>
          <a:p>
            <a:pPr marL="0" indent="0" algn="ctr">
              <a:buNone/>
            </a:pPr>
            <a:endParaRPr lang="en-GB" sz="2200" dirty="0"/>
          </a:p>
          <a:p>
            <a:pPr marL="0" indent="0" algn="ctr">
              <a:buNone/>
            </a:pPr>
            <a:endParaRPr lang="en-GB" sz="2200" dirty="0"/>
          </a:p>
          <a:p>
            <a:pPr marL="0" indent="0" algn="ctr">
              <a:buNone/>
            </a:pPr>
            <a:endParaRPr lang="en-GB" sz="2200" dirty="0"/>
          </a:p>
          <a:p>
            <a:pPr marL="0" indent="0" algn="ctr">
              <a:buNone/>
            </a:pPr>
            <a:r>
              <a:rPr lang="en-GB" sz="2400" dirty="0"/>
              <a:t>Mr Justice Hayden, Vice President of the Court of Protection,  4</a:t>
            </a:r>
            <a:r>
              <a:rPr lang="en-GB" sz="2400" baseline="30000" dirty="0"/>
              <a:t>th</a:t>
            </a:r>
            <a:r>
              <a:rPr lang="en-GB" sz="2400" dirty="0"/>
              <a:t> May 2020</a:t>
            </a:r>
            <a:endParaRPr lang="en-US" sz="2400" dirty="0"/>
          </a:p>
          <a:p>
            <a:endParaRPr lang="en-US" dirty="0"/>
          </a:p>
        </p:txBody>
      </p:sp>
      <p:sp>
        <p:nvSpPr>
          <p:cNvPr id="6" name="Content Placeholder 5">
            <a:extLst>
              <a:ext uri="{FF2B5EF4-FFF2-40B4-BE49-F238E27FC236}">
                <a16:creationId xmlns:a16="http://schemas.microsoft.com/office/drawing/2014/main" id="{D853994E-EDDC-B84E-8653-426017FCA303}"/>
              </a:ext>
            </a:extLst>
          </p:cNvPr>
          <p:cNvSpPr>
            <a:spLocks noGrp="1"/>
          </p:cNvSpPr>
          <p:nvPr>
            <p:ph sz="half" idx="2"/>
          </p:nvPr>
        </p:nvSpPr>
        <p:spPr>
          <a:xfrm>
            <a:off x="6754585" y="1825625"/>
            <a:ext cx="5181600" cy="4351338"/>
          </a:xfrm>
          <a:solidFill>
            <a:schemeClr val="accent2">
              <a:lumMod val="20000"/>
              <a:lumOff val="80000"/>
            </a:schemeClr>
          </a:solidFill>
        </p:spPr>
        <p:txBody>
          <a:bodyPr>
            <a:normAutofit fontScale="77500" lnSpcReduction="20000"/>
          </a:bodyPr>
          <a:lstStyle/>
          <a:p>
            <a:pPr marL="0" indent="0" algn="ctr">
              <a:buNone/>
            </a:pPr>
            <a:endParaRPr lang="en-GB" sz="3500" dirty="0"/>
          </a:p>
          <a:p>
            <a:pPr marL="0" indent="0" algn="ctr">
              <a:buNone/>
            </a:pPr>
            <a:r>
              <a:rPr lang="en-GB" sz="3500" dirty="0"/>
              <a:t>“</a:t>
            </a:r>
            <a:r>
              <a:rPr lang="en-GB" sz="3500" b="1" dirty="0"/>
              <a:t>Publicity is the very soul of justice. . . .  It is the keenest spur to exertion, and the surest of all guards against improbity</a:t>
            </a:r>
            <a:r>
              <a:rPr lang="en-GB" sz="3500" dirty="0"/>
              <a:t>.</a:t>
            </a:r>
            <a:r>
              <a:rPr lang="en-GB" sz="3500" b="1" dirty="0"/>
              <a:t>.”</a:t>
            </a:r>
          </a:p>
          <a:p>
            <a:endParaRPr lang="en-US" dirty="0"/>
          </a:p>
          <a:p>
            <a:endParaRPr lang="en-US" dirty="0"/>
          </a:p>
          <a:p>
            <a:endParaRPr lang="en-US" dirty="0"/>
          </a:p>
          <a:p>
            <a:endParaRPr lang="en-US" dirty="0"/>
          </a:p>
          <a:p>
            <a:pPr marL="0" indent="0" algn="ctr">
              <a:buNone/>
            </a:pPr>
            <a:endParaRPr lang="en-GB" sz="2400" dirty="0"/>
          </a:p>
          <a:p>
            <a:pPr marL="0" indent="0" algn="ctr">
              <a:buNone/>
            </a:pPr>
            <a:r>
              <a:rPr lang="en-GB" sz="2400" dirty="0"/>
              <a:t>Jeremy Bentham 1748–1832 English philosopher: </a:t>
            </a:r>
            <a:r>
              <a:rPr lang="en-GB" sz="2400" i="1" dirty="0"/>
              <a:t>Publicity in the Courts of Justice</a:t>
            </a:r>
            <a:r>
              <a:rPr lang="en-GB" sz="2400" dirty="0"/>
              <a:t> (1843)</a:t>
            </a:r>
            <a:endParaRPr lang="en-US" sz="2400" dirty="0"/>
          </a:p>
        </p:txBody>
      </p:sp>
      <p:pic>
        <p:nvPicPr>
          <p:cNvPr id="4" name="Picture 3">
            <a:extLst>
              <a:ext uri="{FF2B5EF4-FFF2-40B4-BE49-F238E27FC236}">
                <a16:creationId xmlns:a16="http://schemas.microsoft.com/office/drawing/2014/main" id="{AE33EB4D-88E6-3042-9D25-7D8E204AA11D}"/>
              </a:ext>
            </a:extLst>
          </p:cNvPr>
          <p:cNvPicPr>
            <a:picLocks noChangeAspect="1"/>
          </p:cNvPicPr>
          <p:nvPr/>
        </p:nvPicPr>
        <p:blipFill>
          <a:blip r:embed="rId2"/>
          <a:stretch>
            <a:fillRect/>
          </a:stretch>
        </p:blipFill>
        <p:spPr>
          <a:xfrm>
            <a:off x="8181603" y="3733800"/>
            <a:ext cx="2357360" cy="1320122"/>
          </a:xfrm>
          <a:prstGeom prst="rect">
            <a:avLst/>
          </a:prstGeom>
        </p:spPr>
      </p:pic>
      <p:pic>
        <p:nvPicPr>
          <p:cNvPr id="5" name="Picture 4">
            <a:extLst>
              <a:ext uri="{FF2B5EF4-FFF2-40B4-BE49-F238E27FC236}">
                <a16:creationId xmlns:a16="http://schemas.microsoft.com/office/drawing/2014/main" id="{B06C059A-747F-394F-A060-68DBA40C2573}"/>
              </a:ext>
            </a:extLst>
          </p:cNvPr>
          <p:cNvPicPr>
            <a:picLocks noChangeAspect="1"/>
          </p:cNvPicPr>
          <p:nvPr/>
        </p:nvPicPr>
        <p:blipFill>
          <a:blip r:embed="rId3"/>
          <a:stretch>
            <a:fillRect/>
          </a:stretch>
        </p:blipFill>
        <p:spPr>
          <a:xfrm>
            <a:off x="2071750" y="3257190"/>
            <a:ext cx="2498134" cy="1647320"/>
          </a:xfrm>
          <a:prstGeom prst="rect">
            <a:avLst/>
          </a:prstGeom>
        </p:spPr>
      </p:pic>
      <p:sp>
        <p:nvSpPr>
          <p:cNvPr id="7" name="TextBox 6">
            <a:extLst>
              <a:ext uri="{FF2B5EF4-FFF2-40B4-BE49-F238E27FC236}">
                <a16:creationId xmlns:a16="http://schemas.microsoft.com/office/drawing/2014/main" id="{3946535F-0789-8C49-B91E-49234980560E}"/>
              </a:ext>
            </a:extLst>
          </p:cNvPr>
          <p:cNvSpPr txBox="1"/>
          <p:nvPr/>
        </p:nvSpPr>
        <p:spPr>
          <a:xfrm>
            <a:off x="11984182" y="124691"/>
            <a:ext cx="184731" cy="369332"/>
          </a:xfrm>
          <a:prstGeom prst="rect">
            <a:avLst/>
          </a:prstGeom>
          <a:noFill/>
        </p:spPr>
        <p:txBody>
          <a:bodyPr wrap="none" rtlCol="0">
            <a:spAutoFit/>
          </a:bodyPr>
          <a:lstStyle/>
          <a:p>
            <a:endParaRPr lang="en-US"/>
          </a:p>
        </p:txBody>
      </p:sp>
      <p:pic>
        <p:nvPicPr>
          <p:cNvPr id="8" name="Picture 7">
            <a:extLst>
              <a:ext uri="{FF2B5EF4-FFF2-40B4-BE49-F238E27FC236}">
                <a16:creationId xmlns:a16="http://schemas.microsoft.com/office/drawing/2014/main" id="{BCEBFBB8-139B-3B41-B7CE-AD6F909D3207}"/>
              </a:ext>
            </a:extLst>
          </p:cNvPr>
          <p:cNvPicPr>
            <a:picLocks noChangeAspect="1"/>
          </p:cNvPicPr>
          <p:nvPr/>
        </p:nvPicPr>
        <p:blipFill>
          <a:blip r:embed="rId4"/>
          <a:stretch>
            <a:fillRect/>
          </a:stretch>
        </p:blipFill>
        <p:spPr>
          <a:xfrm>
            <a:off x="10220958" y="365126"/>
            <a:ext cx="1850360" cy="1053965"/>
          </a:xfrm>
          <a:prstGeom prst="rect">
            <a:avLst/>
          </a:prstGeom>
        </p:spPr>
      </p:pic>
    </p:spTree>
    <p:extLst>
      <p:ext uri="{BB962C8B-B14F-4D97-AF65-F5344CB8AC3E}">
        <p14:creationId xmlns:p14="http://schemas.microsoft.com/office/powerpoint/2010/main" val="136486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519953" y="573900"/>
            <a:ext cx="10088515" cy="849082"/>
          </a:xfrm>
          <a:solidFill>
            <a:srgbClr val="FFFF00"/>
          </a:solidFill>
        </p:spPr>
        <p:txBody>
          <a:bodyPr/>
          <a:lstStyle/>
          <a:p>
            <a:r>
              <a:rPr lang="en-US" dirty="0"/>
              <a:t>Open Justice Court of Protection Project</a:t>
            </a:r>
          </a:p>
        </p:txBody>
      </p:sp>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a:xfrm>
            <a:off x="519953" y="1825625"/>
            <a:ext cx="11579178" cy="4745296"/>
          </a:xfrm>
        </p:spPr>
        <p:txBody>
          <a:bodyPr>
            <a:normAutofit lnSpcReduction="10000"/>
          </a:bodyPr>
          <a:lstStyle/>
          <a:p>
            <a:r>
              <a:rPr lang="en-US" dirty="0"/>
              <a:t>Transparency Pilot 2016 – extended and incorporated into COP practice</a:t>
            </a:r>
          </a:p>
          <a:p>
            <a:r>
              <a:rPr lang="en-US" dirty="0"/>
              <a:t>Open Justice COP Project Founded 15 June 2020 </a:t>
            </a:r>
          </a:p>
          <a:p>
            <a:r>
              <a:rPr lang="en-US" dirty="0"/>
              <a:t>Following  negative experience of “first ever all-remote” hearing of the pandemic</a:t>
            </a:r>
          </a:p>
          <a:p>
            <a:r>
              <a:rPr lang="en-US" dirty="0"/>
              <a:t>Launched as “guard against improbity”, it soon became clear that it (also) offered a learning experience for people working in health and social care surprised at ‘person-</a:t>
            </a:r>
            <a:r>
              <a:rPr lang="en-US" dirty="0" err="1"/>
              <a:t>centred</a:t>
            </a:r>
            <a:r>
              <a:rPr lang="en-US" dirty="0"/>
              <a:t>’ + ‘less risk averse’ approach</a:t>
            </a:r>
          </a:p>
          <a:p>
            <a:r>
              <a:rPr lang="en-US" dirty="0"/>
              <a:t>And supports family members of P learning at first hand about the COP</a:t>
            </a:r>
          </a:p>
          <a:p>
            <a:r>
              <a:rPr lang="en-US" dirty="0"/>
              <a:t>Has massively increased observation in COP (as has remote hearings)</a:t>
            </a:r>
          </a:p>
          <a:p>
            <a:r>
              <a:rPr lang="en-US" dirty="0"/>
              <a:t>Thank you to everyone who has supported observers </a:t>
            </a:r>
          </a:p>
          <a:p>
            <a:r>
              <a:rPr lang="en-US" dirty="0"/>
              <a:t>Has generally enhanced the reputation of the Court of Protection</a:t>
            </a:r>
          </a:p>
          <a:p>
            <a:pPr marL="0" indent="0">
              <a:buNone/>
            </a:pPr>
            <a:endParaRPr lang="en-US" dirty="0"/>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2"/>
          <a:stretch>
            <a:fillRect/>
          </a:stretch>
        </p:blipFill>
        <p:spPr>
          <a:xfrm>
            <a:off x="10608468" y="573900"/>
            <a:ext cx="1490663" cy="849082"/>
          </a:xfrm>
          <a:prstGeom prst="rect">
            <a:avLst/>
          </a:prstGeom>
        </p:spPr>
      </p:pic>
    </p:spTree>
    <p:extLst>
      <p:ext uri="{BB962C8B-B14F-4D97-AF65-F5344CB8AC3E}">
        <p14:creationId xmlns:p14="http://schemas.microsoft.com/office/powerpoint/2010/main" val="420368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519953" y="573900"/>
            <a:ext cx="10088515" cy="849082"/>
          </a:xfrm>
          <a:solidFill>
            <a:srgbClr val="FFFF00"/>
          </a:solidFill>
        </p:spPr>
        <p:txBody>
          <a:bodyPr/>
          <a:lstStyle/>
          <a:p>
            <a:r>
              <a:rPr lang="en-US" dirty="0"/>
              <a:t>Open Justice Court of Protection Blogs</a:t>
            </a:r>
          </a:p>
        </p:txBody>
      </p:sp>
      <p:pic>
        <p:nvPicPr>
          <p:cNvPr id="5" name="Content Placeholder 4">
            <a:extLst>
              <a:ext uri="{FF2B5EF4-FFF2-40B4-BE49-F238E27FC236}">
                <a16:creationId xmlns:a16="http://schemas.microsoft.com/office/drawing/2014/main" id="{95399AA4-6BB5-054B-9073-ABFCD00C75A5}"/>
              </a:ext>
            </a:extLst>
          </p:cNvPr>
          <p:cNvPicPr>
            <a:picLocks noGrp="1" noChangeAspect="1"/>
          </p:cNvPicPr>
          <p:nvPr>
            <p:ph idx="1"/>
          </p:nvPr>
        </p:nvPicPr>
        <p:blipFill rotWithShape="1">
          <a:blip r:embed="rId2"/>
          <a:srcRect r="1084" b="6513"/>
          <a:stretch/>
        </p:blipFill>
        <p:spPr>
          <a:xfrm>
            <a:off x="327862" y="1570051"/>
            <a:ext cx="4044590" cy="3770067"/>
          </a:xfrm>
        </p:spPr>
      </p:pic>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3"/>
          <a:stretch>
            <a:fillRect/>
          </a:stretch>
        </p:blipFill>
        <p:spPr>
          <a:xfrm>
            <a:off x="10608468" y="573900"/>
            <a:ext cx="1490663" cy="849082"/>
          </a:xfrm>
          <a:prstGeom prst="rect">
            <a:avLst/>
          </a:prstGeom>
        </p:spPr>
      </p:pic>
      <p:sp>
        <p:nvSpPr>
          <p:cNvPr id="6" name="TextBox 5">
            <a:extLst>
              <a:ext uri="{FF2B5EF4-FFF2-40B4-BE49-F238E27FC236}">
                <a16:creationId xmlns:a16="http://schemas.microsoft.com/office/drawing/2014/main" id="{F15BA96E-E2CA-F740-9E8A-676430557830}"/>
              </a:ext>
            </a:extLst>
          </p:cNvPr>
          <p:cNvSpPr txBox="1"/>
          <p:nvPr/>
        </p:nvSpPr>
        <p:spPr>
          <a:xfrm>
            <a:off x="327862" y="5357855"/>
            <a:ext cx="3576620" cy="646331"/>
          </a:xfrm>
          <a:prstGeom prst="rect">
            <a:avLst/>
          </a:prstGeom>
          <a:noFill/>
        </p:spPr>
        <p:txBody>
          <a:bodyPr wrap="none" rtlCol="0">
            <a:spAutoFit/>
          </a:bodyPr>
          <a:lstStyle/>
          <a:p>
            <a:r>
              <a:rPr lang="en-GB" b="0" i="0" u="none" strike="noStrike" dirty="0">
                <a:effectLst/>
                <a:latin typeface="PT Sans" panose="020B0503020203020204" pitchFamily="34" charset="77"/>
                <a:hlinkClick r:id="rId4"/>
              </a:rPr>
              <a:t>Determining capacity for sex with </a:t>
            </a:r>
          </a:p>
          <a:p>
            <a:r>
              <a:rPr lang="en-GB" b="0" i="0" u="none" strike="noStrike" dirty="0">
                <a:effectLst/>
                <a:latin typeface="PT Sans" panose="020B0503020203020204" pitchFamily="34" charset="77"/>
                <a:hlinkClick r:id="rId4"/>
              </a:rPr>
              <a:t>her abuser</a:t>
            </a:r>
            <a:r>
              <a:rPr lang="en-GB" b="0" i="0" u="none" strike="noStrike" dirty="0">
                <a:solidFill>
                  <a:srgbClr val="444444"/>
                </a:solidFill>
                <a:effectLst/>
                <a:latin typeface="PT Sans" panose="020B0503020203020204" pitchFamily="34" charset="77"/>
              </a:rPr>
              <a:t> </a:t>
            </a:r>
            <a:endParaRPr lang="en-US" dirty="0"/>
          </a:p>
        </p:txBody>
      </p:sp>
      <p:pic>
        <p:nvPicPr>
          <p:cNvPr id="9" name="Picture 8">
            <a:extLst>
              <a:ext uri="{FF2B5EF4-FFF2-40B4-BE49-F238E27FC236}">
                <a16:creationId xmlns:a16="http://schemas.microsoft.com/office/drawing/2014/main" id="{7070D22F-57F3-F549-AC7E-A33FDA2221FE}"/>
              </a:ext>
            </a:extLst>
          </p:cNvPr>
          <p:cNvPicPr>
            <a:picLocks noChangeAspect="1"/>
          </p:cNvPicPr>
          <p:nvPr/>
        </p:nvPicPr>
        <p:blipFill>
          <a:blip r:embed="rId5"/>
          <a:stretch>
            <a:fillRect/>
          </a:stretch>
        </p:blipFill>
        <p:spPr>
          <a:xfrm>
            <a:off x="8087593" y="2617180"/>
            <a:ext cx="3782237" cy="3456951"/>
          </a:xfrm>
          <a:prstGeom prst="rect">
            <a:avLst/>
          </a:prstGeom>
        </p:spPr>
      </p:pic>
      <p:sp>
        <p:nvSpPr>
          <p:cNvPr id="10" name="TextBox 9">
            <a:extLst>
              <a:ext uri="{FF2B5EF4-FFF2-40B4-BE49-F238E27FC236}">
                <a16:creationId xmlns:a16="http://schemas.microsoft.com/office/drawing/2014/main" id="{1C0E4C9E-42E9-C344-93AF-8D44E6A36760}"/>
              </a:ext>
            </a:extLst>
          </p:cNvPr>
          <p:cNvSpPr txBox="1"/>
          <p:nvPr/>
        </p:nvSpPr>
        <p:spPr>
          <a:xfrm>
            <a:off x="9095519" y="6074131"/>
            <a:ext cx="2427331" cy="369332"/>
          </a:xfrm>
          <a:prstGeom prst="rect">
            <a:avLst/>
          </a:prstGeom>
          <a:noFill/>
        </p:spPr>
        <p:txBody>
          <a:bodyPr wrap="none" rtlCol="0">
            <a:spAutoFit/>
          </a:bodyPr>
          <a:lstStyle/>
          <a:p>
            <a:r>
              <a:rPr lang="en-US" dirty="0">
                <a:hlinkClick r:id="rId6"/>
              </a:rPr>
              <a:t>Politics of the Pandemic</a:t>
            </a:r>
            <a:endParaRPr lang="en-US" dirty="0"/>
          </a:p>
        </p:txBody>
      </p:sp>
      <p:sp>
        <p:nvSpPr>
          <p:cNvPr id="11" name="TextBox 10">
            <a:extLst>
              <a:ext uri="{FF2B5EF4-FFF2-40B4-BE49-F238E27FC236}">
                <a16:creationId xmlns:a16="http://schemas.microsoft.com/office/drawing/2014/main" id="{2FA886D1-F39C-D649-A355-FFA0F4995881}"/>
              </a:ext>
            </a:extLst>
          </p:cNvPr>
          <p:cNvSpPr txBox="1"/>
          <p:nvPr/>
        </p:nvSpPr>
        <p:spPr>
          <a:xfrm>
            <a:off x="8616094" y="6415373"/>
            <a:ext cx="3386183" cy="369332"/>
          </a:xfrm>
          <a:prstGeom prst="rect">
            <a:avLst/>
          </a:prstGeom>
          <a:noFill/>
        </p:spPr>
        <p:txBody>
          <a:bodyPr wrap="none" rtlCol="0">
            <a:spAutoFit/>
          </a:bodyPr>
          <a:lstStyle/>
          <a:p>
            <a:r>
              <a:rPr lang="en-US" dirty="0">
                <a:hlinkClick r:id="rId7"/>
              </a:rPr>
              <a:t>Search on ‘covid’ in our blog index</a:t>
            </a:r>
            <a:endParaRPr lang="en-US" dirty="0"/>
          </a:p>
        </p:txBody>
      </p:sp>
      <p:pic>
        <p:nvPicPr>
          <p:cNvPr id="8" name="Picture 7">
            <a:extLst>
              <a:ext uri="{FF2B5EF4-FFF2-40B4-BE49-F238E27FC236}">
                <a16:creationId xmlns:a16="http://schemas.microsoft.com/office/drawing/2014/main" id="{CF6B09EB-2EA9-E34E-9CA5-B21696666840}"/>
              </a:ext>
            </a:extLst>
          </p:cNvPr>
          <p:cNvPicPr>
            <a:picLocks noChangeAspect="1"/>
          </p:cNvPicPr>
          <p:nvPr/>
        </p:nvPicPr>
        <p:blipFill>
          <a:blip r:embed="rId8"/>
          <a:stretch>
            <a:fillRect/>
          </a:stretch>
        </p:blipFill>
        <p:spPr>
          <a:xfrm>
            <a:off x="4039967" y="2091272"/>
            <a:ext cx="4044590" cy="3589748"/>
          </a:xfrm>
          <a:prstGeom prst="rect">
            <a:avLst/>
          </a:prstGeom>
        </p:spPr>
      </p:pic>
      <p:sp>
        <p:nvSpPr>
          <p:cNvPr id="14" name="TextBox 13">
            <a:extLst>
              <a:ext uri="{FF2B5EF4-FFF2-40B4-BE49-F238E27FC236}">
                <a16:creationId xmlns:a16="http://schemas.microsoft.com/office/drawing/2014/main" id="{4D68DA8E-7B7D-7745-9F23-4AAF1E946A55}"/>
              </a:ext>
            </a:extLst>
          </p:cNvPr>
          <p:cNvSpPr txBox="1"/>
          <p:nvPr/>
        </p:nvSpPr>
        <p:spPr>
          <a:xfrm>
            <a:off x="4823099" y="5889465"/>
            <a:ext cx="2408480" cy="369332"/>
          </a:xfrm>
          <a:prstGeom prst="rect">
            <a:avLst/>
          </a:prstGeom>
          <a:noFill/>
        </p:spPr>
        <p:txBody>
          <a:bodyPr wrap="none" rtlCol="0">
            <a:spAutoFit/>
          </a:bodyPr>
          <a:lstStyle/>
          <a:p>
            <a:r>
              <a:rPr lang="en-US" dirty="0">
                <a:hlinkClick r:id="rId9"/>
              </a:rPr>
              <a:t>Autoerotic asphyxiation</a:t>
            </a:r>
            <a:endParaRPr lang="en-US" dirty="0"/>
          </a:p>
        </p:txBody>
      </p:sp>
    </p:spTree>
    <p:extLst>
      <p:ext uri="{BB962C8B-B14F-4D97-AF65-F5344CB8AC3E}">
        <p14:creationId xmlns:p14="http://schemas.microsoft.com/office/powerpoint/2010/main" val="2545880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519953" y="573900"/>
            <a:ext cx="10088515" cy="849082"/>
          </a:xfrm>
          <a:solidFill>
            <a:srgbClr val="FFFF00"/>
          </a:solidFill>
        </p:spPr>
        <p:txBody>
          <a:bodyPr/>
          <a:lstStyle/>
          <a:p>
            <a:r>
              <a:rPr lang="en-US" dirty="0"/>
              <a:t>Open Justice Court of Protection Blogs</a:t>
            </a:r>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2"/>
          <a:stretch>
            <a:fillRect/>
          </a:stretch>
        </p:blipFill>
        <p:spPr>
          <a:xfrm>
            <a:off x="10608468" y="573900"/>
            <a:ext cx="1490663" cy="849082"/>
          </a:xfrm>
          <a:prstGeom prst="rect">
            <a:avLst/>
          </a:prstGeom>
        </p:spPr>
      </p:pic>
      <p:sp>
        <p:nvSpPr>
          <p:cNvPr id="11" name="TextBox 10">
            <a:extLst>
              <a:ext uri="{FF2B5EF4-FFF2-40B4-BE49-F238E27FC236}">
                <a16:creationId xmlns:a16="http://schemas.microsoft.com/office/drawing/2014/main" id="{2FA886D1-F39C-D649-A355-FFA0F4995881}"/>
              </a:ext>
            </a:extLst>
          </p:cNvPr>
          <p:cNvSpPr txBox="1"/>
          <p:nvPr/>
        </p:nvSpPr>
        <p:spPr>
          <a:xfrm>
            <a:off x="8616096" y="6258797"/>
            <a:ext cx="3386183" cy="369332"/>
          </a:xfrm>
          <a:prstGeom prst="rect">
            <a:avLst/>
          </a:prstGeom>
          <a:noFill/>
        </p:spPr>
        <p:txBody>
          <a:bodyPr wrap="none" rtlCol="0">
            <a:spAutoFit/>
          </a:bodyPr>
          <a:lstStyle/>
          <a:p>
            <a:r>
              <a:rPr lang="en-US" dirty="0">
                <a:hlinkClick r:id="rId3"/>
              </a:rPr>
              <a:t>Search on ‘covid’ in our blog index</a:t>
            </a:r>
            <a:endParaRPr lang="en-US" dirty="0"/>
          </a:p>
        </p:txBody>
      </p:sp>
      <p:pic>
        <p:nvPicPr>
          <p:cNvPr id="13" name="Content Placeholder 12">
            <a:extLst>
              <a:ext uri="{FF2B5EF4-FFF2-40B4-BE49-F238E27FC236}">
                <a16:creationId xmlns:a16="http://schemas.microsoft.com/office/drawing/2014/main" id="{E94E3A1E-E828-A146-BFF9-BFC29CF96F41}"/>
              </a:ext>
            </a:extLst>
          </p:cNvPr>
          <p:cNvPicPr>
            <a:picLocks noGrp="1" noChangeAspect="1"/>
          </p:cNvPicPr>
          <p:nvPr>
            <p:ph idx="1"/>
          </p:nvPr>
        </p:nvPicPr>
        <p:blipFill>
          <a:blip r:embed="rId4"/>
          <a:stretch>
            <a:fillRect/>
          </a:stretch>
        </p:blipFill>
        <p:spPr>
          <a:xfrm>
            <a:off x="519952" y="1762539"/>
            <a:ext cx="3816243" cy="3594065"/>
          </a:xfrm>
        </p:spPr>
      </p:pic>
      <p:pic>
        <p:nvPicPr>
          <p:cNvPr id="15" name="Picture 14">
            <a:extLst>
              <a:ext uri="{FF2B5EF4-FFF2-40B4-BE49-F238E27FC236}">
                <a16:creationId xmlns:a16="http://schemas.microsoft.com/office/drawing/2014/main" id="{D6108C58-90CD-4043-BCC7-61F01759A197}"/>
              </a:ext>
            </a:extLst>
          </p:cNvPr>
          <p:cNvPicPr>
            <a:picLocks noChangeAspect="1"/>
          </p:cNvPicPr>
          <p:nvPr/>
        </p:nvPicPr>
        <p:blipFill>
          <a:blip r:embed="rId5"/>
          <a:stretch>
            <a:fillRect/>
          </a:stretch>
        </p:blipFill>
        <p:spPr>
          <a:xfrm>
            <a:off x="4554080" y="2818606"/>
            <a:ext cx="3795850" cy="3440191"/>
          </a:xfrm>
          <a:prstGeom prst="rect">
            <a:avLst/>
          </a:prstGeom>
        </p:spPr>
      </p:pic>
      <p:pic>
        <p:nvPicPr>
          <p:cNvPr id="17" name="Picture 16">
            <a:extLst>
              <a:ext uri="{FF2B5EF4-FFF2-40B4-BE49-F238E27FC236}">
                <a16:creationId xmlns:a16="http://schemas.microsoft.com/office/drawing/2014/main" id="{AB202C54-6111-CA4F-A723-5B36576C5BE8}"/>
              </a:ext>
            </a:extLst>
          </p:cNvPr>
          <p:cNvPicPr>
            <a:picLocks noChangeAspect="1"/>
          </p:cNvPicPr>
          <p:nvPr/>
        </p:nvPicPr>
        <p:blipFill>
          <a:blip r:embed="rId6"/>
          <a:stretch>
            <a:fillRect/>
          </a:stretch>
        </p:blipFill>
        <p:spPr>
          <a:xfrm>
            <a:off x="8567815" y="1557131"/>
            <a:ext cx="3104232" cy="2975113"/>
          </a:xfrm>
          <a:prstGeom prst="rect">
            <a:avLst/>
          </a:prstGeom>
        </p:spPr>
      </p:pic>
    </p:spTree>
    <p:extLst>
      <p:ext uri="{BB962C8B-B14F-4D97-AF65-F5344CB8AC3E}">
        <p14:creationId xmlns:p14="http://schemas.microsoft.com/office/powerpoint/2010/main" val="299215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lstStyle/>
          <a:p>
            <a:r>
              <a:rPr lang="en-US" b="1" dirty="0"/>
              <a:t>Today’s talk</a:t>
            </a:r>
          </a:p>
        </p:txBody>
      </p:sp>
      <p:sp>
        <p:nvSpPr>
          <p:cNvPr id="2" name="Content Placeholder 1">
            <a:extLst>
              <a:ext uri="{FF2B5EF4-FFF2-40B4-BE49-F238E27FC236}">
                <a16:creationId xmlns:a16="http://schemas.microsoft.com/office/drawing/2014/main" id="{89E6FF8A-2814-EB49-A375-41ED72DBD213}"/>
              </a:ext>
            </a:extLst>
          </p:cNvPr>
          <p:cNvSpPr>
            <a:spLocks noGrp="1"/>
          </p:cNvSpPr>
          <p:nvPr>
            <p:ph idx="1"/>
          </p:nvPr>
        </p:nvSpPr>
        <p:spPr/>
        <p:txBody>
          <a:bodyPr/>
          <a:lstStyle/>
          <a:p>
            <a:pPr marL="0" indent="0">
              <a:buNone/>
            </a:pPr>
            <a:endParaRPr lang="en-US" b="1" dirty="0"/>
          </a:p>
          <a:p>
            <a:pPr marL="514350" indent="-514350">
              <a:buAutoNum type="arabicPeriod"/>
            </a:pPr>
            <a:r>
              <a:rPr lang="en-US" b="1" dirty="0"/>
              <a:t>‘Extraordinary’ hearings</a:t>
            </a:r>
          </a:p>
          <a:p>
            <a:r>
              <a:rPr lang="en-US" b="1" dirty="0"/>
              <a:t> </a:t>
            </a:r>
            <a:r>
              <a:rPr lang="en-US" dirty="0"/>
              <a:t>Committal Hearings</a:t>
            </a:r>
          </a:p>
          <a:p>
            <a:r>
              <a:rPr lang="en-US" dirty="0"/>
              <a:t> Closed hearings  - especially </a:t>
            </a:r>
            <a:r>
              <a:rPr lang="en-US" i="1" dirty="0"/>
              <a:t>Re A (Covert Medication: Closed Proceedings)</a:t>
            </a:r>
            <a:r>
              <a:rPr lang="en-US" dirty="0"/>
              <a:t> [2022] EWCOP 44</a:t>
            </a:r>
          </a:p>
          <a:p>
            <a:pPr marL="0" indent="0">
              <a:buNone/>
            </a:pPr>
            <a:endParaRPr lang="en-US" dirty="0"/>
          </a:p>
          <a:p>
            <a:pPr marL="0" indent="0">
              <a:buNone/>
            </a:pPr>
            <a:r>
              <a:rPr lang="en-US" b="1" dirty="0"/>
              <a:t>2.  ’Ordinary’ hearings</a:t>
            </a:r>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2445969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760ACAD-DB5B-664A-87C2-8B61936637E2}"/>
              </a:ext>
            </a:extLst>
          </p:cNvPr>
          <p:cNvSpPr>
            <a:spLocks noGrp="1"/>
          </p:cNvSpPr>
          <p:nvPr>
            <p:ph type="title"/>
          </p:nvPr>
        </p:nvSpPr>
        <p:spPr>
          <a:solidFill>
            <a:srgbClr val="FFFF00"/>
          </a:solidFill>
        </p:spPr>
        <p:txBody>
          <a:bodyPr>
            <a:normAutofit/>
          </a:bodyPr>
          <a:lstStyle/>
          <a:p>
            <a:pPr marL="857250" indent="-857250">
              <a:buFont typeface="Arial" panose="020B0604020202020204" pitchFamily="34" charset="0"/>
              <a:buChar char="•"/>
            </a:pPr>
            <a:r>
              <a:rPr lang="en-US" b="1" dirty="0"/>
              <a:t>‘Extraordinary’ hearings</a:t>
            </a:r>
            <a:br>
              <a:rPr lang="en-US" b="1" dirty="0"/>
            </a:br>
            <a:r>
              <a:rPr lang="en-US" b="1" dirty="0"/>
              <a:t> </a:t>
            </a:r>
            <a:r>
              <a:rPr lang="en-US" dirty="0"/>
              <a:t>Committal Hearings</a:t>
            </a:r>
            <a:br>
              <a:rPr lang="en-US" dirty="0"/>
            </a:br>
            <a:endParaRPr lang="en-US" dirty="0"/>
          </a:p>
        </p:txBody>
      </p:sp>
      <p:sp>
        <p:nvSpPr>
          <p:cNvPr id="8" name="Text Placeholder 7">
            <a:extLst>
              <a:ext uri="{FF2B5EF4-FFF2-40B4-BE49-F238E27FC236}">
                <a16:creationId xmlns:a16="http://schemas.microsoft.com/office/drawing/2014/main" id="{3AEEB88F-46A5-5F4F-933B-2ABD993A10ED}"/>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2485364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normAutofit/>
          </a:bodyPr>
          <a:lstStyle/>
          <a:p>
            <a:r>
              <a:rPr lang="en-US" b="1" dirty="0"/>
              <a:t>Committal hearing (1): What’s wrong</a:t>
            </a:r>
            <a:br>
              <a:rPr lang="en-US" b="1" dirty="0"/>
            </a:br>
            <a:r>
              <a:rPr lang="en-US" b="1" dirty="0"/>
              <a:t> with this listing for today’s hearing?</a:t>
            </a:r>
          </a:p>
        </p:txBody>
      </p:sp>
      <p:pic>
        <p:nvPicPr>
          <p:cNvPr id="5" name="Content Placeholder 4">
            <a:extLst>
              <a:ext uri="{FF2B5EF4-FFF2-40B4-BE49-F238E27FC236}">
                <a16:creationId xmlns:a16="http://schemas.microsoft.com/office/drawing/2014/main" id="{4447D722-F75D-624C-82CC-16D7D89E1741}"/>
              </a:ext>
            </a:extLst>
          </p:cNvPr>
          <p:cNvPicPr>
            <a:picLocks noGrp="1" noChangeAspect="1"/>
          </p:cNvPicPr>
          <p:nvPr>
            <p:ph idx="1"/>
          </p:nvPr>
        </p:nvPicPr>
        <p:blipFill rotWithShape="1">
          <a:blip r:embed="rId2"/>
          <a:srcRect r="2029" b="53366"/>
          <a:stretch/>
        </p:blipFill>
        <p:spPr>
          <a:xfrm>
            <a:off x="838200" y="2327466"/>
            <a:ext cx="10970172" cy="4165409"/>
          </a:xfrm>
        </p:spPr>
      </p:pic>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3"/>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397956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lstStyle/>
          <a:p>
            <a:r>
              <a:rPr lang="en-US" b="1" dirty="0"/>
              <a:t>What’s wrong with this listing?</a:t>
            </a:r>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pic>
        <p:nvPicPr>
          <p:cNvPr id="8" name="Content Placeholder 7">
            <a:extLst>
              <a:ext uri="{FF2B5EF4-FFF2-40B4-BE49-F238E27FC236}">
                <a16:creationId xmlns:a16="http://schemas.microsoft.com/office/drawing/2014/main" id="{B835EA11-57ED-F048-9664-AFCF31741169}"/>
              </a:ext>
            </a:extLst>
          </p:cNvPr>
          <p:cNvPicPr>
            <a:picLocks noGrp="1" noChangeAspect="1"/>
          </p:cNvPicPr>
          <p:nvPr>
            <p:ph idx="1"/>
          </p:nvPr>
        </p:nvPicPr>
        <p:blipFill rotWithShape="1">
          <a:blip r:embed="rId3"/>
          <a:srcRect r="1484" b="11329"/>
          <a:stretch/>
        </p:blipFill>
        <p:spPr>
          <a:xfrm>
            <a:off x="1965959" y="1480294"/>
            <a:ext cx="7931076" cy="5225084"/>
          </a:xfrm>
        </p:spPr>
      </p:pic>
    </p:spTree>
    <p:extLst>
      <p:ext uri="{BB962C8B-B14F-4D97-AF65-F5344CB8AC3E}">
        <p14:creationId xmlns:p14="http://schemas.microsoft.com/office/powerpoint/2010/main" val="4108443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noAutofit/>
          </a:bodyPr>
          <a:lstStyle/>
          <a:p>
            <a:r>
              <a:rPr lang="en-US" sz="3200" b="1" dirty="0"/>
              <a:t>Practice Direction </a:t>
            </a:r>
            <a:r>
              <a:rPr lang="en-GB" sz="3200" dirty="0">
                <a:effectLst/>
                <a:latin typeface="TimesNewRomanPSMT"/>
              </a:rPr>
              <a:t>Committal for Contempt of Court</a:t>
            </a:r>
            <a:br>
              <a:rPr lang="en-GB" sz="3200" dirty="0">
                <a:effectLst/>
                <a:latin typeface="TimesNewRomanPSMT"/>
              </a:rPr>
            </a:br>
            <a:r>
              <a:rPr lang="en-GB" sz="3200" dirty="0">
                <a:effectLst/>
                <a:latin typeface="TimesNewRomanPSMT"/>
              </a:rPr>
              <a:t> - Open Court, March 2015 </a:t>
            </a:r>
            <a:endParaRPr lang="en-US" sz="3200" b="1" dirty="0"/>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pic>
        <p:nvPicPr>
          <p:cNvPr id="7" name="Content Placeholder 6">
            <a:extLst>
              <a:ext uri="{FF2B5EF4-FFF2-40B4-BE49-F238E27FC236}">
                <a16:creationId xmlns:a16="http://schemas.microsoft.com/office/drawing/2014/main" id="{CA5C4DD3-CC1B-E244-A57F-C0527D16D9A9}"/>
              </a:ext>
            </a:extLst>
          </p:cNvPr>
          <p:cNvPicPr>
            <a:picLocks noGrp="1" noChangeAspect="1"/>
          </p:cNvPicPr>
          <p:nvPr>
            <p:ph idx="1"/>
          </p:nvPr>
        </p:nvPicPr>
        <p:blipFill>
          <a:blip r:embed="rId3"/>
          <a:stretch>
            <a:fillRect/>
          </a:stretch>
        </p:blipFill>
        <p:spPr>
          <a:xfrm>
            <a:off x="1214716" y="1889607"/>
            <a:ext cx="10349753" cy="4292151"/>
          </a:xfrm>
        </p:spPr>
      </p:pic>
    </p:spTree>
    <p:extLst>
      <p:ext uri="{BB962C8B-B14F-4D97-AF65-F5344CB8AC3E}">
        <p14:creationId xmlns:p14="http://schemas.microsoft.com/office/powerpoint/2010/main" val="3385578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noAutofit/>
          </a:bodyPr>
          <a:lstStyle/>
          <a:p>
            <a:r>
              <a:rPr lang="en-US" sz="3600" b="1" dirty="0"/>
              <a:t>Practice Direction </a:t>
            </a:r>
            <a:r>
              <a:rPr lang="en-GB" sz="3600" dirty="0">
                <a:effectLst/>
                <a:latin typeface="TimesNewRomanPSMT"/>
              </a:rPr>
              <a:t>Committal for Contempt of Court</a:t>
            </a:r>
            <a:br>
              <a:rPr lang="en-GB" sz="3600" dirty="0">
                <a:effectLst/>
                <a:latin typeface="TimesNewRomanPSMT"/>
              </a:rPr>
            </a:br>
            <a:r>
              <a:rPr lang="en-GB" sz="3600" dirty="0">
                <a:effectLst/>
                <a:latin typeface="TimesNewRomanPSMT"/>
              </a:rPr>
              <a:t> - Open Court, March 2015 </a:t>
            </a:r>
            <a:endParaRPr lang="en-US" sz="3600" b="1" dirty="0"/>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pic>
        <p:nvPicPr>
          <p:cNvPr id="5" name="Content Placeholder 4">
            <a:extLst>
              <a:ext uri="{FF2B5EF4-FFF2-40B4-BE49-F238E27FC236}">
                <a16:creationId xmlns:a16="http://schemas.microsoft.com/office/drawing/2014/main" id="{97BD1779-0C79-B74D-B4DE-243626C323FD}"/>
              </a:ext>
            </a:extLst>
          </p:cNvPr>
          <p:cNvPicPr>
            <a:picLocks noGrp="1" noChangeAspect="1"/>
          </p:cNvPicPr>
          <p:nvPr>
            <p:ph idx="1"/>
          </p:nvPr>
        </p:nvPicPr>
        <p:blipFill>
          <a:blip r:embed="rId3"/>
          <a:stretch>
            <a:fillRect/>
          </a:stretch>
        </p:blipFill>
        <p:spPr>
          <a:xfrm>
            <a:off x="677219" y="2330824"/>
            <a:ext cx="10837562" cy="3083859"/>
          </a:xfrm>
        </p:spPr>
      </p:pic>
      <p:sp>
        <p:nvSpPr>
          <p:cNvPr id="7" name="TextBox 6">
            <a:extLst>
              <a:ext uri="{FF2B5EF4-FFF2-40B4-BE49-F238E27FC236}">
                <a16:creationId xmlns:a16="http://schemas.microsoft.com/office/drawing/2014/main" id="{85870B6F-C39D-6344-80F1-4AA2578D7AA5}"/>
              </a:ext>
            </a:extLst>
          </p:cNvPr>
          <p:cNvSpPr txBox="1"/>
          <p:nvPr/>
        </p:nvSpPr>
        <p:spPr>
          <a:xfrm>
            <a:off x="5580994" y="6123543"/>
            <a:ext cx="4173450" cy="677108"/>
          </a:xfrm>
          <a:prstGeom prst="rect">
            <a:avLst/>
          </a:prstGeom>
          <a:noFill/>
        </p:spPr>
        <p:txBody>
          <a:bodyPr wrap="none" rtlCol="0">
            <a:spAutoFit/>
          </a:bodyPr>
          <a:lstStyle/>
          <a:p>
            <a:r>
              <a:rPr lang="en-US" sz="2000" dirty="0">
                <a:hlinkClick r:id="rId4"/>
              </a:rPr>
              <a:t>PD plus amendments 4</a:t>
            </a:r>
            <a:r>
              <a:rPr lang="en-US" sz="2000" baseline="30000" dirty="0">
                <a:hlinkClick r:id="rId4"/>
              </a:rPr>
              <a:t>th</a:t>
            </a:r>
            <a:r>
              <a:rPr lang="en-US" sz="2000" dirty="0">
                <a:hlinkClick r:id="rId4"/>
              </a:rPr>
              <a:t> January 2023</a:t>
            </a:r>
            <a:endParaRPr lang="en-US" sz="2000" dirty="0"/>
          </a:p>
          <a:p>
            <a:endParaRPr lang="en-US" dirty="0"/>
          </a:p>
        </p:txBody>
      </p:sp>
    </p:spTree>
    <p:extLst>
      <p:ext uri="{BB962C8B-B14F-4D97-AF65-F5344CB8AC3E}">
        <p14:creationId xmlns:p14="http://schemas.microsoft.com/office/powerpoint/2010/main" val="2891009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noAutofit/>
          </a:bodyPr>
          <a:lstStyle/>
          <a:p>
            <a:r>
              <a:rPr lang="en-US" sz="3600" b="1" dirty="0"/>
              <a:t>Committal hearing (2): </a:t>
            </a:r>
            <a:r>
              <a:rPr lang="en-US" sz="3600" dirty="0"/>
              <a:t>Sunderland City Council v. </a:t>
            </a:r>
            <a:r>
              <a:rPr lang="en-US" sz="3600" dirty="0" err="1"/>
              <a:t>Lioubov</a:t>
            </a:r>
            <a:r>
              <a:rPr lang="en-US" sz="3600" dirty="0"/>
              <a:t> Macpherson [2023] EWCOP 3 </a:t>
            </a:r>
            <a:endParaRPr lang="en-US" sz="3600" b="1" dirty="0"/>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sp>
        <p:nvSpPr>
          <p:cNvPr id="3" name="Content Placeholder 2">
            <a:extLst>
              <a:ext uri="{FF2B5EF4-FFF2-40B4-BE49-F238E27FC236}">
                <a16:creationId xmlns:a16="http://schemas.microsoft.com/office/drawing/2014/main" id="{0F3B561D-35AC-D24A-9A94-204D9081E688}"/>
              </a:ext>
            </a:extLst>
          </p:cNvPr>
          <p:cNvSpPr>
            <a:spLocks noGrp="1"/>
          </p:cNvSpPr>
          <p:nvPr>
            <p:ph idx="1"/>
          </p:nvPr>
        </p:nvSpPr>
        <p:spPr/>
        <p:txBody>
          <a:bodyPr/>
          <a:lstStyle/>
          <a:p>
            <a:r>
              <a:rPr lang="en-US" dirty="0"/>
              <a:t>Judgment just published (today)</a:t>
            </a:r>
          </a:p>
          <a:p>
            <a:r>
              <a:rPr lang="en-US" dirty="0"/>
              <a:t>Does name defendant but did not do so in listing either of the two committal hearings </a:t>
            </a:r>
          </a:p>
          <a:p>
            <a:r>
              <a:rPr lang="en-US" dirty="0"/>
              <a:t>They were held in public because I was aware of them and alerted a journalist to attend the first, and was able to attend the second myself (with a journalist)</a:t>
            </a:r>
          </a:p>
          <a:p>
            <a:r>
              <a:rPr lang="en-US" dirty="0"/>
              <a:t>Read the judgment!</a:t>
            </a:r>
          </a:p>
        </p:txBody>
      </p:sp>
    </p:spTree>
    <p:extLst>
      <p:ext uri="{BB962C8B-B14F-4D97-AF65-F5344CB8AC3E}">
        <p14:creationId xmlns:p14="http://schemas.microsoft.com/office/powerpoint/2010/main" val="1429464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713711-92DE-EB4A-94F3-0F1EDD5F28B4}"/>
              </a:ext>
            </a:extLst>
          </p:cNvPr>
          <p:cNvSpPr>
            <a:spLocks noGrp="1"/>
          </p:cNvSpPr>
          <p:nvPr>
            <p:ph type="title"/>
          </p:nvPr>
        </p:nvSpPr>
        <p:spPr>
          <a:xfrm>
            <a:off x="975286" y="3175850"/>
            <a:ext cx="10515600" cy="2852737"/>
          </a:xfrm>
          <a:solidFill>
            <a:srgbClr val="FFFF00"/>
          </a:solidFill>
        </p:spPr>
        <p:txBody>
          <a:bodyPr>
            <a:normAutofit fontScale="90000"/>
          </a:bodyPr>
          <a:lstStyle/>
          <a:p>
            <a:pPr marL="857250" indent="-857250">
              <a:buFont typeface="Arial" panose="020B0604020202020204" pitchFamily="34" charset="0"/>
              <a:buChar char="•"/>
            </a:pPr>
            <a:r>
              <a:rPr lang="en-US" dirty="0"/>
              <a:t>‘</a:t>
            </a:r>
            <a:r>
              <a:rPr lang="en-US" b="1" dirty="0"/>
              <a:t>Extraordinary’ hearings</a:t>
            </a:r>
            <a:br>
              <a:rPr lang="en-US" dirty="0"/>
            </a:br>
            <a:r>
              <a:rPr lang="en-US" dirty="0"/>
              <a:t>Closed hearings  </a:t>
            </a:r>
            <a:r>
              <a:rPr lang="en-US" sz="4000" dirty="0"/>
              <a:t>- especially </a:t>
            </a:r>
            <a:r>
              <a:rPr lang="en-US" sz="4000" i="1" dirty="0"/>
              <a:t>Re A (Covert Medication: Closed Proceedings)</a:t>
            </a:r>
            <a:r>
              <a:rPr lang="en-US" sz="4000" dirty="0"/>
              <a:t> [2022] EWCOP 44</a:t>
            </a:r>
            <a:br>
              <a:rPr lang="en-US" dirty="0"/>
            </a:br>
            <a:endParaRPr lang="en-US" dirty="0"/>
          </a:p>
        </p:txBody>
      </p:sp>
      <p:sp>
        <p:nvSpPr>
          <p:cNvPr id="2" name="Content Placeholder 1">
            <a:extLst>
              <a:ext uri="{FF2B5EF4-FFF2-40B4-BE49-F238E27FC236}">
                <a16:creationId xmlns:a16="http://schemas.microsoft.com/office/drawing/2014/main" id="{89E6FF8A-2814-EB49-A375-41ED72DBD213}"/>
              </a:ext>
            </a:extLst>
          </p:cNvPr>
          <p:cNvSpPr>
            <a:spLocks noGrp="1"/>
          </p:cNvSpPr>
          <p:nvPr>
            <p:ph type="body" idx="1"/>
          </p:nvPr>
        </p:nvSpPr>
        <p:spPr/>
        <p:txBody>
          <a:bodyPr/>
          <a:lstStyle/>
          <a:p>
            <a:pPr marL="0" indent="0">
              <a:buNone/>
            </a:pPr>
            <a:endParaRPr lang="en-US" b="1" dirty="0"/>
          </a:p>
          <a:p>
            <a:pPr marL="0" indent="0">
              <a:buNone/>
            </a:pPr>
            <a:endParaRPr lang="en-US" dirty="0"/>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3628719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484909" y="372578"/>
            <a:ext cx="10123559" cy="1251725"/>
          </a:xfrm>
          <a:solidFill>
            <a:srgbClr val="FFFF00"/>
          </a:solidFill>
        </p:spPr>
        <p:txBody>
          <a:bodyPr>
            <a:normAutofit fontScale="90000"/>
          </a:bodyPr>
          <a:lstStyle/>
          <a:p>
            <a:r>
              <a:rPr lang="en-US" dirty="0"/>
              <a:t>Closed hearings – can they be held in public?</a:t>
            </a:r>
          </a:p>
        </p:txBody>
      </p:sp>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p:txBody>
          <a:bodyPr>
            <a:normAutofit fontScale="85000" lnSpcReduction="20000"/>
          </a:bodyPr>
          <a:lstStyle/>
          <a:p>
            <a:pPr marL="0" indent="0">
              <a:buNone/>
            </a:pPr>
            <a:r>
              <a:rPr lang="en-US" b="1" dirty="0"/>
              <a:t>Closed hearings </a:t>
            </a:r>
            <a:r>
              <a:rPr lang="en-US" dirty="0"/>
              <a:t> - one party + legal representatives is excluded by court order from the hearing.  Closed material hearings where some of the evidence before the court is withheld from one party.</a:t>
            </a:r>
          </a:p>
          <a:p>
            <a:pPr marL="0" indent="0">
              <a:buNone/>
            </a:pPr>
            <a:endParaRPr lang="en-US" b="1" dirty="0"/>
          </a:p>
          <a:p>
            <a:pPr marL="0" indent="0">
              <a:buNone/>
            </a:pPr>
            <a:r>
              <a:rPr lang="en-GB" b="0" i="0" u="none" strike="noStrike" dirty="0">
                <a:solidFill>
                  <a:srgbClr val="444444"/>
                </a:solidFill>
                <a:effectLst/>
                <a:latin typeface="PT Sans" panose="020B0503020203020204" pitchFamily="34" charset="77"/>
              </a:rPr>
              <a:t>“</a:t>
            </a:r>
            <a:r>
              <a:rPr lang="en-GB" b="0" i="1" u="none" strike="noStrike" dirty="0">
                <a:solidFill>
                  <a:srgbClr val="444444"/>
                </a:solidFill>
                <a:effectLst/>
                <a:latin typeface="PT Sans" panose="020B0503020203020204" pitchFamily="34" charset="77"/>
              </a:rPr>
              <a:t>In retrospect it might have been possible to list the case without a case number or with a new case number created for the specific hearing, without any identifying names or initials to enable the listing to be linked to any previous open proceedings, and to make a reporting restrictions order at the hearing to prevent any communication or publication about the hearing (at least not until further order)”</a:t>
            </a:r>
            <a:r>
              <a:rPr lang="en-GB" b="0" i="0" u="none" strike="noStrike" dirty="0">
                <a:solidFill>
                  <a:srgbClr val="444444"/>
                </a:solidFill>
                <a:effectLst/>
                <a:latin typeface="PT Sans" panose="020B0503020203020204" pitchFamily="34" charset="77"/>
              </a:rPr>
              <a:t> (§9 </a:t>
            </a:r>
            <a:r>
              <a:rPr lang="en-GB" b="0" i="0" u="none" strike="noStrike" dirty="0">
                <a:effectLst/>
                <a:latin typeface="PT Sans" panose="020B0503020203020204" pitchFamily="34" charset="77"/>
                <a:hlinkClick r:id="rId2"/>
              </a:rPr>
              <a:t>Re A (Covert Medication: Closed Proceedings) [2022] EWCOP 44</a:t>
            </a:r>
            <a:r>
              <a:rPr lang="en-GB" b="0" i="0" u="none" strike="noStrike" dirty="0">
                <a:effectLst/>
                <a:latin typeface="PT Sans" panose="020B0503020203020204" pitchFamily="34" charset="77"/>
              </a:rPr>
              <a:t> (Poole J)</a:t>
            </a:r>
          </a:p>
          <a:p>
            <a:pPr marL="0" indent="0">
              <a:buNone/>
            </a:pPr>
            <a:endParaRPr lang="en-GB" dirty="0">
              <a:latin typeface="PT Sans" panose="020B0503020203020204" pitchFamily="34" charset="77"/>
            </a:endParaRPr>
          </a:p>
          <a:p>
            <a:pPr marL="0" indent="0" algn="ctr">
              <a:buNone/>
            </a:pPr>
            <a:r>
              <a:rPr lang="en-GB" b="1" dirty="0">
                <a:latin typeface="PT Sans" panose="020B0503020203020204" pitchFamily="34" charset="77"/>
              </a:rPr>
              <a:t>Observers to “guard against improbity” may be MORE important at closed hearings!</a:t>
            </a:r>
            <a:endParaRPr lang="en-US" b="1" dirty="0"/>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3"/>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3180992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484909" y="372578"/>
            <a:ext cx="10123559" cy="1251725"/>
          </a:xfrm>
          <a:solidFill>
            <a:srgbClr val="FFFF00"/>
          </a:solidFill>
        </p:spPr>
        <p:txBody>
          <a:bodyPr>
            <a:normAutofit/>
          </a:bodyPr>
          <a:lstStyle/>
          <a:p>
            <a:r>
              <a:rPr lang="en-US" dirty="0"/>
              <a:t>The Open Justice COP project &amp; Re A </a:t>
            </a:r>
          </a:p>
        </p:txBody>
      </p:sp>
      <p:pic>
        <p:nvPicPr>
          <p:cNvPr id="5" name="Content Placeholder 4">
            <a:extLst>
              <a:ext uri="{FF2B5EF4-FFF2-40B4-BE49-F238E27FC236}">
                <a16:creationId xmlns:a16="http://schemas.microsoft.com/office/drawing/2014/main" id="{12EBE468-8929-3645-9DD2-0E659CCAB8E3}"/>
              </a:ext>
            </a:extLst>
          </p:cNvPr>
          <p:cNvPicPr>
            <a:picLocks noGrp="1" noChangeAspect="1"/>
          </p:cNvPicPr>
          <p:nvPr>
            <p:ph idx="1"/>
          </p:nvPr>
        </p:nvPicPr>
        <p:blipFill>
          <a:blip r:embed="rId2"/>
          <a:stretch>
            <a:fillRect/>
          </a:stretch>
        </p:blipFill>
        <p:spPr>
          <a:xfrm>
            <a:off x="484909" y="1785844"/>
            <a:ext cx="9791700" cy="1409700"/>
          </a:xfrm>
        </p:spPr>
      </p:pic>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3"/>
          <a:stretch>
            <a:fillRect/>
          </a:stretch>
        </p:blipFill>
        <p:spPr>
          <a:xfrm>
            <a:off x="10255025" y="372577"/>
            <a:ext cx="1715302" cy="1251725"/>
          </a:xfrm>
          <a:prstGeom prst="rect">
            <a:avLst/>
          </a:prstGeom>
        </p:spPr>
      </p:pic>
      <p:pic>
        <p:nvPicPr>
          <p:cNvPr id="8" name="Picture 7">
            <a:extLst>
              <a:ext uri="{FF2B5EF4-FFF2-40B4-BE49-F238E27FC236}">
                <a16:creationId xmlns:a16="http://schemas.microsoft.com/office/drawing/2014/main" id="{9AFF2574-B496-D142-9B97-3916B25773D7}"/>
              </a:ext>
            </a:extLst>
          </p:cNvPr>
          <p:cNvPicPr>
            <a:picLocks noChangeAspect="1"/>
          </p:cNvPicPr>
          <p:nvPr/>
        </p:nvPicPr>
        <p:blipFill>
          <a:blip r:embed="rId4"/>
          <a:stretch>
            <a:fillRect/>
          </a:stretch>
        </p:blipFill>
        <p:spPr>
          <a:xfrm>
            <a:off x="484909" y="3302923"/>
            <a:ext cx="9906000" cy="1003300"/>
          </a:xfrm>
          <a:prstGeom prst="rect">
            <a:avLst/>
          </a:prstGeom>
        </p:spPr>
      </p:pic>
      <p:pic>
        <p:nvPicPr>
          <p:cNvPr id="10" name="Picture 9">
            <a:extLst>
              <a:ext uri="{FF2B5EF4-FFF2-40B4-BE49-F238E27FC236}">
                <a16:creationId xmlns:a16="http://schemas.microsoft.com/office/drawing/2014/main" id="{16C573B0-9CDF-B843-893D-774269C0D981}"/>
              </a:ext>
            </a:extLst>
          </p:cNvPr>
          <p:cNvPicPr>
            <a:picLocks noChangeAspect="1"/>
          </p:cNvPicPr>
          <p:nvPr/>
        </p:nvPicPr>
        <p:blipFill>
          <a:blip r:embed="rId5"/>
          <a:stretch>
            <a:fillRect/>
          </a:stretch>
        </p:blipFill>
        <p:spPr>
          <a:xfrm>
            <a:off x="484909" y="4413602"/>
            <a:ext cx="9906000" cy="1181100"/>
          </a:xfrm>
          <a:prstGeom prst="rect">
            <a:avLst/>
          </a:prstGeom>
        </p:spPr>
      </p:pic>
      <p:pic>
        <p:nvPicPr>
          <p:cNvPr id="12" name="Picture 11">
            <a:extLst>
              <a:ext uri="{FF2B5EF4-FFF2-40B4-BE49-F238E27FC236}">
                <a16:creationId xmlns:a16="http://schemas.microsoft.com/office/drawing/2014/main" id="{86C6E2D6-652B-1744-86D6-119C1238492D}"/>
              </a:ext>
            </a:extLst>
          </p:cNvPr>
          <p:cNvPicPr>
            <a:picLocks noChangeAspect="1"/>
          </p:cNvPicPr>
          <p:nvPr/>
        </p:nvPicPr>
        <p:blipFill>
          <a:blip r:embed="rId6"/>
          <a:stretch>
            <a:fillRect/>
          </a:stretch>
        </p:blipFill>
        <p:spPr>
          <a:xfrm>
            <a:off x="484909" y="5736122"/>
            <a:ext cx="9906000" cy="749300"/>
          </a:xfrm>
          <a:prstGeom prst="rect">
            <a:avLst/>
          </a:prstGeom>
        </p:spPr>
      </p:pic>
    </p:spTree>
    <p:extLst>
      <p:ext uri="{BB962C8B-B14F-4D97-AF65-F5344CB8AC3E}">
        <p14:creationId xmlns:p14="http://schemas.microsoft.com/office/powerpoint/2010/main" val="31440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484909" y="372578"/>
            <a:ext cx="10123559" cy="1251725"/>
          </a:xfrm>
          <a:solidFill>
            <a:srgbClr val="FFFF00"/>
          </a:solidFill>
        </p:spPr>
        <p:txBody>
          <a:bodyPr>
            <a:normAutofit/>
          </a:bodyPr>
          <a:lstStyle/>
          <a:p>
            <a:r>
              <a:rPr lang="en-US" dirty="0"/>
              <a:t>The Open Justice COP project &amp; Re A </a:t>
            </a:r>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2"/>
          <a:stretch>
            <a:fillRect/>
          </a:stretch>
        </p:blipFill>
        <p:spPr>
          <a:xfrm>
            <a:off x="10255025" y="372577"/>
            <a:ext cx="1715302" cy="1251725"/>
          </a:xfrm>
          <a:prstGeom prst="rect">
            <a:avLst/>
          </a:prstGeom>
        </p:spPr>
      </p:pic>
      <p:pic>
        <p:nvPicPr>
          <p:cNvPr id="10" name="Content Placeholder 9">
            <a:extLst>
              <a:ext uri="{FF2B5EF4-FFF2-40B4-BE49-F238E27FC236}">
                <a16:creationId xmlns:a16="http://schemas.microsoft.com/office/drawing/2014/main" id="{0B2358D4-C971-4D44-91AF-CFFF34EA7EFA}"/>
              </a:ext>
            </a:extLst>
          </p:cNvPr>
          <p:cNvPicPr>
            <a:picLocks noGrp="1" noChangeAspect="1"/>
          </p:cNvPicPr>
          <p:nvPr>
            <p:ph idx="1"/>
          </p:nvPr>
        </p:nvPicPr>
        <p:blipFill>
          <a:blip r:embed="rId3"/>
          <a:stretch>
            <a:fillRect/>
          </a:stretch>
        </p:blipFill>
        <p:spPr>
          <a:xfrm>
            <a:off x="3482509" y="1766192"/>
            <a:ext cx="4695466" cy="4959497"/>
          </a:xfrm>
        </p:spPr>
      </p:pic>
      <p:sp>
        <p:nvSpPr>
          <p:cNvPr id="11" name="TextBox 10">
            <a:extLst>
              <a:ext uri="{FF2B5EF4-FFF2-40B4-BE49-F238E27FC236}">
                <a16:creationId xmlns:a16="http://schemas.microsoft.com/office/drawing/2014/main" id="{2669AB35-B69A-D14E-B132-78C56FBB1B36}"/>
              </a:ext>
            </a:extLst>
          </p:cNvPr>
          <p:cNvSpPr txBox="1"/>
          <p:nvPr/>
        </p:nvSpPr>
        <p:spPr>
          <a:xfrm>
            <a:off x="8767739" y="2782669"/>
            <a:ext cx="3024868" cy="1815882"/>
          </a:xfrm>
          <a:prstGeom prst="rect">
            <a:avLst/>
          </a:prstGeom>
          <a:noFill/>
        </p:spPr>
        <p:txBody>
          <a:bodyPr wrap="square" rtlCol="0">
            <a:spAutoFit/>
          </a:bodyPr>
          <a:lstStyle/>
          <a:p>
            <a:r>
              <a:rPr lang="en-US" sz="2800" dirty="0"/>
              <a:t>Law in Action:</a:t>
            </a:r>
          </a:p>
          <a:p>
            <a:r>
              <a:rPr lang="en-US" sz="2800" dirty="0">
                <a:hlinkClick r:id="rId4"/>
              </a:rPr>
              <a:t>Celia Kitzinger interviewed by Joshua </a:t>
            </a:r>
            <a:r>
              <a:rPr lang="en-US" sz="2800" dirty="0" err="1">
                <a:hlinkClick r:id="rId4"/>
              </a:rPr>
              <a:t>Rozenberg</a:t>
            </a:r>
            <a:endParaRPr lang="en-US" sz="2800" dirty="0"/>
          </a:p>
        </p:txBody>
      </p:sp>
    </p:spTree>
    <p:extLst>
      <p:ext uri="{BB962C8B-B14F-4D97-AF65-F5344CB8AC3E}">
        <p14:creationId xmlns:p14="http://schemas.microsoft.com/office/powerpoint/2010/main" val="2120178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6FC9ED-653A-834B-8D80-EF8303FADBEE}"/>
              </a:ext>
            </a:extLst>
          </p:cNvPr>
          <p:cNvSpPr>
            <a:spLocks noGrp="1"/>
          </p:cNvSpPr>
          <p:nvPr>
            <p:ph type="title"/>
          </p:nvPr>
        </p:nvSpPr>
        <p:spPr>
          <a:solidFill>
            <a:srgbClr val="FFFF00"/>
          </a:solidFill>
        </p:spPr>
        <p:txBody>
          <a:bodyPr/>
          <a:lstStyle/>
          <a:p>
            <a:r>
              <a:rPr lang="en-US" dirty="0"/>
              <a:t>2. ‘Ordinary’ hearings</a:t>
            </a:r>
          </a:p>
        </p:txBody>
      </p:sp>
      <p:sp>
        <p:nvSpPr>
          <p:cNvPr id="5" name="Text Placeholder 4">
            <a:extLst>
              <a:ext uri="{FF2B5EF4-FFF2-40B4-BE49-F238E27FC236}">
                <a16:creationId xmlns:a16="http://schemas.microsoft.com/office/drawing/2014/main" id="{D8AAF019-9926-CE4B-87A2-378E2DCC2DAC}"/>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2"/>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18748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519953" y="573900"/>
            <a:ext cx="10088515" cy="849082"/>
          </a:xfrm>
          <a:solidFill>
            <a:srgbClr val="FFFF00"/>
          </a:solidFill>
        </p:spPr>
        <p:txBody>
          <a:bodyPr/>
          <a:lstStyle/>
          <a:p>
            <a:r>
              <a:rPr lang="en-US" dirty="0"/>
              <a:t>Key Performance Indicators for Open Justice</a:t>
            </a:r>
          </a:p>
        </p:txBody>
      </p:sp>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a:solidFill>
            <a:schemeClr val="accent4">
              <a:lumMod val="40000"/>
              <a:lumOff val="60000"/>
            </a:schemeClr>
          </a:solidFill>
        </p:spPr>
        <p:txBody>
          <a:bodyPr/>
          <a:lstStyle/>
          <a:p>
            <a:pPr marL="0" indent="0">
              <a:buNone/>
            </a:pPr>
            <a:r>
              <a:rPr lang="en-GB" dirty="0"/>
              <a:t>1. List the hearing in the Court of Protection list on </a:t>
            </a:r>
            <a:r>
              <a:rPr lang="en-GB" dirty="0">
                <a:hlinkClick r:id="rId2"/>
              </a:rPr>
              <a:t>@CourtServe</a:t>
            </a:r>
            <a:r>
              <a:rPr lang="en-GB" dirty="0"/>
              <a:t> so we know about it.</a:t>
            </a:r>
          </a:p>
          <a:p>
            <a:pPr marL="0" indent="0">
              <a:buNone/>
            </a:pPr>
            <a:r>
              <a:rPr lang="en-GB" dirty="0"/>
              <a:t>2. Make it clear public can attend  </a:t>
            </a:r>
          </a:p>
          <a:p>
            <a:pPr marL="0" indent="0">
              <a:buNone/>
            </a:pPr>
            <a:r>
              <a:rPr lang="en-GB" dirty="0"/>
              <a:t>3. Tell us </a:t>
            </a:r>
            <a:r>
              <a:rPr lang="en-GB" u="sng" dirty="0"/>
              <a:t>how</a:t>
            </a:r>
            <a:r>
              <a:rPr lang="en-GB" dirty="0"/>
              <a:t> we can attend (remote/in person)</a:t>
            </a:r>
          </a:p>
          <a:p>
            <a:pPr marL="0" indent="0">
              <a:buNone/>
            </a:pPr>
            <a:r>
              <a:rPr lang="en-GB" dirty="0"/>
              <a:t>4. Supply correct contact info (for both remote and in person hearings)</a:t>
            </a:r>
          </a:p>
          <a:p>
            <a:pPr marL="0" indent="0">
              <a:buNone/>
            </a:pPr>
            <a:r>
              <a:rPr lang="en-GB" dirty="0"/>
              <a:t>5. Tell us what the hearing is about</a:t>
            </a:r>
          </a:p>
          <a:p>
            <a:pPr marL="0" indent="0">
              <a:buNone/>
            </a:pPr>
            <a:r>
              <a:rPr lang="en-GB" dirty="0"/>
              <a:t>6. Tell us the type of hearing (e.g. directions, case management, final)</a:t>
            </a:r>
            <a:endParaRPr lang="en-US" dirty="0"/>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3"/>
          <a:stretch>
            <a:fillRect/>
          </a:stretch>
        </p:blipFill>
        <p:spPr>
          <a:xfrm>
            <a:off x="10608468" y="573900"/>
            <a:ext cx="1490663" cy="849082"/>
          </a:xfrm>
          <a:prstGeom prst="rect">
            <a:avLst/>
          </a:prstGeom>
        </p:spPr>
      </p:pic>
    </p:spTree>
    <p:extLst>
      <p:ext uri="{BB962C8B-B14F-4D97-AF65-F5344CB8AC3E}">
        <p14:creationId xmlns:p14="http://schemas.microsoft.com/office/powerpoint/2010/main" val="239457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solidFill>
            <a:srgbClr val="FFFF00"/>
          </a:solidFill>
        </p:spPr>
        <p:txBody>
          <a:bodyPr/>
          <a:lstStyle/>
          <a:p>
            <a:r>
              <a:rPr lang="en-US" b="1" dirty="0"/>
              <a:t>A good example from Leeds</a:t>
            </a:r>
          </a:p>
        </p:txBody>
      </p:sp>
      <p:sp>
        <p:nvSpPr>
          <p:cNvPr id="2" name="Content Placeholder 1">
            <a:extLst>
              <a:ext uri="{FF2B5EF4-FFF2-40B4-BE49-F238E27FC236}">
                <a16:creationId xmlns:a16="http://schemas.microsoft.com/office/drawing/2014/main" id="{89E6FF8A-2814-EB49-A375-41ED72DBD213}"/>
              </a:ext>
            </a:extLst>
          </p:cNvPr>
          <p:cNvSpPr>
            <a:spLocks noGrp="1"/>
          </p:cNvSpPr>
          <p:nvPr>
            <p:ph idx="1"/>
          </p:nvPr>
        </p:nvSpPr>
        <p:spPr/>
        <p:txBody>
          <a:bodyPr/>
          <a:lstStyle/>
          <a:p>
            <a:pPr marL="0" indent="0">
              <a:buNone/>
            </a:pPr>
            <a:endParaRPr lang="en-US" b="1" dirty="0"/>
          </a:p>
          <a:p>
            <a:pPr marL="0" indent="0">
              <a:buNone/>
            </a:pPr>
            <a:endParaRPr lang="en-US" dirty="0"/>
          </a:p>
        </p:txBody>
      </p:sp>
      <p:pic>
        <p:nvPicPr>
          <p:cNvPr id="6" name="Picture 5">
            <a:extLst>
              <a:ext uri="{FF2B5EF4-FFF2-40B4-BE49-F238E27FC236}">
                <a16:creationId xmlns:a16="http://schemas.microsoft.com/office/drawing/2014/main" id="{FD7B0ABA-F746-9448-8107-D4A6C7D713B6}"/>
              </a:ext>
            </a:extLst>
          </p:cNvPr>
          <p:cNvPicPr>
            <a:picLocks noChangeAspect="1"/>
          </p:cNvPicPr>
          <p:nvPr/>
        </p:nvPicPr>
        <p:blipFill>
          <a:blip r:embed="rId2"/>
          <a:stretch>
            <a:fillRect/>
          </a:stretch>
        </p:blipFill>
        <p:spPr>
          <a:xfrm>
            <a:off x="10255025" y="372577"/>
            <a:ext cx="1715302" cy="1251725"/>
          </a:xfrm>
          <a:prstGeom prst="rect">
            <a:avLst/>
          </a:prstGeom>
        </p:spPr>
      </p:pic>
      <p:pic>
        <p:nvPicPr>
          <p:cNvPr id="5" name="Picture 4">
            <a:extLst>
              <a:ext uri="{FF2B5EF4-FFF2-40B4-BE49-F238E27FC236}">
                <a16:creationId xmlns:a16="http://schemas.microsoft.com/office/drawing/2014/main" id="{A094CF81-D181-DF41-8E90-B1B1D7421863}"/>
              </a:ext>
            </a:extLst>
          </p:cNvPr>
          <p:cNvPicPr>
            <a:picLocks noChangeAspect="1"/>
          </p:cNvPicPr>
          <p:nvPr/>
        </p:nvPicPr>
        <p:blipFill>
          <a:blip r:embed="rId3"/>
          <a:stretch>
            <a:fillRect/>
          </a:stretch>
        </p:blipFill>
        <p:spPr>
          <a:xfrm>
            <a:off x="2528046" y="1748771"/>
            <a:ext cx="6045574" cy="4861072"/>
          </a:xfrm>
          <a:prstGeom prst="rect">
            <a:avLst/>
          </a:prstGeom>
        </p:spPr>
      </p:pic>
    </p:spTree>
    <p:extLst>
      <p:ext uri="{BB962C8B-B14F-4D97-AF65-F5344CB8AC3E}">
        <p14:creationId xmlns:p14="http://schemas.microsoft.com/office/powerpoint/2010/main" val="3156548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1. </a:t>
            </a:r>
            <a:r>
              <a:rPr lang="en-GB" dirty="0"/>
              <a:t>List the hearing in the Court of Protection list </a:t>
            </a:r>
            <a:endParaRPr lang="en-US" dirty="0"/>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68009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DCE8A-E0A0-2642-B937-8397FC8B73BB}"/>
              </a:ext>
            </a:extLst>
          </p:cNvPr>
          <p:cNvSpPr>
            <a:spLocks noGrp="1"/>
          </p:cNvSpPr>
          <p:nvPr>
            <p:ph type="title"/>
          </p:nvPr>
        </p:nvSpPr>
        <p:spPr>
          <a:xfrm>
            <a:off x="171450" y="592446"/>
            <a:ext cx="11849099" cy="1325563"/>
          </a:xfrm>
        </p:spPr>
        <p:txBody>
          <a:bodyPr>
            <a:normAutofit/>
          </a:bodyPr>
          <a:lstStyle/>
          <a:p>
            <a:r>
              <a:rPr lang="en-US" sz="3200" b="1" dirty="0"/>
              <a:t>All Court of Protection hearings are supposed to be listed in </a:t>
            </a:r>
            <a:r>
              <a:rPr lang="en-US" sz="3200" b="1" dirty="0" err="1"/>
              <a:t>CourtServe</a:t>
            </a:r>
            <a:endParaRPr lang="en-US" sz="3200" b="1" dirty="0"/>
          </a:p>
        </p:txBody>
      </p:sp>
      <p:pic>
        <p:nvPicPr>
          <p:cNvPr id="5" name="Content Placeholder 4">
            <a:extLst>
              <a:ext uri="{FF2B5EF4-FFF2-40B4-BE49-F238E27FC236}">
                <a16:creationId xmlns:a16="http://schemas.microsoft.com/office/drawing/2014/main" id="{4CC29073-5FC4-294D-BD38-02FA277B3E48}"/>
              </a:ext>
            </a:extLst>
          </p:cNvPr>
          <p:cNvPicPr>
            <a:picLocks noGrp="1" noChangeAspect="1"/>
          </p:cNvPicPr>
          <p:nvPr>
            <p:ph idx="1"/>
          </p:nvPr>
        </p:nvPicPr>
        <p:blipFill>
          <a:blip r:embed="rId2"/>
          <a:stretch>
            <a:fillRect/>
          </a:stretch>
        </p:blipFill>
        <p:spPr>
          <a:xfrm>
            <a:off x="840208" y="1667669"/>
            <a:ext cx="5765018" cy="4771768"/>
          </a:xfrm>
        </p:spPr>
      </p:pic>
      <p:sp>
        <p:nvSpPr>
          <p:cNvPr id="7" name="TextBox 6">
            <a:extLst>
              <a:ext uri="{FF2B5EF4-FFF2-40B4-BE49-F238E27FC236}">
                <a16:creationId xmlns:a16="http://schemas.microsoft.com/office/drawing/2014/main" id="{591B0AFC-4686-7449-B551-A06AA7DD2A94}"/>
              </a:ext>
            </a:extLst>
          </p:cNvPr>
          <p:cNvSpPr txBox="1"/>
          <p:nvPr/>
        </p:nvSpPr>
        <p:spPr>
          <a:xfrm>
            <a:off x="7096251" y="2887682"/>
            <a:ext cx="4961394" cy="2154436"/>
          </a:xfrm>
          <a:prstGeom prst="rect">
            <a:avLst/>
          </a:prstGeom>
          <a:solidFill>
            <a:schemeClr val="accent2">
              <a:lumMod val="40000"/>
              <a:lumOff val="60000"/>
            </a:schemeClr>
          </a:solidFill>
        </p:spPr>
        <p:txBody>
          <a:bodyPr wrap="square" rtlCol="0">
            <a:spAutoFit/>
          </a:bodyPr>
          <a:lstStyle/>
          <a:p>
            <a:r>
              <a:rPr lang="en-US" sz="2400" dirty="0"/>
              <a:t>All hearings (except in Royal Courts of Justice) should be under the </a:t>
            </a:r>
          </a:p>
          <a:p>
            <a:r>
              <a:rPr lang="en-US" sz="2400" dirty="0"/>
              <a:t>Court of Protection tab for the County Courts</a:t>
            </a:r>
          </a:p>
          <a:p>
            <a:r>
              <a:rPr lang="en-US" sz="2400" dirty="0"/>
              <a:t>(see the text the blue arrow points at)</a:t>
            </a:r>
          </a:p>
          <a:p>
            <a:endParaRPr lang="en-US" sz="1400" b="1" dirty="0"/>
          </a:p>
        </p:txBody>
      </p:sp>
      <p:sp>
        <p:nvSpPr>
          <p:cNvPr id="21" name="Right Arrow 20">
            <a:extLst>
              <a:ext uri="{FF2B5EF4-FFF2-40B4-BE49-F238E27FC236}">
                <a16:creationId xmlns:a16="http://schemas.microsoft.com/office/drawing/2014/main" id="{636E6A83-0D4E-7041-B044-8B5187FDE1B9}"/>
              </a:ext>
            </a:extLst>
          </p:cNvPr>
          <p:cNvSpPr/>
          <p:nvPr/>
        </p:nvSpPr>
        <p:spPr>
          <a:xfrm rot="11006136">
            <a:off x="5595359" y="4593931"/>
            <a:ext cx="1497498" cy="301461"/>
          </a:xfrm>
          <a:prstGeom prst="rightArrow">
            <a:avLst>
              <a:gd name="adj1" fmla="val 4795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25" name="Picture 24">
            <a:extLst>
              <a:ext uri="{FF2B5EF4-FFF2-40B4-BE49-F238E27FC236}">
                <a16:creationId xmlns:a16="http://schemas.microsoft.com/office/drawing/2014/main" id="{EA5939F2-ED1B-3349-88FB-A7DAFB291A94}"/>
              </a:ext>
            </a:extLst>
          </p:cNvPr>
          <p:cNvPicPr>
            <a:picLocks noChangeAspect="1"/>
          </p:cNvPicPr>
          <p:nvPr/>
        </p:nvPicPr>
        <p:blipFill>
          <a:blip r:embed="rId3"/>
          <a:stretch>
            <a:fillRect/>
          </a:stretch>
        </p:blipFill>
        <p:spPr>
          <a:xfrm>
            <a:off x="10566981" y="167905"/>
            <a:ext cx="1490663" cy="849082"/>
          </a:xfrm>
          <a:prstGeom prst="rect">
            <a:avLst/>
          </a:prstGeom>
        </p:spPr>
      </p:pic>
    </p:spTree>
    <p:extLst>
      <p:ext uri="{BB962C8B-B14F-4D97-AF65-F5344CB8AC3E}">
        <p14:creationId xmlns:p14="http://schemas.microsoft.com/office/powerpoint/2010/main" val="2980866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3"/>
          <a:stretch>
            <a:fillRect/>
          </a:stretch>
        </p:blipFill>
        <p:spPr>
          <a:xfrm>
            <a:off x="9839142" y="311943"/>
            <a:ext cx="1969633" cy="1325563"/>
          </a:xfrm>
          <a:prstGeom prst="rect">
            <a:avLst/>
          </a:prstGeom>
        </p:spPr>
      </p:pic>
      <p:sp>
        <p:nvSpPr>
          <p:cNvPr id="2" name="Title 1">
            <a:extLst>
              <a:ext uri="{FF2B5EF4-FFF2-40B4-BE49-F238E27FC236}">
                <a16:creationId xmlns:a16="http://schemas.microsoft.com/office/drawing/2014/main" id="{B0067CED-7854-0A46-83BC-05557B171E95}"/>
              </a:ext>
            </a:extLst>
          </p:cNvPr>
          <p:cNvSpPr>
            <a:spLocks noGrp="1"/>
          </p:cNvSpPr>
          <p:nvPr>
            <p:ph type="title"/>
          </p:nvPr>
        </p:nvSpPr>
        <p:spPr>
          <a:xfrm>
            <a:off x="493143" y="311943"/>
            <a:ext cx="9345999" cy="1325563"/>
          </a:xfrm>
          <a:solidFill>
            <a:schemeClr val="accent4">
              <a:lumMod val="20000"/>
              <a:lumOff val="80000"/>
            </a:schemeClr>
          </a:solidFill>
        </p:spPr>
        <p:txBody>
          <a:bodyPr>
            <a:normAutofit/>
          </a:bodyPr>
          <a:lstStyle/>
          <a:p>
            <a:r>
              <a:rPr lang="en-US" dirty="0"/>
              <a:t>14</a:t>
            </a:r>
            <a:r>
              <a:rPr lang="en-US" baseline="30000" dirty="0"/>
              <a:t>th</a:t>
            </a:r>
            <a:r>
              <a:rPr lang="en-US" dirty="0"/>
              <a:t> November 2022</a:t>
            </a:r>
          </a:p>
        </p:txBody>
      </p:sp>
      <p:sp>
        <p:nvSpPr>
          <p:cNvPr id="7" name="Content Placeholder 6">
            <a:extLst>
              <a:ext uri="{FF2B5EF4-FFF2-40B4-BE49-F238E27FC236}">
                <a16:creationId xmlns:a16="http://schemas.microsoft.com/office/drawing/2014/main" id="{BCF54D21-CE5F-3B4F-BDAD-132617B6437A}"/>
              </a:ext>
            </a:extLst>
          </p:cNvPr>
          <p:cNvSpPr>
            <a:spLocks noGrp="1"/>
          </p:cNvSpPr>
          <p:nvPr>
            <p:ph sz="half" idx="2"/>
          </p:nvPr>
        </p:nvSpPr>
        <p:spPr>
          <a:xfrm>
            <a:off x="5911702" y="1839703"/>
            <a:ext cx="5897073" cy="4846810"/>
          </a:xfrm>
          <a:solidFill>
            <a:schemeClr val="accent2">
              <a:lumMod val="20000"/>
              <a:lumOff val="80000"/>
            </a:schemeClr>
          </a:solidFill>
        </p:spPr>
        <p:txBody>
          <a:bodyPr>
            <a:normAutofit fontScale="92500" lnSpcReduction="20000"/>
          </a:bodyPr>
          <a:lstStyle/>
          <a:p>
            <a:endParaRPr lang="en-US" dirty="0"/>
          </a:p>
          <a:p>
            <a:r>
              <a:rPr lang="en-US" dirty="0"/>
              <a:t>Here’s the COP list in </a:t>
            </a:r>
            <a:r>
              <a:rPr lang="en-US" dirty="0" err="1"/>
              <a:t>CourtServe</a:t>
            </a:r>
            <a:r>
              <a:rPr lang="en-US" dirty="0"/>
              <a:t>.</a:t>
            </a:r>
          </a:p>
          <a:p>
            <a:r>
              <a:rPr lang="en-US" dirty="0"/>
              <a:t>There are 28 hearings listed for 14/11/22 (and some hearings listed for other dates too,  which aren’t included in the analysis here)</a:t>
            </a:r>
          </a:p>
          <a:p>
            <a:r>
              <a:rPr lang="en-US" dirty="0"/>
              <a:t>When you click on a city/town name it opens to show you one or more COP hearing(s) listed.</a:t>
            </a:r>
          </a:p>
          <a:p>
            <a:r>
              <a:rPr lang="en-US" dirty="0"/>
              <a:t>There’s one hearing under each town/city name, except 2 for Cardiff, Hull, &amp; Manchester; 3 for Leeds; 4 for Sunderland; and 7 for First Avenue House – making a total of 28 hearings.</a:t>
            </a:r>
          </a:p>
        </p:txBody>
      </p:sp>
      <p:pic>
        <p:nvPicPr>
          <p:cNvPr id="9" name="Content Placeholder 8">
            <a:extLst>
              <a:ext uri="{FF2B5EF4-FFF2-40B4-BE49-F238E27FC236}">
                <a16:creationId xmlns:a16="http://schemas.microsoft.com/office/drawing/2014/main" id="{0F001DB5-5210-D341-ACB8-F9B83198A1B2}"/>
              </a:ext>
            </a:extLst>
          </p:cNvPr>
          <p:cNvPicPr>
            <a:picLocks noGrp="1" noChangeAspect="1"/>
          </p:cNvPicPr>
          <p:nvPr>
            <p:ph sz="half" idx="1"/>
          </p:nvPr>
        </p:nvPicPr>
        <p:blipFill>
          <a:blip r:embed="rId4"/>
          <a:stretch>
            <a:fillRect/>
          </a:stretch>
        </p:blipFill>
        <p:spPr>
          <a:xfrm>
            <a:off x="493143" y="1839703"/>
            <a:ext cx="5184643" cy="4846810"/>
          </a:xfrm>
        </p:spPr>
      </p:pic>
    </p:spTree>
    <p:extLst>
      <p:ext uri="{BB962C8B-B14F-4D97-AF65-F5344CB8AC3E}">
        <p14:creationId xmlns:p14="http://schemas.microsoft.com/office/powerpoint/2010/main" val="1696239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107082" y="244054"/>
            <a:ext cx="1969633" cy="1378962"/>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520927" y="259120"/>
            <a:ext cx="9508715" cy="1363897"/>
          </a:xfrm>
          <a:solidFill>
            <a:schemeClr val="accent4">
              <a:lumMod val="20000"/>
              <a:lumOff val="80000"/>
            </a:schemeClr>
          </a:solidFill>
        </p:spPr>
        <p:txBody>
          <a:bodyPr/>
          <a:lstStyle/>
          <a:p>
            <a:r>
              <a:rPr lang="en-US" dirty="0"/>
              <a:t>Two hidden hearings in Barnstable</a:t>
            </a:r>
          </a:p>
        </p:txBody>
      </p:sp>
      <p:sp>
        <p:nvSpPr>
          <p:cNvPr id="2" name="TextBox 1">
            <a:extLst>
              <a:ext uri="{FF2B5EF4-FFF2-40B4-BE49-F238E27FC236}">
                <a16:creationId xmlns:a16="http://schemas.microsoft.com/office/drawing/2014/main" id="{F7061408-0703-C040-A347-27E6A7751FC2}"/>
              </a:ext>
            </a:extLst>
          </p:cNvPr>
          <p:cNvSpPr txBox="1"/>
          <p:nvPr/>
        </p:nvSpPr>
        <p:spPr>
          <a:xfrm>
            <a:off x="2127629" y="4615997"/>
            <a:ext cx="2125716" cy="338554"/>
          </a:xfrm>
          <a:prstGeom prst="rect">
            <a:avLst/>
          </a:prstGeom>
          <a:noFill/>
        </p:spPr>
        <p:txBody>
          <a:bodyPr wrap="square" rtlCol="0">
            <a:spAutoFit/>
          </a:bodyPr>
          <a:lstStyle/>
          <a:p>
            <a:r>
              <a:rPr lang="en-US" sz="1600" dirty="0">
                <a:solidFill>
                  <a:srgbClr val="FF0000"/>
                </a:solidFill>
              </a:rPr>
              <a:t>Plymouth isn’t here</a:t>
            </a:r>
          </a:p>
        </p:txBody>
      </p:sp>
      <p:sp>
        <p:nvSpPr>
          <p:cNvPr id="4" name="TextBox 3">
            <a:extLst>
              <a:ext uri="{FF2B5EF4-FFF2-40B4-BE49-F238E27FC236}">
                <a16:creationId xmlns:a16="http://schemas.microsoft.com/office/drawing/2014/main" id="{1233DE36-C972-7A43-BA21-5BDBA8454A71}"/>
              </a:ext>
            </a:extLst>
          </p:cNvPr>
          <p:cNvSpPr txBox="1"/>
          <p:nvPr/>
        </p:nvSpPr>
        <p:spPr>
          <a:xfrm>
            <a:off x="115285" y="5413617"/>
            <a:ext cx="11961430"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There’s no hearing listed in Barnstable on the COP list.  But look! There are TWO COP hearings listed in the Daily Cause List for Barnstable.</a:t>
            </a:r>
          </a:p>
          <a:p>
            <a:pPr algn="ctr"/>
            <a:r>
              <a:rPr lang="en-US" sz="2400" b="1" dirty="0"/>
              <a:t>These are hidden hearings. This does not support open justice.</a:t>
            </a:r>
          </a:p>
        </p:txBody>
      </p:sp>
      <p:pic>
        <p:nvPicPr>
          <p:cNvPr id="11" name="Content Placeholder 10">
            <a:extLst>
              <a:ext uri="{FF2B5EF4-FFF2-40B4-BE49-F238E27FC236}">
                <a16:creationId xmlns:a16="http://schemas.microsoft.com/office/drawing/2014/main" id="{9D82D173-B554-0F4D-BC42-4C38266F9D49}"/>
              </a:ext>
            </a:extLst>
          </p:cNvPr>
          <p:cNvPicPr>
            <a:picLocks noGrp="1" noChangeAspect="1"/>
          </p:cNvPicPr>
          <p:nvPr>
            <p:ph sz="half" idx="1"/>
          </p:nvPr>
        </p:nvPicPr>
        <p:blipFill rotWithShape="1">
          <a:blip r:embed="rId3"/>
          <a:srcRect l="2678" b="978"/>
          <a:stretch/>
        </p:blipFill>
        <p:spPr>
          <a:xfrm>
            <a:off x="6096000" y="1751578"/>
            <a:ext cx="5151630" cy="2765670"/>
          </a:xfrm>
        </p:spPr>
      </p:pic>
      <p:pic>
        <p:nvPicPr>
          <p:cNvPr id="14" name="Content Placeholder 8">
            <a:extLst>
              <a:ext uri="{FF2B5EF4-FFF2-40B4-BE49-F238E27FC236}">
                <a16:creationId xmlns:a16="http://schemas.microsoft.com/office/drawing/2014/main" id="{2805918E-56A6-CC4D-915D-BDEB375885B9}"/>
              </a:ext>
            </a:extLst>
          </p:cNvPr>
          <p:cNvPicPr>
            <a:picLocks noChangeAspect="1"/>
          </p:cNvPicPr>
          <p:nvPr/>
        </p:nvPicPr>
        <p:blipFill>
          <a:blip r:embed="rId4"/>
          <a:stretch>
            <a:fillRect/>
          </a:stretch>
        </p:blipFill>
        <p:spPr>
          <a:xfrm>
            <a:off x="520927" y="1751578"/>
            <a:ext cx="4582701" cy="3498428"/>
          </a:xfrm>
          <a:prstGeom prst="rect">
            <a:avLst/>
          </a:prstGeom>
        </p:spPr>
      </p:pic>
      <p:sp>
        <p:nvSpPr>
          <p:cNvPr id="16" name="Left Arrow 15">
            <a:extLst>
              <a:ext uri="{FF2B5EF4-FFF2-40B4-BE49-F238E27FC236}">
                <a16:creationId xmlns:a16="http://schemas.microsoft.com/office/drawing/2014/main" id="{18119B64-D1BF-384B-9B0E-CCEA041B8946}"/>
              </a:ext>
            </a:extLst>
          </p:cNvPr>
          <p:cNvSpPr/>
          <p:nvPr/>
        </p:nvSpPr>
        <p:spPr>
          <a:xfrm rot="19829478" flipV="1">
            <a:off x="9660915" y="3766508"/>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B85A513-7172-044C-B681-7401892742D8}"/>
              </a:ext>
            </a:extLst>
          </p:cNvPr>
          <p:cNvSpPr txBox="1"/>
          <p:nvPr/>
        </p:nvSpPr>
        <p:spPr>
          <a:xfrm>
            <a:off x="1861279" y="2072726"/>
            <a:ext cx="1901996" cy="338554"/>
          </a:xfrm>
          <a:prstGeom prst="rect">
            <a:avLst/>
          </a:prstGeom>
          <a:noFill/>
        </p:spPr>
        <p:txBody>
          <a:bodyPr wrap="none" rtlCol="0">
            <a:spAutoFit/>
          </a:bodyPr>
          <a:lstStyle/>
          <a:p>
            <a:r>
              <a:rPr lang="en-US" sz="1600" dirty="0">
                <a:solidFill>
                  <a:srgbClr val="FF0000"/>
                </a:solidFill>
              </a:rPr>
              <a:t>Barnstable isn’t here</a:t>
            </a:r>
          </a:p>
        </p:txBody>
      </p:sp>
      <p:pic>
        <p:nvPicPr>
          <p:cNvPr id="21" name="Picture 20">
            <a:extLst>
              <a:ext uri="{FF2B5EF4-FFF2-40B4-BE49-F238E27FC236}">
                <a16:creationId xmlns:a16="http://schemas.microsoft.com/office/drawing/2014/main" id="{24BF7F9B-F541-4D46-9DCE-09A168EFDB21}"/>
              </a:ext>
            </a:extLst>
          </p:cNvPr>
          <p:cNvPicPr>
            <a:picLocks noChangeAspect="1"/>
          </p:cNvPicPr>
          <p:nvPr/>
        </p:nvPicPr>
        <p:blipFill>
          <a:blip r:embed="rId5"/>
          <a:stretch>
            <a:fillRect/>
          </a:stretch>
        </p:blipFill>
        <p:spPr>
          <a:xfrm>
            <a:off x="6096000" y="4517248"/>
            <a:ext cx="5151630" cy="576470"/>
          </a:xfrm>
          <a:prstGeom prst="rect">
            <a:avLst/>
          </a:prstGeom>
        </p:spPr>
      </p:pic>
      <p:sp>
        <p:nvSpPr>
          <p:cNvPr id="22" name="Left Arrow 21">
            <a:extLst>
              <a:ext uri="{FF2B5EF4-FFF2-40B4-BE49-F238E27FC236}">
                <a16:creationId xmlns:a16="http://schemas.microsoft.com/office/drawing/2014/main" id="{9E638FCC-C6C7-314F-9BA8-3254BEA635C8}"/>
              </a:ext>
            </a:extLst>
          </p:cNvPr>
          <p:cNvSpPr/>
          <p:nvPr/>
        </p:nvSpPr>
        <p:spPr>
          <a:xfrm rot="19829478" flipV="1">
            <a:off x="9802681" y="4383419"/>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289DE6A-2B51-5B43-9FF0-0E6E788E6F24}"/>
              </a:ext>
            </a:extLst>
          </p:cNvPr>
          <p:cNvPicPr>
            <a:picLocks noChangeAspect="1"/>
          </p:cNvPicPr>
          <p:nvPr/>
        </p:nvPicPr>
        <p:blipFill>
          <a:blip r:embed="rId6"/>
          <a:stretch>
            <a:fillRect/>
          </a:stretch>
        </p:blipFill>
        <p:spPr>
          <a:xfrm>
            <a:off x="8416936" y="244053"/>
            <a:ext cx="1729188" cy="1378963"/>
          </a:xfrm>
          <a:prstGeom prst="rect">
            <a:avLst/>
          </a:prstGeom>
        </p:spPr>
      </p:pic>
    </p:spTree>
    <p:extLst>
      <p:ext uri="{BB962C8B-B14F-4D97-AF65-F5344CB8AC3E}">
        <p14:creationId xmlns:p14="http://schemas.microsoft.com/office/powerpoint/2010/main" val="3264079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Chelmsford</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Chelmsford on the COP list.  But look!  There’s a COP hearing listed in the Daily Cause List for Chelmsford.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576830" y="1780395"/>
            <a:ext cx="5048593" cy="3509607"/>
          </a:xfrm>
          <a:prstGeom prst="rect">
            <a:avLst/>
          </a:prstGeom>
        </p:spPr>
      </p:pic>
      <p:pic>
        <p:nvPicPr>
          <p:cNvPr id="12" name="Picture 11">
            <a:extLst>
              <a:ext uri="{FF2B5EF4-FFF2-40B4-BE49-F238E27FC236}">
                <a16:creationId xmlns:a16="http://schemas.microsoft.com/office/drawing/2014/main" id="{DCFBA472-9C8A-7343-889F-4808D84B6AD1}"/>
              </a:ext>
            </a:extLst>
          </p:cNvPr>
          <p:cNvPicPr>
            <a:picLocks noChangeAspect="1"/>
          </p:cNvPicPr>
          <p:nvPr/>
        </p:nvPicPr>
        <p:blipFill>
          <a:blip r:embed="rId4"/>
          <a:stretch>
            <a:fillRect/>
          </a:stretch>
        </p:blipFill>
        <p:spPr>
          <a:xfrm>
            <a:off x="6435373" y="1751021"/>
            <a:ext cx="3594269" cy="3509607"/>
          </a:xfrm>
          <a:prstGeom prst="rect">
            <a:avLst/>
          </a:prstGeom>
        </p:spPr>
      </p:pic>
      <p:sp>
        <p:nvSpPr>
          <p:cNvPr id="14" name="Left Arrow 13">
            <a:extLst>
              <a:ext uri="{FF2B5EF4-FFF2-40B4-BE49-F238E27FC236}">
                <a16:creationId xmlns:a16="http://schemas.microsoft.com/office/drawing/2014/main" id="{ACAB4D91-47DE-8945-B0A4-3AE64EF331B8}"/>
              </a:ext>
            </a:extLst>
          </p:cNvPr>
          <p:cNvSpPr/>
          <p:nvPr/>
        </p:nvSpPr>
        <p:spPr>
          <a:xfrm rot="19829478" flipV="1">
            <a:off x="9257662" y="4530121"/>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0F790B0-D4F9-3C4B-920B-461B344F88DD}"/>
              </a:ext>
            </a:extLst>
          </p:cNvPr>
          <p:cNvSpPr txBox="1"/>
          <p:nvPr/>
        </p:nvSpPr>
        <p:spPr>
          <a:xfrm>
            <a:off x="2024922" y="2202872"/>
            <a:ext cx="2191306" cy="369332"/>
          </a:xfrm>
          <a:prstGeom prst="rect">
            <a:avLst/>
          </a:prstGeom>
          <a:noFill/>
        </p:spPr>
        <p:txBody>
          <a:bodyPr wrap="none" rtlCol="0">
            <a:spAutoFit/>
          </a:bodyPr>
          <a:lstStyle/>
          <a:p>
            <a:r>
              <a:rPr lang="en-US" dirty="0">
                <a:solidFill>
                  <a:srgbClr val="FF0000"/>
                </a:solidFill>
              </a:rPr>
              <a:t>Chelmsford isn’t here</a:t>
            </a:r>
          </a:p>
        </p:txBody>
      </p:sp>
      <p:pic>
        <p:nvPicPr>
          <p:cNvPr id="7" name="Picture 6">
            <a:extLst>
              <a:ext uri="{FF2B5EF4-FFF2-40B4-BE49-F238E27FC236}">
                <a16:creationId xmlns:a16="http://schemas.microsoft.com/office/drawing/2014/main" id="{1CAEB875-39C4-DD41-89F4-876918686A30}"/>
              </a:ext>
            </a:extLst>
          </p:cNvPr>
          <p:cNvPicPr>
            <a:picLocks noChangeAspect="1"/>
          </p:cNvPicPr>
          <p:nvPr/>
        </p:nvPicPr>
        <p:blipFill>
          <a:blip r:embed="rId5"/>
          <a:stretch>
            <a:fillRect/>
          </a:stretch>
        </p:blipFill>
        <p:spPr>
          <a:xfrm>
            <a:off x="8407891" y="259121"/>
            <a:ext cx="1621751" cy="1342345"/>
          </a:xfrm>
          <a:prstGeom prst="rect">
            <a:avLst/>
          </a:prstGeom>
        </p:spPr>
      </p:pic>
    </p:spTree>
    <p:extLst>
      <p:ext uri="{BB962C8B-B14F-4D97-AF65-F5344CB8AC3E}">
        <p14:creationId xmlns:p14="http://schemas.microsoft.com/office/powerpoint/2010/main" val="126565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Guildford</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Guildford on the COP list.  But look!  There’s a COP hearing listed in the Daily Cause List for Guildford.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824360" y="1796431"/>
            <a:ext cx="5048593" cy="3509607"/>
          </a:xfrm>
          <a:prstGeom prst="rect">
            <a:avLst/>
          </a:prstGeom>
        </p:spPr>
      </p:pic>
      <p:pic>
        <p:nvPicPr>
          <p:cNvPr id="7" name="Picture 6">
            <a:extLst>
              <a:ext uri="{FF2B5EF4-FFF2-40B4-BE49-F238E27FC236}">
                <a16:creationId xmlns:a16="http://schemas.microsoft.com/office/drawing/2014/main" id="{7C9E0762-4BBB-E94D-870F-EADCAFB45017}"/>
              </a:ext>
            </a:extLst>
          </p:cNvPr>
          <p:cNvPicPr>
            <a:picLocks noChangeAspect="1"/>
          </p:cNvPicPr>
          <p:nvPr/>
        </p:nvPicPr>
        <p:blipFill>
          <a:blip r:embed="rId4"/>
          <a:stretch>
            <a:fillRect/>
          </a:stretch>
        </p:blipFill>
        <p:spPr>
          <a:xfrm>
            <a:off x="6182115" y="1840068"/>
            <a:ext cx="4991806" cy="3465970"/>
          </a:xfrm>
          <a:prstGeom prst="rect">
            <a:avLst/>
          </a:prstGeom>
        </p:spPr>
      </p:pic>
      <p:sp>
        <p:nvSpPr>
          <p:cNvPr id="13" name="Left Arrow 12">
            <a:extLst>
              <a:ext uri="{FF2B5EF4-FFF2-40B4-BE49-F238E27FC236}">
                <a16:creationId xmlns:a16="http://schemas.microsoft.com/office/drawing/2014/main" id="{95430935-9C62-304B-9AA5-11B075B36B28}"/>
              </a:ext>
            </a:extLst>
          </p:cNvPr>
          <p:cNvSpPr/>
          <p:nvPr/>
        </p:nvSpPr>
        <p:spPr>
          <a:xfrm rot="19829478" flipV="1">
            <a:off x="8309292" y="4734037"/>
            <a:ext cx="737453" cy="350835"/>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8B0EC1-C92C-D446-B08A-96734A9B300F}"/>
              </a:ext>
            </a:extLst>
          </p:cNvPr>
          <p:cNvSpPr txBox="1"/>
          <p:nvPr/>
        </p:nvSpPr>
        <p:spPr>
          <a:xfrm>
            <a:off x="2511026" y="2202872"/>
            <a:ext cx="1949159" cy="338554"/>
          </a:xfrm>
          <a:prstGeom prst="rect">
            <a:avLst/>
          </a:prstGeom>
          <a:noFill/>
        </p:spPr>
        <p:txBody>
          <a:bodyPr wrap="square" rtlCol="0">
            <a:spAutoFit/>
          </a:bodyPr>
          <a:lstStyle/>
          <a:p>
            <a:r>
              <a:rPr lang="en-US" sz="1600" dirty="0">
                <a:solidFill>
                  <a:srgbClr val="FF0000"/>
                </a:solidFill>
              </a:rPr>
              <a:t>Guildford isn’t here</a:t>
            </a:r>
          </a:p>
        </p:txBody>
      </p:sp>
      <p:pic>
        <p:nvPicPr>
          <p:cNvPr id="9" name="Picture 8">
            <a:extLst>
              <a:ext uri="{FF2B5EF4-FFF2-40B4-BE49-F238E27FC236}">
                <a16:creationId xmlns:a16="http://schemas.microsoft.com/office/drawing/2014/main" id="{A4531742-E7FC-B249-B56F-1F6D1567D6E4}"/>
              </a:ext>
            </a:extLst>
          </p:cNvPr>
          <p:cNvPicPr>
            <a:picLocks noChangeAspect="1"/>
          </p:cNvPicPr>
          <p:nvPr/>
        </p:nvPicPr>
        <p:blipFill>
          <a:blip r:embed="rId5"/>
          <a:stretch>
            <a:fillRect/>
          </a:stretch>
        </p:blipFill>
        <p:spPr>
          <a:xfrm>
            <a:off x="7968422" y="259120"/>
            <a:ext cx="2037644" cy="1355144"/>
          </a:xfrm>
          <a:prstGeom prst="rect">
            <a:avLst/>
          </a:prstGeom>
        </p:spPr>
      </p:pic>
    </p:spTree>
    <p:extLst>
      <p:ext uri="{BB962C8B-B14F-4D97-AF65-F5344CB8AC3E}">
        <p14:creationId xmlns:p14="http://schemas.microsoft.com/office/powerpoint/2010/main" val="4205389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7"/>
            <a:ext cx="1969633" cy="1291998"/>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Six hidden hearings in Hastings</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Hastings on the COP list.  But look!  There are six COP hearings listed in the Daily Cause List for Hastings. </a:t>
            </a:r>
            <a:r>
              <a:rPr lang="en-US" sz="2400" b="1" dirty="0"/>
              <a:t>These are hidden hearings.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576830" y="1780395"/>
            <a:ext cx="5048593" cy="3509607"/>
          </a:xfrm>
          <a:prstGeom prst="rect">
            <a:avLst/>
          </a:prstGeom>
        </p:spPr>
      </p:pic>
      <p:pic>
        <p:nvPicPr>
          <p:cNvPr id="7" name="Picture 6">
            <a:extLst>
              <a:ext uri="{FF2B5EF4-FFF2-40B4-BE49-F238E27FC236}">
                <a16:creationId xmlns:a16="http://schemas.microsoft.com/office/drawing/2014/main" id="{C04C1530-FF13-C14A-9AF5-7FF0701B2A9E}"/>
              </a:ext>
            </a:extLst>
          </p:cNvPr>
          <p:cNvPicPr>
            <a:picLocks noChangeAspect="1"/>
          </p:cNvPicPr>
          <p:nvPr/>
        </p:nvPicPr>
        <p:blipFill>
          <a:blip r:embed="rId4"/>
          <a:stretch>
            <a:fillRect/>
          </a:stretch>
        </p:blipFill>
        <p:spPr>
          <a:xfrm>
            <a:off x="5766741" y="1612055"/>
            <a:ext cx="3027773" cy="3881239"/>
          </a:xfrm>
          <a:prstGeom prst="rect">
            <a:avLst/>
          </a:prstGeom>
        </p:spPr>
      </p:pic>
      <p:pic>
        <p:nvPicPr>
          <p:cNvPr id="9" name="Picture 8">
            <a:extLst>
              <a:ext uri="{FF2B5EF4-FFF2-40B4-BE49-F238E27FC236}">
                <a16:creationId xmlns:a16="http://schemas.microsoft.com/office/drawing/2014/main" id="{16D2C9E9-8A8C-5244-8B0A-ACA71595A4A9}"/>
              </a:ext>
            </a:extLst>
          </p:cNvPr>
          <p:cNvPicPr>
            <a:picLocks noChangeAspect="1"/>
          </p:cNvPicPr>
          <p:nvPr/>
        </p:nvPicPr>
        <p:blipFill>
          <a:blip r:embed="rId5"/>
          <a:stretch>
            <a:fillRect/>
          </a:stretch>
        </p:blipFill>
        <p:spPr>
          <a:xfrm>
            <a:off x="8924023" y="1680500"/>
            <a:ext cx="3114897" cy="3708707"/>
          </a:xfrm>
          <a:prstGeom prst="rect">
            <a:avLst/>
          </a:prstGeom>
        </p:spPr>
      </p:pic>
      <p:sp>
        <p:nvSpPr>
          <p:cNvPr id="10" name="TextBox 9">
            <a:extLst>
              <a:ext uri="{FF2B5EF4-FFF2-40B4-BE49-F238E27FC236}">
                <a16:creationId xmlns:a16="http://schemas.microsoft.com/office/drawing/2014/main" id="{C5C9FBF1-6B28-5340-8B9A-E78DA51EAFCA}"/>
              </a:ext>
            </a:extLst>
          </p:cNvPr>
          <p:cNvSpPr txBox="1"/>
          <p:nvPr/>
        </p:nvSpPr>
        <p:spPr>
          <a:xfrm>
            <a:off x="2145159" y="2300366"/>
            <a:ext cx="1911934" cy="369332"/>
          </a:xfrm>
          <a:prstGeom prst="rect">
            <a:avLst/>
          </a:prstGeom>
          <a:noFill/>
        </p:spPr>
        <p:txBody>
          <a:bodyPr wrap="none" rtlCol="0">
            <a:spAutoFit/>
          </a:bodyPr>
          <a:lstStyle/>
          <a:p>
            <a:r>
              <a:rPr lang="en-US" dirty="0">
                <a:solidFill>
                  <a:srgbClr val="FF0000"/>
                </a:solidFill>
              </a:rPr>
              <a:t>Hastings isn’t here</a:t>
            </a:r>
          </a:p>
        </p:txBody>
      </p:sp>
      <p:pic>
        <p:nvPicPr>
          <p:cNvPr id="8" name="Picture 7">
            <a:extLst>
              <a:ext uri="{FF2B5EF4-FFF2-40B4-BE49-F238E27FC236}">
                <a16:creationId xmlns:a16="http://schemas.microsoft.com/office/drawing/2014/main" id="{427F9903-14A3-B745-ABED-2A667ED27CAF}"/>
              </a:ext>
            </a:extLst>
          </p:cNvPr>
          <p:cNvPicPr>
            <a:picLocks noChangeAspect="1"/>
          </p:cNvPicPr>
          <p:nvPr/>
        </p:nvPicPr>
        <p:blipFill>
          <a:blip r:embed="rId6"/>
          <a:stretch>
            <a:fillRect/>
          </a:stretch>
        </p:blipFill>
        <p:spPr>
          <a:xfrm>
            <a:off x="8469806" y="259121"/>
            <a:ext cx="1559836" cy="1325563"/>
          </a:xfrm>
          <a:prstGeom prst="rect">
            <a:avLst/>
          </a:prstGeom>
        </p:spPr>
      </p:pic>
    </p:spTree>
    <p:extLst>
      <p:ext uri="{BB962C8B-B14F-4D97-AF65-F5344CB8AC3E}">
        <p14:creationId xmlns:p14="http://schemas.microsoft.com/office/powerpoint/2010/main" val="1590813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Horsham</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Horsham on the COP list.  But look!  There’s a COP hearing listed in the Daily Cause List for Horsham.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576830" y="1780395"/>
            <a:ext cx="5048593" cy="3509607"/>
          </a:xfrm>
          <a:prstGeom prst="rect">
            <a:avLst/>
          </a:prstGeom>
        </p:spPr>
      </p:pic>
      <p:pic>
        <p:nvPicPr>
          <p:cNvPr id="9" name="Picture 8">
            <a:extLst>
              <a:ext uri="{FF2B5EF4-FFF2-40B4-BE49-F238E27FC236}">
                <a16:creationId xmlns:a16="http://schemas.microsoft.com/office/drawing/2014/main" id="{B3E1EF52-C619-C54D-850F-6E756B6F4B6A}"/>
              </a:ext>
            </a:extLst>
          </p:cNvPr>
          <p:cNvPicPr>
            <a:picLocks noChangeAspect="1"/>
          </p:cNvPicPr>
          <p:nvPr/>
        </p:nvPicPr>
        <p:blipFill>
          <a:blip r:embed="rId4"/>
          <a:stretch>
            <a:fillRect/>
          </a:stretch>
        </p:blipFill>
        <p:spPr>
          <a:xfrm>
            <a:off x="6687219" y="1734238"/>
            <a:ext cx="3523973" cy="3671753"/>
          </a:xfrm>
          <a:prstGeom prst="rect">
            <a:avLst/>
          </a:prstGeom>
        </p:spPr>
      </p:pic>
      <p:sp>
        <p:nvSpPr>
          <p:cNvPr id="14" name="Left Arrow 13">
            <a:extLst>
              <a:ext uri="{FF2B5EF4-FFF2-40B4-BE49-F238E27FC236}">
                <a16:creationId xmlns:a16="http://schemas.microsoft.com/office/drawing/2014/main" id="{E41F409C-81AE-1A40-BA83-46173605EAE8}"/>
              </a:ext>
            </a:extLst>
          </p:cNvPr>
          <p:cNvSpPr/>
          <p:nvPr/>
        </p:nvSpPr>
        <p:spPr>
          <a:xfrm rot="19829478" flipV="1">
            <a:off x="8483734" y="4425678"/>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255DB54-CDF9-E94E-9145-0F787D2933CE}"/>
              </a:ext>
            </a:extLst>
          </p:cNvPr>
          <p:cNvSpPr txBox="1"/>
          <p:nvPr/>
        </p:nvSpPr>
        <p:spPr>
          <a:xfrm>
            <a:off x="2286000" y="2300366"/>
            <a:ext cx="1968231" cy="369332"/>
          </a:xfrm>
          <a:prstGeom prst="rect">
            <a:avLst/>
          </a:prstGeom>
          <a:noFill/>
        </p:spPr>
        <p:txBody>
          <a:bodyPr wrap="none" rtlCol="0">
            <a:spAutoFit/>
          </a:bodyPr>
          <a:lstStyle/>
          <a:p>
            <a:r>
              <a:rPr lang="en-US" dirty="0">
                <a:solidFill>
                  <a:srgbClr val="FF0000"/>
                </a:solidFill>
              </a:rPr>
              <a:t>Horsham isn’t here</a:t>
            </a:r>
          </a:p>
        </p:txBody>
      </p:sp>
      <p:pic>
        <p:nvPicPr>
          <p:cNvPr id="7" name="Picture 6">
            <a:extLst>
              <a:ext uri="{FF2B5EF4-FFF2-40B4-BE49-F238E27FC236}">
                <a16:creationId xmlns:a16="http://schemas.microsoft.com/office/drawing/2014/main" id="{2A055C85-87D1-7642-84AE-339580DB0BDE}"/>
              </a:ext>
            </a:extLst>
          </p:cNvPr>
          <p:cNvPicPr>
            <a:picLocks noChangeAspect="1"/>
          </p:cNvPicPr>
          <p:nvPr/>
        </p:nvPicPr>
        <p:blipFill>
          <a:blip r:embed="rId5"/>
          <a:stretch>
            <a:fillRect/>
          </a:stretch>
        </p:blipFill>
        <p:spPr>
          <a:xfrm>
            <a:off x="8384412" y="276821"/>
            <a:ext cx="1645229" cy="1307864"/>
          </a:xfrm>
          <a:prstGeom prst="rect">
            <a:avLst/>
          </a:prstGeom>
        </p:spPr>
      </p:pic>
    </p:spTree>
    <p:extLst>
      <p:ext uri="{BB962C8B-B14F-4D97-AF65-F5344CB8AC3E}">
        <p14:creationId xmlns:p14="http://schemas.microsoft.com/office/powerpoint/2010/main" val="3424703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59121"/>
            <a:ext cx="1969633" cy="1359129"/>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Three hidden hearings in Leeds</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92366" y="4810521"/>
            <a:ext cx="12007268" cy="1938992"/>
          </a:xfrm>
          <a:prstGeom prst="rect">
            <a:avLst/>
          </a:prstGeom>
          <a:solidFill>
            <a:schemeClr val="accent2">
              <a:lumMod val="20000"/>
              <a:lumOff val="80000"/>
            </a:schemeClr>
          </a:solidFill>
        </p:spPr>
        <p:txBody>
          <a:bodyPr wrap="square" rtlCol="0">
            <a:spAutoFit/>
          </a:bodyPr>
          <a:lstStyle/>
          <a:p>
            <a:pPr marL="342900" indent="-342900">
              <a:buFont typeface="Arial" panose="020B0604020202020204" pitchFamily="34" charset="0"/>
              <a:buChar char="•"/>
            </a:pPr>
            <a:r>
              <a:rPr lang="en-US" sz="2400" dirty="0"/>
              <a:t>There are 3 hearings listed in Leeds in the COP list:  case numbers are: </a:t>
            </a:r>
            <a:r>
              <a:rPr lang="en-GB" sz="2400" b="0" i="0" u="none" strike="noStrike" dirty="0">
                <a:solidFill>
                  <a:srgbClr val="000000"/>
                </a:solidFill>
                <a:effectLst/>
                <a:latin typeface="Arial" panose="020B0604020202020204" pitchFamily="34" charset="0"/>
              </a:rPr>
              <a:t>1378090T, 13996564 &amp; 13790750 before DJ Bell and DJ Troy.</a:t>
            </a:r>
            <a:endParaRPr lang="en-GB" sz="2400" dirty="0">
              <a:solidFill>
                <a:srgbClr val="000000"/>
              </a:solidFill>
              <a:latin typeface="Arial" panose="020B0604020202020204" pitchFamily="34" charset="0"/>
            </a:endParaRPr>
          </a:p>
          <a:p>
            <a:pPr marL="342900" indent="-342900">
              <a:buFont typeface="Arial" panose="020B0604020202020204" pitchFamily="34" charset="0"/>
              <a:buChar char="•"/>
            </a:pPr>
            <a:r>
              <a:rPr lang="en-GB" sz="2400" dirty="0">
                <a:solidFill>
                  <a:srgbClr val="000000"/>
                </a:solidFill>
                <a:latin typeface="Arial" panose="020B0604020202020204" pitchFamily="34" charset="0"/>
              </a:rPr>
              <a:t>But the 3 hearings shown here (case nos. </a:t>
            </a:r>
            <a:r>
              <a:rPr lang="en-GB" sz="2400" b="0" i="0" u="none" strike="noStrike" dirty="0">
                <a:solidFill>
                  <a:srgbClr val="000000"/>
                </a:solidFill>
                <a:effectLst/>
                <a:latin typeface="Segoe UI" panose="020B0502040204020203" pitchFamily="34" charset="0"/>
              </a:rPr>
              <a:t>13799951, 13023006 &amp; 13982424) before HHJ </a:t>
            </a:r>
            <a:r>
              <a:rPr lang="en-GB" sz="2400" b="0" i="0" u="none" strike="noStrike" dirty="0" err="1">
                <a:solidFill>
                  <a:srgbClr val="000000"/>
                </a:solidFill>
                <a:effectLst/>
                <a:latin typeface="Segoe UI" panose="020B0502040204020203" pitchFamily="34" charset="0"/>
              </a:rPr>
              <a:t>Greenan</a:t>
            </a:r>
            <a:r>
              <a:rPr lang="en-GB" sz="2400" b="0" i="0" u="none" strike="noStrike" dirty="0">
                <a:solidFill>
                  <a:srgbClr val="000000"/>
                </a:solidFill>
                <a:effectLst/>
                <a:latin typeface="Segoe UI" panose="020B0502040204020203" pitchFamily="34" charset="0"/>
              </a:rPr>
              <a:t> are NOT listed. They appear in the Daily Cause list for Leeds</a:t>
            </a:r>
            <a:r>
              <a:rPr lang="en-GB" sz="2400" dirty="0">
                <a:solidFill>
                  <a:srgbClr val="000000"/>
                </a:solidFill>
                <a:latin typeface="Segoe UI" panose="020B0502040204020203" pitchFamily="34" charset="0"/>
              </a:rPr>
              <a:t>. </a:t>
            </a:r>
            <a:endParaRPr lang="en-GB" sz="2400" dirty="0">
              <a:solidFill>
                <a:srgbClr val="000000"/>
              </a:solidFill>
              <a:latin typeface="Arial" panose="020B0604020202020204" pitchFamily="34" charset="0"/>
            </a:endParaRPr>
          </a:p>
          <a:p>
            <a:pPr marL="342900" indent="-342900">
              <a:buFont typeface="Arial" panose="020B0604020202020204" pitchFamily="34" charset="0"/>
              <a:buChar char="•"/>
            </a:pPr>
            <a:r>
              <a:rPr lang="en-US" sz="2400" b="1" dirty="0"/>
              <a:t>These are hidden hearings. This does not support the judicial commitment to open justice.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306655" y="1654700"/>
            <a:ext cx="4237789" cy="2945964"/>
          </a:xfrm>
          <a:prstGeom prst="rect">
            <a:avLst/>
          </a:prstGeom>
        </p:spPr>
      </p:pic>
      <p:pic>
        <p:nvPicPr>
          <p:cNvPr id="10" name="Picture 9">
            <a:extLst>
              <a:ext uri="{FF2B5EF4-FFF2-40B4-BE49-F238E27FC236}">
                <a16:creationId xmlns:a16="http://schemas.microsoft.com/office/drawing/2014/main" id="{1CCB55A9-E00C-6340-92A1-C837DF311FD8}"/>
              </a:ext>
            </a:extLst>
          </p:cNvPr>
          <p:cNvPicPr>
            <a:picLocks noChangeAspect="1"/>
          </p:cNvPicPr>
          <p:nvPr/>
        </p:nvPicPr>
        <p:blipFill>
          <a:blip r:embed="rId4"/>
          <a:stretch>
            <a:fillRect/>
          </a:stretch>
        </p:blipFill>
        <p:spPr>
          <a:xfrm>
            <a:off x="4843556" y="1716501"/>
            <a:ext cx="2407473" cy="2884163"/>
          </a:xfrm>
          <a:prstGeom prst="rect">
            <a:avLst/>
          </a:prstGeom>
        </p:spPr>
      </p:pic>
      <p:pic>
        <p:nvPicPr>
          <p:cNvPr id="14" name="Picture 13">
            <a:extLst>
              <a:ext uri="{FF2B5EF4-FFF2-40B4-BE49-F238E27FC236}">
                <a16:creationId xmlns:a16="http://schemas.microsoft.com/office/drawing/2014/main" id="{AEE26EA8-AF0C-F54B-A229-A8EC496D4133}"/>
              </a:ext>
            </a:extLst>
          </p:cNvPr>
          <p:cNvPicPr>
            <a:picLocks noChangeAspect="1"/>
          </p:cNvPicPr>
          <p:nvPr/>
        </p:nvPicPr>
        <p:blipFill>
          <a:blip r:embed="rId5"/>
          <a:stretch>
            <a:fillRect/>
          </a:stretch>
        </p:blipFill>
        <p:spPr>
          <a:xfrm>
            <a:off x="7550141" y="1904189"/>
            <a:ext cx="3721100" cy="2286000"/>
          </a:xfrm>
          <a:prstGeom prst="rect">
            <a:avLst/>
          </a:prstGeom>
        </p:spPr>
      </p:pic>
      <p:sp>
        <p:nvSpPr>
          <p:cNvPr id="16" name="Left Arrow 15">
            <a:extLst>
              <a:ext uri="{FF2B5EF4-FFF2-40B4-BE49-F238E27FC236}">
                <a16:creationId xmlns:a16="http://schemas.microsoft.com/office/drawing/2014/main" id="{5EA62CDE-AA05-6F40-9F71-32DD7BC52586}"/>
              </a:ext>
            </a:extLst>
          </p:cNvPr>
          <p:cNvSpPr/>
          <p:nvPr/>
        </p:nvSpPr>
        <p:spPr>
          <a:xfrm rot="19829478" flipV="1">
            <a:off x="6479048" y="3863964"/>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Arrow 16">
            <a:extLst>
              <a:ext uri="{FF2B5EF4-FFF2-40B4-BE49-F238E27FC236}">
                <a16:creationId xmlns:a16="http://schemas.microsoft.com/office/drawing/2014/main" id="{B1FDA846-316A-E748-94B2-54C0EF03D380}"/>
              </a:ext>
            </a:extLst>
          </p:cNvPr>
          <p:cNvSpPr/>
          <p:nvPr/>
        </p:nvSpPr>
        <p:spPr>
          <a:xfrm rot="19829478" flipV="1">
            <a:off x="10147673" y="2991378"/>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 Arrow 17">
            <a:extLst>
              <a:ext uri="{FF2B5EF4-FFF2-40B4-BE49-F238E27FC236}">
                <a16:creationId xmlns:a16="http://schemas.microsoft.com/office/drawing/2014/main" id="{B8AE67C3-7942-4149-9772-04443B7F0D77}"/>
              </a:ext>
            </a:extLst>
          </p:cNvPr>
          <p:cNvSpPr/>
          <p:nvPr/>
        </p:nvSpPr>
        <p:spPr>
          <a:xfrm rot="19829478" flipV="1">
            <a:off x="10064168" y="1937992"/>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35AADB7-19C8-4D41-95B2-9A96EB5E3C7D}"/>
              </a:ext>
            </a:extLst>
          </p:cNvPr>
          <p:cNvSpPr txBox="1"/>
          <p:nvPr/>
        </p:nvSpPr>
        <p:spPr>
          <a:xfrm>
            <a:off x="1564758" y="3012936"/>
            <a:ext cx="2103653" cy="369332"/>
          </a:xfrm>
          <a:prstGeom prst="rect">
            <a:avLst/>
          </a:prstGeom>
          <a:noFill/>
        </p:spPr>
        <p:txBody>
          <a:bodyPr wrap="none" rtlCol="0">
            <a:spAutoFit/>
          </a:bodyPr>
          <a:lstStyle/>
          <a:p>
            <a:r>
              <a:rPr lang="en-US" dirty="0">
                <a:solidFill>
                  <a:srgbClr val="FF0000"/>
                </a:solidFill>
              </a:rPr>
              <a:t>Leeds  is here, but….</a:t>
            </a:r>
          </a:p>
        </p:txBody>
      </p:sp>
      <p:pic>
        <p:nvPicPr>
          <p:cNvPr id="6" name="Picture 5">
            <a:extLst>
              <a:ext uri="{FF2B5EF4-FFF2-40B4-BE49-F238E27FC236}">
                <a16:creationId xmlns:a16="http://schemas.microsoft.com/office/drawing/2014/main" id="{9E2DC3A5-E9C6-DD49-AD1C-99515543C1F6}"/>
              </a:ext>
            </a:extLst>
          </p:cNvPr>
          <p:cNvPicPr>
            <a:picLocks noChangeAspect="1"/>
          </p:cNvPicPr>
          <p:nvPr/>
        </p:nvPicPr>
        <p:blipFill>
          <a:blip r:embed="rId6"/>
          <a:stretch>
            <a:fillRect/>
          </a:stretch>
        </p:blipFill>
        <p:spPr>
          <a:xfrm>
            <a:off x="8250865" y="285121"/>
            <a:ext cx="1778775" cy="1333129"/>
          </a:xfrm>
          <a:prstGeom prst="rect">
            <a:avLst/>
          </a:prstGeom>
        </p:spPr>
      </p:pic>
    </p:spTree>
    <p:extLst>
      <p:ext uri="{BB962C8B-B14F-4D97-AF65-F5344CB8AC3E}">
        <p14:creationId xmlns:p14="http://schemas.microsoft.com/office/powerpoint/2010/main" val="4146066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Milton Keynes</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Milton Keynes on the COP list.  But look!  There’s a COP hearing listed in the Daily Cause List for Milton Keynes.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576830" y="1780395"/>
            <a:ext cx="5519170" cy="3509607"/>
          </a:xfrm>
          <a:prstGeom prst="rect">
            <a:avLst/>
          </a:prstGeom>
        </p:spPr>
      </p:pic>
      <p:pic>
        <p:nvPicPr>
          <p:cNvPr id="7" name="Picture 6">
            <a:extLst>
              <a:ext uri="{FF2B5EF4-FFF2-40B4-BE49-F238E27FC236}">
                <a16:creationId xmlns:a16="http://schemas.microsoft.com/office/drawing/2014/main" id="{07FD1134-78BF-294E-AE89-0B367D9893B1}"/>
              </a:ext>
            </a:extLst>
          </p:cNvPr>
          <p:cNvPicPr>
            <a:picLocks noChangeAspect="1"/>
          </p:cNvPicPr>
          <p:nvPr/>
        </p:nvPicPr>
        <p:blipFill>
          <a:blip r:embed="rId4"/>
          <a:stretch>
            <a:fillRect/>
          </a:stretch>
        </p:blipFill>
        <p:spPr>
          <a:xfrm>
            <a:off x="6566579" y="1798528"/>
            <a:ext cx="3564691" cy="3509608"/>
          </a:xfrm>
          <a:prstGeom prst="rect">
            <a:avLst/>
          </a:prstGeom>
        </p:spPr>
      </p:pic>
      <p:sp>
        <p:nvSpPr>
          <p:cNvPr id="12" name="Left Arrow 11">
            <a:extLst>
              <a:ext uri="{FF2B5EF4-FFF2-40B4-BE49-F238E27FC236}">
                <a16:creationId xmlns:a16="http://schemas.microsoft.com/office/drawing/2014/main" id="{9F703CEB-8F10-5B47-B556-7B1B6873EFE6}"/>
              </a:ext>
            </a:extLst>
          </p:cNvPr>
          <p:cNvSpPr/>
          <p:nvPr/>
        </p:nvSpPr>
        <p:spPr>
          <a:xfrm rot="19829478" flipV="1">
            <a:off x="9148387" y="4384647"/>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3E14AC1-B8BC-8841-8C6A-99B0FF1D16A7}"/>
              </a:ext>
            </a:extLst>
          </p:cNvPr>
          <p:cNvSpPr txBox="1"/>
          <p:nvPr/>
        </p:nvSpPr>
        <p:spPr>
          <a:xfrm>
            <a:off x="2108995" y="3429000"/>
            <a:ext cx="2454839" cy="369332"/>
          </a:xfrm>
          <a:prstGeom prst="rect">
            <a:avLst/>
          </a:prstGeom>
          <a:noFill/>
        </p:spPr>
        <p:txBody>
          <a:bodyPr wrap="none" rtlCol="0">
            <a:spAutoFit/>
          </a:bodyPr>
          <a:lstStyle/>
          <a:p>
            <a:r>
              <a:rPr lang="en-US" dirty="0">
                <a:solidFill>
                  <a:srgbClr val="FF0000"/>
                </a:solidFill>
              </a:rPr>
              <a:t>Milton Keynes isn’t here</a:t>
            </a:r>
          </a:p>
        </p:txBody>
      </p:sp>
      <p:pic>
        <p:nvPicPr>
          <p:cNvPr id="9" name="Picture 8">
            <a:extLst>
              <a:ext uri="{FF2B5EF4-FFF2-40B4-BE49-F238E27FC236}">
                <a16:creationId xmlns:a16="http://schemas.microsoft.com/office/drawing/2014/main" id="{827A6391-FA41-9C43-BF96-729EF46F6CEF}"/>
              </a:ext>
            </a:extLst>
          </p:cNvPr>
          <p:cNvPicPr>
            <a:picLocks noChangeAspect="1"/>
          </p:cNvPicPr>
          <p:nvPr/>
        </p:nvPicPr>
        <p:blipFill>
          <a:blip r:embed="rId5"/>
          <a:stretch>
            <a:fillRect/>
          </a:stretch>
        </p:blipFill>
        <p:spPr>
          <a:xfrm>
            <a:off x="8049787" y="259121"/>
            <a:ext cx="1979856" cy="1415703"/>
          </a:xfrm>
          <a:prstGeom prst="rect">
            <a:avLst/>
          </a:prstGeom>
        </p:spPr>
      </p:pic>
    </p:spTree>
    <p:extLst>
      <p:ext uri="{BB962C8B-B14F-4D97-AF65-F5344CB8AC3E}">
        <p14:creationId xmlns:p14="http://schemas.microsoft.com/office/powerpoint/2010/main" val="93973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Oxford</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Oxford on the COP list.  But look!  There’s a COP hearing listed in the Daily Cause List for Oxford. </a:t>
            </a:r>
          </a:p>
          <a:p>
            <a:r>
              <a:rPr lang="en-US" sz="2400" dirty="0"/>
              <a:t>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576830" y="1780395"/>
            <a:ext cx="5048593" cy="3509607"/>
          </a:xfrm>
          <a:prstGeom prst="rect">
            <a:avLst/>
          </a:prstGeom>
        </p:spPr>
      </p:pic>
      <p:sp>
        <p:nvSpPr>
          <p:cNvPr id="13" name="Left Arrow 12">
            <a:extLst>
              <a:ext uri="{FF2B5EF4-FFF2-40B4-BE49-F238E27FC236}">
                <a16:creationId xmlns:a16="http://schemas.microsoft.com/office/drawing/2014/main" id="{95430935-9C62-304B-9AA5-11B075B36B28}"/>
              </a:ext>
            </a:extLst>
          </p:cNvPr>
          <p:cNvSpPr/>
          <p:nvPr/>
        </p:nvSpPr>
        <p:spPr>
          <a:xfrm rot="19829478" flipV="1">
            <a:off x="8234991" y="4569906"/>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5252734-DD7A-574A-9635-48CA95E14237}"/>
              </a:ext>
            </a:extLst>
          </p:cNvPr>
          <p:cNvPicPr>
            <a:picLocks noChangeAspect="1"/>
          </p:cNvPicPr>
          <p:nvPr/>
        </p:nvPicPr>
        <p:blipFill>
          <a:blip r:embed="rId4"/>
          <a:stretch>
            <a:fillRect/>
          </a:stretch>
        </p:blipFill>
        <p:spPr>
          <a:xfrm>
            <a:off x="6492529" y="1879599"/>
            <a:ext cx="4222376" cy="3509608"/>
          </a:xfrm>
          <a:prstGeom prst="rect">
            <a:avLst/>
          </a:prstGeom>
        </p:spPr>
      </p:pic>
      <p:sp>
        <p:nvSpPr>
          <p:cNvPr id="8" name="TextBox 7">
            <a:extLst>
              <a:ext uri="{FF2B5EF4-FFF2-40B4-BE49-F238E27FC236}">
                <a16:creationId xmlns:a16="http://schemas.microsoft.com/office/drawing/2014/main" id="{FB6CFD25-37D7-3D41-8789-E667CD74EB09}"/>
              </a:ext>
            </a:extLst>
          </p:cNvPr>
          <p:cNvSpPr txBox="1"/>
          <p:nvPr/>
        </p:nvSpPr>
        <p:spPr>
          <a:xfrm>
            <a:off x="11155680" y="4251960"/>
            <a:ext cx="184731" cy="369332"/>
          </a:xfrm>
          <a:prstGeom prst="rect">
            <a:avLst/>
          </a:prstGeom>
          <a:noFill/>
        </p:spPr>
        <p:txBody>
          <a:bodyPr wrap="none" rtlCol="0">
            <a:spAutoFit/>
          </a:bodyPr>
          <a:lstStyle/>
          <a:p>
            <a:endParaRPr lang="en-US" dirty="0"/>
          </a:p>
        </p:txBody>
      </p:sp>
      <p:sp>
        <p:nvSpPr>
          <p:cNvPr id="12" name="Left Arrow 11">
            <a:extLst>
              <a:ext uri="{FF2B5EF4-FFF2-40B4-BE49-F238E27FC236}">
                <a16:creationId xmlns:a16="http://schemas.microsoft.com/office/drawing/2014/main" id="{9E97281C-FD7A-D649-B6FF-28E147AB40B1}"/>
              </a:ext>
            </a:extLst>
          </p:cNvPr>
          <p:cNvSpPr/>
          <p:nvPr/>
        </p:nvSpPr>
        <p:spPr>
          <a:xfrm rot="19829478" flipV="1">
            <a:off x="9482274" y="4242772"/>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D265E56-04C0-0C4A-B4FF-F3469432F0ED}"/>
              </a:ext>
            </a:extLst>
          </p:cNvPr>
          <p:cNvSpPr txBox="1"/>
          <p:nvPr/>
        </p:nvSpPr>
        <p:spPr>
          <a:xfrm>
            <a:off x="2673927" y="4285796"/>
            <a:ext cx="1756058" cy="369332"/>
          </a:xfrm>
          <a:prstGeom prst="rect">
            <a:avLst/>
          </a:prstGeom>
          <a:noFill/>
        </p:spPr>
        <p:txBody>
          <a:bodyPr wrap="none" rtlCol="0">
            <a:spAutoFit/>
          </a:bodyPr>
          <a:lstStyle/>
          <a:p>
            <a:r>
              <a:rPr lang="en-US" dirty="0">
                <a:solidFill>
                  <a:srgbClr val="FF0000"/>
                </a:solidFill>
              </a:rPr>
              <a:t>Oxford isn’t here</a:t>
            </a:r>
          </a:p>
        </p:txBody>
      </p:sp>
      <p:pic>
        <p:nvPicPr>
          <p:cNvPr id="10" name="Picture 9">
            <a:extLst>
              <a:ext uri="{FF2B5EF4-FFF2-40B4-BE49-F238E27FC236}">
                <a16:creationId xmlns:a16="http://schemas.microsoft.com/office/drawing/2014/main" id="{66FDDBAF-0559-F047-BDAE-51F054E99CFD}"/>
              </a:ext>
            </a:extLst>
          </p:cNvPr>
          <p:cNvPicPr>
            <a:picLocks noChangeAspect="1"/>
          </p:cNvPicPr>
          <p:nvPr/>
        </p:nvPicPr>
        <p:blipFill>
          <a:blip r:embed="rId5"/>
          <a:stretch>
            <a:fillRect/>
          </a:stretch>
        </p:blipFill>
        <p:spPr>
          <a:xfrm>
            <a:off x="8190971" y="247683"/>
            <a:ext cx="1838671" cy="1415568"/>
          </a:xfrm>
          <a:prstGeom prst="rect">
            <a:avLst/>
          </a:prstGeom>
        </p:spPr>
      </p:pic>
    </p:spTree>
    <p:extLst>
      <p:ext uri="{BB962C8B-B14F-4D97-AF65-F5344CB8AC3E}">
        <p14:creationId xmlns:p14="http://schemas.microsoft.com/office/powerpoint/2010/main" val="3119602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Plymouth</a:t>
            </a:r>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291793" y="5374520"/>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Plymouth on the COP list.  But look!  There’s a COP hearing listed in the Daily Cause List for Plymouth.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291793" y="1732142"/>
            <a:ext cx="5048593" cy="3509607"/>
          </a:xfrm>
          <a:prstGeom prst="rect">
            <a:avLst/>
          </a:prstGeom>
        </p:spPr>
      </p:pic>
      <p:pic>
        <p:nvPicPr>
          <p:cNvPr id="7" name="Picture 6">
            <a:extLst>
              <a:ext uri="{FF2B5EF4-FFF2-40B4-BE49-F238E27FC236}">
                <a16:creationId xmlns:a16="http://schemas.microsoft.com/office/drawing/2014/main" id="{29B1A3B7-EF88-A14A-AAC8-DAA8E7891D3E}"/>
              </a:ext>
            </a:extLst>
          </p:cNvPr>
          <p:cNvPicPr>
            <a:picLocks noChangeAspect="1"/>
          </p:cNvPicPr>
          <p:nvPr/>
        </p:nvPicPr>
        <p:blipFill>
          <a:blip r:embed="rId4"/>
          <a:stretch>
            <a:fillRect/>
          </a:stretch>
        </p:blipFill>
        <p:spPr>
          <a:xfrm>
            <a:off x="5576455" y="1751021"/>
            <a:ext cx="6422819" cy="3490727"/>
          </a:xfrm>
          <a:prstGeom prst="rect">
            <a:avLst/>
          </a:prstGeom>
        </p:spPr>
      </p:pic>
      <p:sp>
        <p:nvSpPr>
          <p:cNvPr id="12" name="Left Arrow 11">
            <a:extLst>
              <a:ext uri="{FF2B5EF4-FFF2-40B4-BE49-F238E27FC236}">
                <a16:creationId xmlns:a16="http://schemas.microsoft.com/office/drawing/2014/main" id="{5AE0E935-DE8F-5F4B-ABCA-53FC6062B0BE}"/>
              </a:ext>
            </a:extLst>
          </p:cNvPr>
          <p:cNvSpPr/>
          <p:nvPr/>
        </p:nvSpPr>
        <p:spPr>
          <a:xfrm rot="19829478" flipV="1">
            <a:off x="10383801" y="4345454"/>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104EC8B-C03C-BB45-A9EC-BB926307B597}"/>
              </a:ext>
            </a:extLst>
          </p:cNvPr>
          <p:cNvSpPr txBox="1"/>
          <p:nvPr/>
        </p:nvSpPr>
        <p:spPr>
          <a:xfrm>
            <a:off x="2583389" y="4186163"/>
            <a:ext cx="1317089" cy="653631"/>
          </a:xfrm>
          <a:prstGeom prst="rect">
            <a:avLst/>
          </a:prstGeom>
          <a:noFill/>
        </p:spPr>
        <p:txBody>
          <a:bodyPr wrap="square" rtlCol="0">
            <a:spAutoFit/>
          </a:bodyPr>
          <a:lstStyle/>
          <a:p>
            <a:r>
              <a:rPr lang="en-US" dirty="0">
                <a:solidFill>
                  <a:srgbClr val="FF0000"/>
                </a:solidFill>
              </a:rPr>
              <a:t>Plymouth isn’t here</a:t>
            </a:r>
          </a:p>
        </p:txBody>
      </p:sp>
      <p:pic>
        <p:nvPicPr>
          <p:cNvPr id="9" name="Picture 8">
            <a:extLst>
              <a:ext uri="{FF2B5EF4-FFF2-40B4-BE49-F238E27FC236}">
                <a16:creationId xmlns:a16="http://schemas.microsoft.com/office/drawing/2014/main" id="{ADB60861-32F2-844F-B118-A30B4C4ACF84}"/>
              </a:ext>
            </a:extLst>
          </p:cNvPr>
          <p:cNvPicPr>
            <a:picLocks noChangeAspect="1"/>
          </p:cNvPicPr>
          <p:nvPr/>
        </p:nvPicPr>
        <p:blipFill>
          <a:blip r:embed="rId5"/>
          <a:stretch>
            <a:fillRect/>
          </a:stretch>
        </p:blipFill>
        <p:spPr>
          <a:xfrm>
            <a:off x="8442252" y="235624"/>
            <a:ext cx="1587390" cy="1372555"/>
          </a:xfrm>
          <a:prstGeom prst="rect">
            <a:avLst/>
          </a:prstGeom>
        </p:spPr>
      </p:pic>
    </p:spTree>
    <p:extLst>
      <p:ext uri="{BB962C8B-B14F-4D97-AF65-F5344CB8AC3E}">
        <p14:creationId xmlns:p14="http://schemas.microsoft.com/office/powerpoint/2010/main" val="3168606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2"/>
          <a:stretch>
            <a:fillRect/>
          </a:stretch>
        </p:blipFill>
        <p:spPr>
          <a:xfrm>
            <a:off x="10029642" y="292686"/>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chemeClr val="accent4">
              <a:lumMod val="20000"/>
              <a:lumOff val="80000"/>
            </a:schemeClr>
          </a:solidFill>
        </p:spPr>
        <p:txBody>
          <a:bodyPr/>
          <a:lstStyle/>
          <a:p>
            <a:r>
              <a:rPr lang="en-US" dirty="0"/>
              <a:t>Hidden hearing in </a:t>
            </a:r>
            <a:r>
              <a:rPr lang="en-US" dirty="0" err="1"/>
              <a:t>Pontypridd</a:t>
            </a:r>
            <a:endParaRPr lang="en-US" dirty="0"/>
          </a:p>
        </p:txBody>
      </p:sp>
      <p:sp>
        <p:nvSpPr>
          <p:cNvPr id="20" name="TextBox 19">
            <a:extLst>
              <a:ext uri="{FF2B5EF4-FFF2-40B4-BE49-F238E27FC236}">
                <a16:creationId xmlns:a16="http://schemas.microsoft.com/office/drawing/2014/main" id="{25157136-F696-834A-A980-7AFAB5992035}"/>
              </a:ext>
            </a:extLst>
          </p:cNvPr>
          <p:cNvSpPr txBox="1"/>
          <p:nvPr/>
        </p:nvSpPr>
        <p:spPr>
          <a:xfrm>
            <a:off x="4770501" y="5389207"/>
            <a:ext cx="184731" cy="400110"/>
          </a:xfrm>
          <a:prstGeom prst="rect">
            <a:avLst/>
          </a:prstGeom>
          <a:solidFill>
            <a:schemeClr val="accent2">
              <a:lumMod val="20000"/>
              <a:lumOff val="80000"/>
            </a:schemeClr>
          </a:solidFill>
        </p:spPr>
        <p:txBody>
          <a:bodyPr wrap="none" rtlCol="0">
            <a:spAutoFit/>
          </a:bodyPr>
          <a:lstStyle/>
          <a:p>
            <a:endParaRPr lang="en-US" sz="2000" dirty="0">
              <a:solidFill>
                <a:srgbClr val="FF0000"/>
              </a:solidFill>
            </a:endParaRPr>
          </a:p>
        </p:txBody>
      </p:sp>
      <p:sp>
        <p:nvSpPr>
          <p:cNvPr id="2" name="TextBox 1">
            <a:extLst>
              <a:ext uri="{FF2B5EF4-FFF2-40B4-BE49-F238E27FC236}">
                <a16:creationId xmlns:a16="http://schemas.microsoft.com/office/drawing/2014/main" id="{6EEECD08-1CDC-B64C-8C6F-C6142B482F24}"/>
              </a:ext>
            </a:extLst>
          </p:cNvPr>
          <p:cNvSpPr txBox="1"/>
          <p:nvPr/>
        </p:nvSpPr>
        <p:spPr>
          <a:xfrm>
            <a:off x="184732" y="5555545"/>
            <a:ext cx="11716324" cy="1200329"/>
          </a:xfrm>
          <a:prstGeom prst="rect">
            <a:avLst/>
          </a:prstGeom>
          <a:solidFill>
            <a:schemeClr val="accent2">
              <a:lumMod val="20000"/>
              <a:lumOff val="80000"/>
            </a:schemeClr>
          </a:solidFill>
        </p:spPr>
        <p:txBody>
          <a:bodyPr wrap="square" rtlCol="0">
            <a:spAutoFit/>
          </a:bodyPr>
          <a:lstStyle/>
          <a:p>
            <a:r>
              <a:rPr lang="en-US" sz="2400" dirty="0"/>
              <a:t>All COP hearings should be in the COP list on </a:t>
            </a:r>
            <a:r>
              <a:rPr lang="en-US" sz="2400" dirty="0" err="1"/>
              <a:t>CourtServe</a:t>
            </a:r>
            <a:r>
              <a:rPr lang="en-US" sz="2400" dirty="0"/>
              <a:t>.  There’s no hearing listed in </a:t>
            </a:r>
            <a:r>
              <a:rPr lang="en-US" sz="2400" dirty="0" err="1"/>
              <a:t>Pontypridd</a:t>
            </a:r>
            <a:r>
              <a:rPr lang="en-US" sz="2400" dirty="0"/>
              <a:t> on the COP list.  But look!  There’s a COP hearing listed in the Daily Cause List for </a:t>
            </a:r>
            <a:r>
              <a:rPr lang="en-US" sz="2400" dirty="0" err="1"/>
              <a:t>Pontypridd</a:t>
            </a:r>
            <a:r>
              <a:rPr lang="en-US" sz="2400" dirty="0"/>
              <a:t>.  </a:t>
            </a:r>
            <a:r>
              <a:rPr lang="en-US" sz="2400" b="1" dirty="0"/>
              <a:t>It’s a hidden hearing. This does not support open justice.</a:t>
            </a:r>
          </a:p>
        </p:txBody>
      </p:sp>
      <p:sp>
        <p:nvSpPr>
          <p:cNvPr id="6" name="TextBox 5">
            <a:extLst>
              <a:ext uri="{FF2B5EF4-FFF2-40B4-BE49-F238E27FC236}">
                <a16:creationId xmlns:a16="http://schemas.microsoft.com/office/drawing/2014/main" id="{B7E7A849-0891-1843-B348-EFFF52120CB2}"/>
              </a:ext>
            </a:extLst>
          </p:cNvPr>
          <p:cNvSpPr txBox="1"/>
          <p:nvPr/>
        </p:nvSpPr>
        <p:spPr>
          <a:xfrm>
            <a:off x="2673927" y="4655128"/>
            <a:ext cx="1786258" cy="369332"/>
          </a:xfrm>
          <a:prstGeom prst="rect">
            <a:avLst/>
          </a:prstGeom>
          <a:noFill/>
        </p:spPr>
        <p:txBody>
          <a:bodyPr wrap="none" rtlCol="0">
            <a:spAutoFit/>
          </a:bodyPr>
          <a:lstStyle/>
          <a:p>
            <a:r>
              <a:rPr lang="en-US" dirty="0">
                <a:solidFill>
                  <a:srgbClr val="FF0000"/>
                </a:solidFill>
              </a:rPr>
              <a:t>Walsall isn’t here</a:t>
            </a:r>
          </a:p>
        </p:txBody>
      </p:sp>
      <p:pic>
        <p:nvPicPr>
          <p:cNvPr id="11" name="Content Placeholder 8">
            <a:extLst>
              <a:ext uri="{FF2B5EF4-FFF2-40B4-BE49-F238E27FC236}">
                <a16:creationId xmlns:a16="http://schemas.microsoft.com/office/drawing/2014/main" id="{490F6AFF-6B27-BB4B-9C60-8F524AAE4072}"/>
              </a:ext>
            </a:extLst>
          </p:cNvPr>
          <p:cNvPicPr>
            <a:picLocks noGrp="1" noChangeAspect="1"/>
          </p:cNvPicPr>
          <p:nvPr>
            <p:ph sz="half" idx="1"/>
          </p:nvPr>
        </p:nvPicPr>
        <p:blipFill>
          <a:blip r:embed="rId3"/>
          <a:stretch>
            <a:fillRect/>
          </a:stretch>
        </p:blipFill>
        <p:spPr>
          <a:xfrm>
            <a:off x="576830" y="1780395"/>
            <a:ext cx="5048593" cy="3509607"/>
          </a:xfrm>
          <a:prstGeom prst="rect">
            <a:avLst/>
          </a:prstGeom>
        </p:spPr>
      </p:pic>
      <p:pic>
        <p:nvPicPr>
          <p:cNvPr id="7" name="Picture 6">
            <a:extLst>
              <a:ext uri="{FF2B5EF4-FFF2-40B4-BE49-F238E27FC236}">
                <a16:creationId xmlns:a16="http://schemas.microsoft.com/office/drawing/2014/main" id="{133DE9C2-18B3-6F42-9CD6-43E1FDA07D2C}"/>
              </a:ext>
            </a:extLst>
          </p:cNvPr>
          <p:cNvPicPr>
            <a:picLocks noChangeAspect="1"/>
          </p:cNvPicPr>
          <p:nvPr/>
        </p:nvPicPr>
        <p:blipFill>
          <a:blip r:embed="rId4"/>
          <a:stretch>
            <a:fillRect/>
          </a:stretch>
        </p:blipFill>
        <p:spPr>
          <a:xfrm>
            <a:off x="6509653" y="1850227"/>
            <a:ext cx="4410839" cy="3509607"/>
          </a:xfrm>
          <a:prstGeom prst="rect">
            <a:avLst/>
          </a:prstGeom>
        </p:spPr>
      </p:pic>
      <p:sp>
        <p:nvSpPr>
          <p:cNvPr id="12" name="Left Arrow 11">
            <a:extLst>
              <a:ext uri="{FF2B5EF4-FFF2-40B4-BE49-F238E27FC236}">
                <a16:creationId xmlns:a16="http://schemas.microsoft.com/office/drawing/2014/main" id="{BCE8D5E4-B7AD-F44F-AE7F-19B008239AD4}"/>
              </a:ext>
            </a:extLst>
          </p:cNvPr>
          <p:cNvSpPr/>
          <p:nvPr/>
        </p:nvSpPr>
        <p:spPr>
          <a:xfrm rot="19829478" flipV="1">
            <a:off x="10551765" y="4530121"/>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3BC7515-B526-934E-981B-5A1B9CDA78E6}"/>
              </a:ext>
            </a:extLst>
          </p:cNvPr>
          <p:cNvSpPr txBox="1"/>
          <p:nvPr/>
        </p:nvSpPr>
        <p:spPr>
          <a:xfrm>
            <a:off x="2747672" y="4433648"/>
            <a:ext cx="1420292" cy="646331"/>
          </a:xfrm>
          <a:prstGeom prst="rect">
            <a:avLst/>
          </a:prstGeom>
          <a:noFill/>
        </p:spPr>
        <p:txBody>
          <a:bodyPr wrap="square" rtlCol="0">
            <a:spAutoFit/>
          </a:bodyPr>
          <a:lstStyle/>
          <a:p>
            <a:r>
              <a:rPr lang="en-US" dirty="0" err="1">
                <a:solidFill>
                  <a:srgbClr val="FF0000"/>
                </a:solidFill>
              </a:rPr>
              <a:t>Pontypridd</a:t>
            </a:r>
            <a:r>
              <a:rPr lang="en-US" dirty="0">
                <a:solidFill>
                  <a:srgbClr val="FF0000"/>
                </a:solidFill>
              </a:rPr>
              <a:t> isn’t here</a:t>
            </a:r>
          </a:p>
        </p:txBody>
      </p:sp>
      <p:pic>
        <p:nvPicPr>
          <p:cNvPr id="9" name="Picture 8">
            <a:extLst>
              <a:ext uri="{FF2B5EF4-FFF2-40B4-BE49-F238E27FC236}">
                <a16:creationId xmlns:a16="http://schemas.microsoft.com/office/drawing/2014/main" id="{FEB7C2CC-1D9E-E54E-9135-07A0EBAFDB1B}"/>
              </a:ext>
            </a:extLst>
          </p:cNvPr>
          <p:cNvPicPr>
            <a:picLocks noChangeAspect="1"/>
          </p:cNvPicPr>
          <p:nvPr/>
        </p:nvPicPr>
        <p:blipFill>
          <a:blip r:embed="rId5"/>
          <a:stretch>
            <a:fillRect/>
          </a:stretch>
        </p:blipFill>
        <p:spPr>
          <a:xfrm>
            <a:off x="8372688" y="259121"/>
            <a:ext cx="1656954" cy="1325563"/>
          </a:xfrm>
          <a:prstGeom prst="rect">
            <a:avLst/>
          </a:prstGeom>
        </p:spPr>
      </p:pic>
    </p:spTree>
    <p:extLst>
      <p:ext uri="{BB962C8B-B14F-4D97-AF65-F5344CB8AC3E}">
        <p14:creationId xmlns:p14="http://schemas.microsoft.com/office/powerpoint/2010/main" val="1370594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F744-8E1C-9840-B54D-61B8B0259038}"/>
              </a:ext>
            </a:extLst>
          </p:cNvPr>
          <p:cNvSpPr>
            <a:spLocks noGrp="1"/>
          </p:cNvSpPr>
          <p:nvPr>
            <p:ph type="title"/>
          </p:nvPr>
        </p:nvSpPr>
        <p:spPr>
          <a:xfrm>
            <a:off x="192725" y="216587"/>
            <a:ext cx="10515600" cy="1325563"/>
          </a:xfrm>
          <a:solidFill>
            <a:schemeClr val="accent4">
              <a:lumMod val="20000"/>
              <a:lumOff val="80000"/>
            </a:schemeClr>
          </a:solidFill>
        </p:spPr>
        <p:txBody>
          <a:bodyPr/>
          <a:lstStyle/>
          <a:p>
            <a:r>
              <a:rPr lang="en-US" dirty="0"/>
              <a:t>So how well does the COP meet the 1st KPI: “List the hearing in the COP list”?</a:t>
            </a:r>
          </a:p>
        </p:txBody>
      </p:sp>
      <p:sp>
        <p:nvSpPr>
          <p:cNvPr id="4" name="Content Placeholder 3">
            <a:extLst>
              <a:ext uri="{FF2B5EF4-FFF2-40B4-BE49-F238E27FC236}">
                <a16:creationId xmlns:a16="http://schemas.microsoft.com/office/drawing/2014/main" id="{83BB04E4-64FF-744B-B0E3-E9BE1A2972CC}"/>
              </a:ext>
            </a:extLst>
          </p:cNvPr>
          <p:cNvSpPr>
            <a:spLocks noGrp="1"/>
          </p:cNvSpPr>
          <p:nvPr>
            <p:ph idx="1"/>
          </p:nvPr>
        </p:nvSpPr>
        <p:spPr>
          <a:xfrm>
            <a:off x="192725" y="1846053"/>
            <a:ext cx="11806550" cy="4795360"/>
          </a:xfrm>
          <a:solidFill>
            <a:schemeClr val="accent2">
              <a:lumMod val="20000"/>
              <a:lumOff val="80000"/>
            </a:schemeClr>
          </a:solidFill>
        </p:spPr>
        <p:txBody>
          <a:bodyPr>
            <a:normAutofit/>
          </a:bodyPr>
          <a:lstStyle/>
          <a:p>
            <a:r>
              <a:rPr lang="en-GB" sz="3200" dirty="0"/>
              <a:t>Well over a third (39%) of COP hearings are not in the COP list.</a:t>
            </a:r>
            <a:endParaRPr lang="en-US" sz="3200" dirty="0"/>
          </a:p>
          <a:p>
            <a:r>
              <a:rPr lang="en-US" sz="3200" dirty="0"/>
              <a:t> </a:t>
            </a:r>
            <a:r>
              <a:rPr lang="en-GB" sz="3200" dirty="0"/>
              <a:t>This is very disappointing, not least because there had been a significant improvement on this KPI at the last appraisal in September (at that point, only 11% were not on the COP list).</a:t>
            </a:r>
          </a:p>
          <a:p>
            <a:r>
              <a:rPr lang="en-US" sz="3200" dirty="0"/>
              <a:t>With the exception of September 2022, the percentage of hearings that don’t appear in the COP list has fluctuated between about a quarter and about a half ever since I’ve been systematically monitoring it (i.e. over the last 2 years).</a:t>
            </a:r>
          </a:p>
          <a:p>
            <a:r>
              <a:rPr lang="en-US" sz="3200" b="1" dirty="0"/>
              <a:t>Rating:  Poor</a:t>
            </a:r>
            <a:endParaRPr lang="en-US" sz="3200" dirty="0"/>
          </a:p>
        </p:txBody>
      </p:sp>
      <p:pic>
        <p:nvPicPr>
          <p:cNvPr id="6" name="Picture 5">
            <a:extLst>
              <a:ext uri="{FF2B5EF4-FFF2-40B4-BE49-F238E27FC236}">
                <a16:creationId xmlns:a16="http://schemas.microsoft.com/office/drawing/2014/main" id="{0AF63157-9D6C-F644-9BF3-7F06D9ECA2B7}"/>
              </a:ext>
            </a:extLst>
          </p:cNvPr>
          <p:cNvPicPr>
            <a:picLocks noChangeAspect="1"/>
          </p:cNvPicPr>
          <p:nvPr/>
        </p:nvPicPr>
        <p:blipFill>
          <a:blip r:embed="rId3"/>
          <a:stretch>
            <a:fillRect/>
          </a:stretch>
        </p:blipFill>
        <p:spPr>
          <a:xfrm>
            <a:off x="10123951" y="216587"/>
            <a:ext cx="1875324" cy="1325563"/>
          </a:xfrm>
          <a:prstGeom prst="rect">
            <a:avLst/>
          </a:prstGeom>
        </p:spPr>
      </p:pic>
    </p:spTree>
    <p:extLst>
      <p:ext uri="{BB962C8B-B14F-4D97-AF65-F5344CB8AC3E}">
        <p14:creationId xmlns:p14="http://schemas.microsoft.com/office/powerpoint/2010/main" val="371891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F744-8E1C-9840-B54D-61B8B0259038}"/>
              </a:ext>
            </a:extLst>
          </p:cNvPr>
          <p:cNvSpPr>
            <a:spLocks noGrp="1"/>
          </p:cNvSpPr>
          <p:nvPr>
            <p:ph type="title"/>
          </p:nvPr>
        </p:nvSpPr>
        <p:spPr>
          <a:xfrm>
            <a:off x="192725" y="216587"/>
            <a:ext cx="10515600" cy="1325563"/>
          </a:xfrm>
          <a:solidFill>
            <a:schemeClr val="accent4">
              <a:lumMod val="20000"/>
              <a:lumOff val="80000"/>
            </a:schemeClr>
          </a:solidFill>
        </p:spPr>
        <p:txBody>
          <a:bodyPr/>
          <a:lstStyle/>
          <a:p>
            <a:r>
              <a:rPr lang="en-US" b="1" dirty="0"/>
              <a:t>RCJ Hearings outside London – often secret – not listed anywhere</a:t>
            </a:r>
          </a:p>
        </p:txBody>
      </p:sp>
      <p:sp>
        <p:nvSpPr>
          <p:cNvPr id="4" name="Content Placeholder 3">
            <a:extLst>
              <a:ext uri="{FF2B5EF4-FFF2-40B4-BE49-F238E27FC236}">
                <a16:creationId xmlns:a16="http://schemas.microsoft.com/office/drawing/2014/main" id="{83BB04E4-64FF-744B-B0E3-E9BE1A2972CC}"/>
              </a:ext>
            </a:extLst>
          </p:cNvPr>
          <p:cNvSpPr>
            <a:spLocks noGrp="1"/>
          </p:cNvSpPr>
          <p:nvPr>
            <p:ph idx="1"/>
          </p:nvPr>
        </p:nvSpPr>
        <p:spPr>
          <a:xfrm>
            <a:off x="192725" y="1846053"/>
            <a:ext cx="11806550" cy="4795360"/>
          </a:xfrm>
          <a:solidFill>
            <a:schemeClr val="accent2">
              <a:lumMod val="20000"/>
              <a:lumOff val="80000"/>
            </a:schemeClr>
          </a:solidFill>
        </p:spPr>
        <p:txBody>
          <a:bodyPr>
            <a:normAutofit lnSpcReduction="10000"/>
          </a:bodyPr>
          <a:lstStyle/>
          <a:p>
            <a:r>
              <a:rPr lang="en-US" sz="3200" dirty="0"/>
              <a:t>Sometimes there are hearings that aren’t listed in </a:t>
            </a:r>
            <a:r>
              <a:rPr lang="en-US" sz="3200" dirty="0" err="1"/>
              <a:t>CourtServe</a:t>
            </a:r>
            <a:r>
              <a:rPr lang="en-US" sz="3200" dirty="0"/>
              <a:t> at all – or anywhere else – “secret” hearings.</a:t>
            </a:r>
          </a:p>
          <a:p>
            <a:r>
              <a:rPr lang="en-US" sz="3200" dirty="0"/>
              <a:t>The only way I find out about these is when people directly involved in cases contact me and ask me to observe their hearings.  I look for them on </a:t>
            </a:r>
            <a:r>
              <a:rPr lang="en-US" sz="3200" dirty="0" err="1"/>
              <a:t>CourtServe</a:t>
            </a:r>
            <a:r>
              <a:rPr lang="en-US" sz="3200" dirty="0"/>
              <a:t> and on other public websites such as the Daily Cause List for First Avenue House and for the Royal Courts of Justice and quite often I can’t find them anywhere. </a:t>
            </a:r>
          </a:p>
          <a:p>
            <a:r>
              <a:rPr lang="en-US" sz="3200" dirty="0"/>
              <a:t>This happens frequently when Tier 3 judges hear cases in regional courts.</a:t>
            </a:r>
          </a:p>
          <a:p>
            <a:r>
              <a:rPr lang="en-US" sz="3200" dirty="0"/>
              <a:t>Like </a:t>
            </a:r>
            <a:r>
              <a:rPr lang="en-US" sz="3200" dirty="0" err="1"/>
              <a:t>Mrs</a:t>
            </a:r>
            <a:r>
              <a:rPr lang="en-US" sz="3200" dirty="0"/>
              <a:t> Justice Lieven’s case in Northampton on 5</a:t>
            </a:r>
            <a:r>
              <a:rPr lang="en-US" sz="3200" baseline="30000" dirty="0"/>
              <a:t>th</a:t>
            </a:r>
            <a:r>
              <a:rPr lang="en-US" sz="3200" dirty="0"/>
              <a:t> October 2022 </a:t>
            </a:r>
          </a:p>
        </p:txBody>
      </p:sp>
      <p:pic>
        <p:nvPicPr>
          <p:cNvPr id="6" name="Picture 5">
            <a:extLst>
              <a:ext uri="{FF2B5EF4-FFF2-40B4-BE49-F238E27FC236}">
                <a16:creationId xmlns:a16="http://schemas.microsoft.com/office/drawing/2014/main" id="{0AF63157-9D6C-F644-9BF3-7F06D9ECA2B7}"/>
              </a:ext>
            </a:extLst>
          </p:cNvPr>
          <p:cNvPicPr>
            <a:picLocks noChangeAspect="1"/>
          </p:cNvPicPr>
          <p:nvPr/>
        </p:nvPicPr>
        <p:blipFill>
          <a:blip r:embed="rId3"/>
          <a:stretch>
            <a:fillRect/>
          </a:stretch>
        </p:blipFill>
        <p:spPr>
          <a:xfrm>
            <a:off x="10123951" y="216587"/>
            <a:ext cx="1875324" cy="1325563"/>
          </a:xfrm>
          <a:prstGeom prst="rect">
            <a:avLst/>
          </a:prstGeom>
        </p:spPr>
      </p:pic>
    </p:spTree>
    <p:extLst>
      <p:ext uri="{BB962C8B-B14F-4D97-AF65-F5344CB8AC3E}">
        <p14:creationId xmlns:p14="http://schemas.microsoft.com/office/powerpoint/2010/main" val="4231452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F744-8E1C-9840-B54D-61B8B0259038}"/>
              </a:ext>
            </a:extLst>
          </p:cNvPr>
          <p:cNvSpPr>
            <a:spLocks noGrp="1"/>
          </p:cNvSpPr>
          <p:nvPr>
            <p:ph type="title"/>
          </p:nvPr>
        </p:nvSpPr>
        <p:spPr>
          <a:xfrm>
            <a:off x="192725" y="216587"/>
            <a:ext cx="10515600" cy="1325563"/>
          </a:xfrm>
          <a:solidFill>
            <a:schemeClr val="accent4">
              <a:lumMod val="20000"/>
              <a:lumOff val="80000"/>
            </a:schemeClr>
          </a:solidFill>
        </p:spPr>
        <p:txBody>
          <a:bodyPr/>
          <a:lstStyle/>
          <a:p>
            <a:r>
              <a:rPr lang="en-US" b="1" dirty="0"/>
              <a:t>Enquiring about a secret hearing</a:t>
            </a:r>
          </a:p>
        </p:txBody>
      </p:sp>
      <p:sp>
        <p:nvSpPr>
          <p:cNvPr id="4" name="Content Placeholder 3">
            <a:extLst>
              <a:ext uri="{FF2B5EF4-FFF2-40B4-BE49-F238E27FC236}">
                <a16:creationId xmlns:a16="http://schemas.microsoft.com/office/drawing/2014/main" id="{83BB04E4-64FF-744B-B0E3-E9BE1A2972CC}"/>
              </a:ext>
            </a:extLst>
          </p:cNvPr>
          <p:cNvSpPr>
            <a:spLocks noGrp="1"/>
          </p:cNvSpPr>
          <p:nvPr>
            <p:ph idx="1"/>
          </p:nvPr>
        </p:nvSpPr>
        <p:spPr>
          <a:xfrm>
            <a:off x="192725" y="1846053"/>
            <a:ext cx="11806550" cy="4795360"/>
          </a:xfrm>
          <a:solidFill>
            <a:schemeClr val="accent2">
              <a:lumMod val="20000"/>
              <a:lumOff val="80000"/>
            </a:schemeClr>
          </a:solidFill>
        </p:spPr>
        <p:txBody>
          <a:bodyPr>
            <a:normAutofit fontScale="92500"/>
          </a:bodyPr>
          <a:lstStyle/>
          <a:p>
            <a:pPr marL="0" indent="0" algn="l">
              <a:buNone/>
            </a:pPr>
            <a:endParaRPr lang="en-GB" sz="2000" b="0" i="0" u="none" strike="noStrike" dirty="0">
              <a:solidFill>
                <a:srgbClr val="222222"/>
              </a:solidFill>
              <a:effectLst/>
              <a:latin typeface="Arial" panose="020B0604020202020204" pitchFamily="34" charset="0"/>
            </a:endParaRPr>
          </a:p>
          <a:p>
            <a:pPr marL="0" indent="0" algn="l">
              <a:buNone/>
            </a:pPr>
            <a:r>
              <a:rPr lang="en-GB" dirty="0">
                <a:solidFill>
                  <a:srgbClr val="222222"/>
                </a:solidFill>
                <a:latin typeface="Arial" panose="020B0604020202020204" pitchFamily="34" charset="0"/>
              </a:rPr>
              <a:t>Letter to Northampton Court staff (copied to Mrs Justice Lieven’s clerk, because – unlike most members of the public – I have her email address)</a:t>
            </a:r>
          </a:p>
          <a:p>
            <a:pPr marL="0" indent="0" algn="l">
              <a:buNone/>
            </a:pPr>
            <a:r>
              <a:rPr lang="en-GB" sz="2000" b="0" i="0" u="none" strike="noStrike" dirty="0">
                <a:solidFill>
                  <a:srgbClr val="FF0000"/>
                </a:solidFill>
                <a:effectLst/>
                <a:latin typeface="Arial" panose="020B0604020202020204" pitchFamily="34" charset="0"/>
              </a:rPr>
              <a:t>I've been told there's a Court of Protection hearing before Mrs Justice Lieven at 10.30am in Northampton today, but I can't find it on lists. It's not on the RCJ listings (which is understandable since it's not being held in the RCJ) but it's also not in </a:t>
            </a:r>
            <a:r>
              <a:rPr lang="en-GB" sz="2000" b="0" i="0" u="none" strike="noStrike" dirty="0" err="1">
                <a:solidFill>
                  <a:srgbClr val="FF0000"/>
                </a:solidFill>
                <a:effectLst/>
                <a:latin typeface="Arial" panose="020B0604020202020204" pitchFamily="34" charset="0"/>
              </a:rPr>
              <a:t>Courtel</a:t>
            </a:r>
            <a:r>
              <a:rPr lang="en-GB" sz="2000" b="0" i="0" u="none" strike="noStrike" dirty="0">
                <a:solidFill>
                  <a:srgbClr val="FF0000"/>
                </a:solidFill>
                <a:effectLst/>
                <a:latin typeface="Arial" panose="020B0604020202020204" pitchFamily="34" charset="0"/>
              </a:rPr>
              <a:t>/</a:t>
            </a:r>
            <a:r>
              <a:rPr lang="en-GB" sz="2000" b="0" i="0" u="none" strike="noStrike" dirty="0" err="1">
                <a:solidFill>
                  <a:srgbClr val="FF0000"/>
                </a:solidFill>
                <a:effectLst/>
                <a:latin typeface="Arial" panose="020B0604020202020204" pitchFamily="34" charset="0"/>
              </a:rPr>
              <a:t>CourtServe</a:t>
            </a:r>
            <a:r>
              <a:rPr lang="en-GB" sz="2000" b="0" i="0" u="none" strike="noStrike" dirty="0">
                <a:solidFill>
                  <a:srgbClr val="FF0000"/>
                </a:solidFill>
                <a:effectLst/>
                <a:latin typeface="Arial" panose="020B0604020202020204" pitchFamily="34" charset="0"/>
              </a:rPr>
              <a:t> in the Court of Protection list either (Northampton doesn't appear in that list at all).  I also double-checked the Daily Cause List for Northampton, but it's not there either - only the hearings before her at 12.00 and 2.00pm which don't look like COP hearings. Are you able to advise me as to whether this hearing is going ahead, and if so how I can observe it please.</a:t>
            </a:r>
          </a:p>
          <a:p>
            <a:pPr marL="0" indent="0">
              <a:buNone/>
            </a:pPr>
            <a:r>
              <a:rPr lang="en-US" sz="3200" dirty="0"/>
              <a:t>I received the link from </a:t>
            </a:r>
            <a:r>
              <a:rPr lang="en-US" sz="3200" dirty="0" err="1"/>
              <a:t>Mrs</a:t>
            </a:r>
            <a:r>
              <a:rPr lang="en-US" sz="3200" dirty="0"/>
              <a:t> Justice Lieven’s clerk 8 minutes later.  I checked the listings again once I had all the information about joining this case and still couldn’t find it on the listings.  It was a secret hearing.</a:t>
            </a:r>
          </a:p>
          <a:p>
            <a:pPr marL="0" indent="0">
              <a:buNone/>
            </a:pPr>
            <a:r>
              <a:rPr lang="en-US" sz="3200" dirty="0"/>
              <a:t>Secret hearings are a recurrent problem.</a:t>
            </a:r>
          </a:p>
        </p:txBody>
      </p:sp>
      <p:pic>
        <p:nvPicPr>
          <p:cNvPr id="6" name="Picture 5">
            <a:extLst>
              <a:ext uri="{FF2B5EF4-FFF2-40B4-BE49-F238E27FC236}">
                <a16:creationId xmlns:a16="http://schemas.microsoft.com/office/drawing/2014/main" id="{0AF63157-9D6C-F644-9BF3-7F06D9ECA2B7}"/>
              </a:ext>
            </a:extLst>
          </p:cNvPr>
          <p:cNvPicPr>
            <a:picLocks noChangeAspect="1"/>
          </p:cNvPicPr>
          <p:nvPr/>
        </p:nvPicPr>
        <p:blipFill>
          <a:blip r:embed="rId3"/>
          <a:stretch>
            <a:fillRect/>
          </a:stretch>
        </p:blipFill>
        <p:spPr>
          <a:xfrm>
            <a:off x="10123951" y="216587"/>
            <a:ext cx="1875324" cy="1325563"/>
          </a:xfrm>
          <a:prstGeom prst="rect">
            <a:avLst/>
          </a:prstGeom>
        </p:spPr>
      </p:pic>
    </p:spTree>
    <p:extLst>
      <p:ext uri="{BB962C8B-B14F-4D97-AF65-F5344CB8AC3E}">
        <p14:creationId xmlns:p14="http://schemas.microsoft.com/office/powerpoint/2010/main" val="2390669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F744-8E1C-9840-B54D-61B8B0259038}"/>
              </a:ext>
            </a:extLst>
          </p:cNvPr>
          <p:cNvSpPr>
            <a:spLocks noGrp="1"/>
          </p:cNvSpPr>
          <p:nvPr>
            <p:ph type="title"/>
          </p:nvPr>
        </p:nvSpPr>
        <p:spPr>
          <a:xfrm>
            <a:off x="192724" y="216587"/>
            <a:ext cx="10546159" cy="1569683"/>
          </a:xfrm>
          <a:solidFill>
            <a:schemeClr val="accent4">
              <a:lumMod val="20000"/>
              <a:lumOff val="80000"/>
            </a:schemeClr>
          </a:solidFill>
        </p:spPr>
        <p:txBody>
          <a:bodyPr>
            <a:normAutofit fontScale="90000"/>
          </a:bodyPr>
          <a:lstStyle/>
          <a:p>
            <a:r>
              <a:rPr lang="en-US" dirty="0"/>
              <a:t>Extract from my email to HMCTS about this ’secret’ hearing - &amp; how the problem could be solved</a:t>
            </a:r>
            <a:endParaRPr lang="en-US" sz="2400" dirty="0"/>
          </a:p>
        </p:txBody>
      </p:sp>
      <p:pic>
        <p:nvPicPr>
          <p:cNvPr id="5" name="Content Placeholder 4">
            <a:extLst>
              <a:ext uri="{FF2B5EF4-FFF2-40B4-BE49-F238E27FC236}">
                <a16:creationId xmlns:a16="http://schemas.microsoft.com/office/drawing/2014/main" id="{FA12E3B7-2588-E74B-982E-5D5C4098A299}"/>
              </a:ext>
            </a:extLst>
          </p:cNvPr>
          <p:cNvPicPr>
            <a:picLocks noGrp="1" noChangeAspect="1"/>
          </p:cNvPicPr>
          <p:nvPr>
            <p:ph idx="1"/>
          </p:nvPr>
        </p:nvPicPr>
        <p:blipFill>
          <a:blip r:embed="rId3"/>
          <a:stretch>
            <a:fillRect/>
          </a:stretch>
        </p:blipFill>
        <p:spPr>
          <a:xfrm>
            <a:off x="1714500" y="1964531"/>
            <a:ext cx="8763000" cy="4559300"/>
          </a:xfrm>
          <a:solidFill>
            <a:schemeClr val="accent2">
              <a:lumMod val="20000"/>
              <a:lumOff val="80000"/>
            </a:schemeClr>
          </a:solidFill>
        </p:spPr>
      </p:pic>
      <p:pic>
        <p:nvPicPr>
          <p:cNvPr id="6" name="Picture 5">
            <a:extLst>
              <a:ext uri="{FF2B5EF4-FFF2-40B4-BE49-F238E27FC236}">
                <a16:creationId xmlns:a16="http://schemas.microsoft.com/office/drawing/2014/main" id="{0AF63157-9D6C-F644-9BF3-7F06D9ECA2B7}"/>
              </a:ext>
            </a:extLst>
          </p:cNvPr>
          <p:cNvPicPr>
            <a:picLocks noChangeAspect="1"/>
          </p:cNvPicPr>
          <p:nvPr/>
        </p:nvPicPr>
        <p:blipFill>
          <a:blip r:embed="rId4"/>
          <a:stretch>
            <a:fillRect/>
          </a:stretch>
        </p:blipFill>
        <p:spPr>
          <a:xfrm>
            <a:off x="9778585" y="216587"/>
            <a:ext cx="2220690" cy="1569683"/>
          </a:xfrm>
          <a:prstGeom prst="rect">
            <a:avLst/>
          </a:prstGeom>
        </p:spPr>
      </p:pic>
      <p:sp>
        <p:nvSpPr>
          <p:cNvPr id="3" name="TextBox 2">
            <a:extLst>
              <a:ext uri="{FF2B5EF4-FFF2-40B4-BE49-F238E27FC236}">
                <a16:creationId xmlns:a16="http://schemas.microsoft.com/office/drawing/2014/main" id="{8C470567-2F64-AC45-A475-8F6CBD43728E}"/>
              </a:ext>
            </a:extLst>
          </p:cNvPr>
          <p:cNvSpPr txBox="1"/>
          <p:nvPr/>
        </p:nvSpPr>
        <p:spPr>
          <a:xfrm>
            <a:off x="8565438" y="6154499"/>
            <a:ext cx="1912062" cy="369332"/>
          </a:xfrm>
          <a:prstGeom prst="rect">
            <a:avLst/>
          </a:prstGeom>
          <a:noFill/>
        </p:spPr>
        <p:txBody>
          <a:bodyPr wrap="none" rtlCol="0">
            <a:spAutoFit/>
          </a:bodyPr>
          <a:lstStyle/>
          <a:p>
            <a:r>
              <a:rPr lang="en-US" sz="1800" dirty="0"/>
              <a:t>(5</a:t>
            </a:r>
            <a:r>
              <a:rPr lang="en-US" sz="1800" baseline="30000" dirty="0"/>
              <a:t>th</a:t>
            </a:r>
            <a:r>
              <a:rPr lang="en-US" sz="1800" dirty="0"/>
              <a:t> October 2022)</a:t>
            </a:r>
            <a:endParaRPr lang="en-US" dirty="0"/>
          </a:p>
        </p:txBody>
      </p:sp>
    </p:spTree>
    <p:extLst>
      <p:ext uri="{BB962C8B-B14F-4D97-AF65-F5344CB8AC3E}">
        <p14:creationId xmlns:p14="http://schemas.microsoft.com/office/powerpoint/2010/main" val="4120627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F744-8E1C-9840-B54D-61B8B0259038}"/>
              </a:ext>
            </a:extLst>
          </p:cNvPr>
          <p:cNvSpPr>
            <a:spLocks noGrp="1"/>
          </p:cNvSpPr>
          <p:nvPr>
            <p:ph type="title"/>
          </p:nvPr>
        </p:nvSpPr>
        <p:spPr>
          <a:xfrm>
            <a:off x="192725" y="216587"/>
            <a:ext cx="10515600" cy="1325563"/>
          </a:xfrm>
          <a:solidFill>
            <a:schemeClr val="accent4">
              <a:lumMod val="20000"/>
              <a:lumOff val="80000"/>
            </a:schemeClr>
          </a:solidFill>
        </p:spPr>
        <p:txBody>
          <a:bodyPr/>
          <a:lstStyle/>
          <a:p>
            <a:r>
              <a:rPr lang="en-US" sz="4400" b="1" dirty="0"/>
              <a:t>A deliberately secret hearing: closed proceedings before Poole J</a:t>
            </a:r>
            <a:endParaRPr lang="en-US" dirty="0"/>
          </a:p>
        </p:txBody>
      </p:sp>
      <p:pic>
        <p:nvPicPr>
          <p:cNvPr id="5" name="Content Placeholder 4">
            <a:extLst>
              <a:ext uri="{FF2B5EF4-FFF2-40B4-BE49-F238E27FC236}">
                <a16:creationId xmlns:a16="http://schemas.microsoft.com/office/drawing/2014/main" id="{5050425C-80FF-7D41-BCF9-78167C32FB69}"/>
              </a:ext>
            </a:extLst>
          </p:cNvPr>
          <p:cNvPicPr>
            <a:picLocks noGrp="1" noChangeAspect="1"/>
          </p:cNvPicPr>
          <p:nvPr>
            <p:ph idx="1"/>
          </p:nvPr>
        </p:nvPicPr>
        <p:blipFill rotWithShape="1">
          <a:blip r:embed="rId3"/>
          <a:srcRect r="3468"/>
          <a:stretch/>
        </p:blipFill>
        <p:spPr>
          <a:xfrm>
            <a:off x="736600" y="1978963"/>
            <a:ext cx="10347036" cy="4419600"/>
          </a:xfrm>
          <a:solidFill>
            <a:schemeClr val="accent2">
              <a:lumMod val="20000"/>
              <a:lumOff val="80000"/>
            </a:schemeClr>
          </a:solidFill>
        </p:spPr>
      </p:pic>
      <p:pic>
        <p:nvPicPr>
          <p:cNvPr id="6" name="Picture 5">
            <a:extLst>
              <a:ext uri="{FF2B5EF4-FFF2-40B4-BE49-F238E27FC236}">
                <a16:creationId xmlns:a16="http://schemas.microsoft.com/office/drawing/2014/main" id="{0AF63157-9D6C-F644-9BF3-7F06D9ECA2B7}"/>
              </a:ext>
            </a:extLst>
          </p:cNvPr>
          <p:cNvPicPr>
            <a:picLocks noChangeAspect="1"/>
          </p:cNvPicPr>
          <p:nvPr/>
        </p:nvPicPr>
        <p:blipFill>
          <a:blip r:embed="rId4"/>
          <a:stretch>
            <a:fillRect/>
          </a:stretch>
        </p:blipFill>
        <p:spPr>
          <a:xfrm>
            <a:off x="10123951" y="216587"/>
            <a:ext cx="1875324" cy="1325563"/>
          </a:xfrm>
          <a:prstGeom prst="rect">
            <a:avLst/>
          </a:prstGeom>
        </p:spPr>
      </p:pic>
      <p:pic>
        <p:nvPicPr>
          <p:cNvPr id="8" name="Picture 7">
            <a:extLst>
              <a:ext uri="{FF2B5EF4-FFF2-40B4-BE49-F238E27FC236}">
                <a16:creationId xmlns:a16="http://schemas.microsoft.com/office/drawing/2014/main" id="{5544E647-E030-104C-ACAE-51C11D45F0CD}"/>
              </a:ext>
            </a:extLst>
          </p:cNvPr>
          <p:cNvPicPr>
            <a:picLocks noChangeAspect="1"/>
          </p:cNvPicPr>
          <p:nvPr/>
        </p:nvPicPr>
        <p:blipFill>
          <a:blip r:embed="rId5"/>
          <a:stretch>
            <a:fillRect/>
          </a:stretch>
        </p:blipFill>
        <p:spPr>
          <a:xfrm>
            <a:off x="858981" y="1978963"/>
            <a:ext cx="8880763" cy="353796"/>
          </a:xfrm>
          <a:prstGeom prst="rect">
            <a:avLst/>
          </a:prstGeom>
        </p:spPr>
      </p:pic>
      <p:sp>
        <p:nvSpPr>
          <p:cNvPr id="9" name="TextBox 8">
            <a:extLst>
              <a:ext uri="{FF2B5EF4-FFF2-40B4-BE49-F238E27FC236}">
                <a16:creationId xmlns:a16="http://schemas.microsoft.com/office/drawing/2014/main" id="{19413A43-D4FD-7A4F-9895-BB5E74DFEDC5}"/>
              </a:ext>
            </a:extLst>
          </p:cNvPr>
          <p:cNvSpPr txBox="1"/>
          <p:nvPr/>
        </p:nvSpPr>
        <p:spPr>
          <a:xfrm>
            <a:off x="4628599" y="6398563"/>
            <a:ext cx="6455037" cy="369332"/>
          </a:xfrm>
          <a:prstGeom prst="rect">
            <a:avLst/>
          </a:prstGeom>
          <a:solidFill>
            <a:schemeClr val="bg1"/>
          </a:solidFill>
        </p:spPr>
        <p:txBody>
          <a:bodyPr wrap="none" rtlCol="0">
            <a:spAutoFit/>
          </a:bodyPr>
          <a:lstStyle/>
          <a:p>
            <a:r>
              <a:rPr lang="en-US" dirty="0"/>
              <a:t>Re A (Covert Medication: Closed Proceedings </a:t>
            </a:r>
            <a:r>
              <a:rPr lang="en-GB" b="0" i="0" u="sng" dirty="0">
                <a:solidFill>
                  <a:srgbClr val="000000"/>
                </a:solidFill>
                <a:effectLst/>
                <a:latin typeface="Times New Roman" panose="02020603050405020304" pitchFamily="18" charset="0"/>
              </a:rPr>
              <a:t> </a:t>
            </a:r>
            <a:r>
              <a:rPr lang="en-GB" b="1" i="0" u="sng" dirty="0">
                <a:solidFill>
                  <a:srgbClr val="000000"/>
                </a:solidFill>
                <a:effectLst/>
                <a:latin typeface="Times New Roman" panose="02020603050405020304" pitchFamily="18" charset="0"/>
              </a:rPr>
              <a:t>[2022] EWCOP 44</a:t>
            </a:r>
            <a:endParaRPr lang="en-US" dirty="0"/>
          </a:p>
        </p:txBody>
      </p:sp>
      <p:pic>
        <p:nvPicPr>
          <p:cNvPr id="10" name="Picture 9">
            <a:extLst>
              <a:ext uri="{FF2B5EF4-FFF2-40B4-BE49-F238E27FC236}">
                <a16:creationId xmlns:a16="http://schemas.microsoft.com/office/drawing/2014/main" id="{911463E1-4AD0-134F-A385-1E7828853E07}"/>
              </a:ext>
            </a:extLst>
          </p:cNvPr>
          <p:cNvPicPr>
            <a:picLocks noChangeAspect="1"/>
          </p:cNvPicPr>
          <p:nvPr/>
        </p:nvPicPr>
        <p:blipFill>
          <a:blip r:embed="rId5"/>
          <a:stretch>
            <a:fillRect/>
          </a:stretch>
        </p:blipFill>
        <p:spPr>
          <a:xfrm>
            <a:off x="736600" y="6398562"/>
            <a:ext cx="3891999" cy="369331"/>
          </a:xfrm>
          <a:prstGeom prst="rect">
            <a:avLst/>
          </a:prstGeom>
        </p:spPr>
      </p:pic>
    </p:spTree>
    <p:extLst>
      <p:ext uri="{BB962C8B-B14F-4D97-AF65-F5344CB8AC3E}">
        <p14:creationId xmlns:p14="http://schemas.microsoft.com/office/powerpoint/2010/main" val="2711595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2. Make it clear the public can attend</a:t>
            </a:r>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99148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E94A93-9EC7-1C46-91E2-BE563681FB0F}"/>
              </a:ext>
            </a:extLst>
          </p:cNvPr>
          <p:cNvSpPr>
            <a:spLocks noGrp="1"/>
          </p:cNvSpPr>
          <p:nvPr>
            <p:ph type="title"/>
          </p:nvPr>
        </p:nvSpPr>
        <p:spPr/>
        <p:txBody>
          <a:bodyPr/>
          <a:lstStyle/>
          <a:p>
            <a:r>
              <a:rPr lang="en-US" dirty="0"/>
              <a:t>Today!</a:t>
            </a:r>
          </a:p>
        </p:txBody>
      </p:sp>
      <p:pic>
        <p:nvPicPr>
          <p:cNvPr id="8" name="Content Placeholder 7">
            <a:extLst>
              <a:ext uri="{FF2B5EF4-FFF2-40B4-BE49-F238E27FC236}">
                <a16:creationId xmlns:a16="http://schemas.microsoft.com/office/drawing/2014/main" id="{1D5F4DB4-91CB-E442-ABE6-114BA0B85B01}"/>
              </a:ext>
            </a:extLst>
          </p:cNvPr>
          <p:cNvPicPr>
            <a:picLocks noGrp="1" noChangeAspect="1"/>
          </p:cNvPicPr>
          <p:nvPr>
            <p:ph idx="1"/>
          </p:nvPr>
        </p:nvPicPr>
        <p:blipFill>
          <a:blip r:embed="rId2"/>
          <a:stretch>
            <a:fillRect/>
          </a:stretch>
        </p:blipFill>
        <p:spPr>
          <a:xfrm>
            <a:off x="5641109" y="185223"/>
            <a:ext cx="6883613" cy="6448659"/>
          </a:xfrm>
        </p:spPr>
      </p:pic>
      <p:pic>
        <p:nvPicPr>
          <p:cNvPr id="10" name="Picture 9">
            <a:extLst>
              <a:ext uri="{FF2B5EF4-FFF2-40B4-BE49-F238E27FC236}">
                <a16:creationId xmlns:a16="http://schemas.microsoft.com/office/drawing/2014/main" id="{303533E9-43B9-5845-A0EE-1F4A217C152D}"/>
              </a:ext>
            </a:extLst>
          </p:cNvPr>
          <p:cNvPicPr>
            <a:picLocks noChangeAspect="1"/>
          </p:cNvPicPr>
          <p:nvPr/>
        </p:nvPicPr>
        <p:blipFill>
          <a:blip r:embed="rId3"/>
          <a:stretch>
            <a:fillRect/>
          </a:stretch>
        </p:blipFill>
        <p:spPr>
          <a:xfrm>
            <a:off x="334112" y="2298155"/>
            <a:ext cx="5306997" cy="3152385"/>
          </a:xfrm>
          <a:prstGeom prst="rect">
            <a:avLst/>
          </a:prstGeom>
        </p:spPr>
      </p:pic>
      <p:sp>
        <p:nvSpPr>
          <p:cNvPr id="6" name="Left Arrow 5">
            <a:extLst>
              <a:ext uri="{FF2B5EF4-FFF2-40B4-BE49-F238E27FC236}">
                <a16:creationId xmlns:a16="http://schemas.microsoft.com/office/drawing/2014/main" id="{554840CF-6FB7-744C-A251-4C75605EF3A9}"/>
              </a:ext>
            </a:extLst>
          </p:cNvPr>
          <p:cNvSpPr/>
          <p:nvPr/>
        </p:nvSpPr>
        <p:spPr>
          <a:xfrm rot="19829478" flipV="1">
            <a:off x="9798728" y="3569480"/>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a:extLst>
              <a:ext uri="{FF2B5EF4-FFF2-40B4-BE49-F238E27FC236}">
                <a16:creationId xmlns:a16="http://schemas.microsoft.com/office/drawing/2014/main" id="{DE2BCE2C-6D9C-3C40-8BE3-5C00EC825EB4}"/>
              </a:ext>
            </a:extLst>
          </p:cNvPr>
          <p:cNvSpPr/>
          <p:nvPr/>
        </p:nvSpPr>
        <p:spPr>
          <a:xfrm rot="19829478" flipV="1">
            <a:off x="9672036" y="2808513"/>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a:extLst>
              <a:ext uri="{FF2B5EF4-FFF2-40B4-BE49-F238E27FC236}">
                <a16:creationId xmlns:a16="http://schemas.microsoft.com/office/drawing/2014/main" id="{157758B5-3C28-A94D-B24A-B73CB8679A47}"/>
              </a:ext>
            </a:extLst>
          </p:cNvPr>
          <p:cNvSpPr/>
          <p:nvPr/>
        </p:nvSpPr>
        <p:spPr>
          <a:xfrm rot="19829478" flipV="1">
            <a:off x="9672037" y="2055779"/>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E5095871-D99F-384F-8668-DC15AA509430}"/>
              </a:ext>
            </a:extLst>
          </p:cNvPr>
          <p:cNvSpPr/>
          <p:nvPr/>
        </p:nvSpPr>
        <p:spPr>
          <a:xfrm rot="19829478" flipV="1">
            <a:off x="3721622" y="3707142"/>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B0AE940-E594-5043-825C-6656464E9A17}"/>
              </a:ext>
            </a:extLst>
          </p:cNvPr>
          <p:cNvSpPr txBox="1"/>
          <p:nvPr/>
        </p:nvSpPr>
        <p:spPr>
          <a:xfrm>
            <a:off x="231871" y="5667799"/>
            <a:ext cx="5409238" cy="523220"/>
          </a:xfrm>
          <a:prstGeom prst="rect">
            <a:avLst/>
          </a:prstGeom>
          <a:noFill/>
        </p:spPr>
        <p:txBody>
          <a:bodyPr wrap="none" rtlCol="0">
            <a:spAutoFit/>
          </a:bodyPr>
          <a:lstStyle/>
          <a:p>
            <a:r>
              <a:rPr lang="en-US" sz="2800" dirty="0"/>
              <a:t>Also doesn’t say what they’re about</a:t>
            </a:r>
          </a:p>
        </p:txBody>
      </p:sp>
    </p:spTree>
    <p:extLst>
      <p:ext uri="{BB962C8B-B14F-4D97-AF65-F5344CB8AC3E}">
        <p14:creationId xmlns:p14="http://schemas.microsoft.com/office/powerpoint/2010/main" val="2660166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3B50-92FF-094D-9180-94F8483A8AA6}"/>
              </a:ext>
            </a:extLst>
          </p:cNvPr>
          <p:cNvSpPr>
            <a:spLocks noGrp="1"/>
          </p:cNvSpPr>
          <p:nvPr>
            <p:ph type="title"/>
          </p:nvPr>
        </p:nvSpPr>
        <p:spPr>
          <a:xfrm>
            <a:off x="318247" y="270949"/>
            <a:ext cx="10515600" cy="1325563"/>
          </a:xfrm>
          <a:solidFill>
            <a:schemeClr val="accent4">
              <a:lumMod val="20000"/>
              <a:lumOff val="80000"/>
            </a:schemeClr>
          </a:solidFill>
        </p:spPr>
        <p:txBody>
          <a:bodyPr/>
          <a:lstStyle/>
          <a:p>
            <a:r>
              <a:rPr lang="en-US" b="1" dirty="0"/>
              <a:t>KPI 2 - </a:t>
            </a:r>
            <a:r>
              <a:rPr lang="en-GB" b="1" dirty="0"/>
              <a:t>Make it clear the public can observe</a:t>
            </a:r>
            <a:endParaRPr lang="en-US" b="1" dirty="0"/>
          </a:p>
        </p:txBody>
      </p:sp>
      <p:sp>
        <p:nvSpPr>
          <p:cNvPr id="4" name="Content Placeholder 3">
            <a:extLst>
              <a:ext uri="{FF2B5EF4-FFF2-40B4-BE49-F238E27FC236}">
                <a16:creationId xmlns:a16="http://schemas.microsoft.com/office/drawing/2014/main" id="{77B12E95-5741-CD47-B7A7-3E472E2686A9}"/>
              </a:ext>
            </a:extLst>
          </p:cNvPr>
          <p:cNvSpPr>
            <a:spLocks noGrp="1"/>
          </p:cNvSpPr>
          <p:nvPr>
            <p:ph idx="1"/>
          </p:nvPr>
        </p:nvSpPr>
        <p:spPr>
          <a:xfrm>
            <a:off x="318247" y="1825625"/>
            <a:ext cx="11681027" cy="4761426"/>
          </a:xfrm>
          <a:solidFill>
            <a:schemeClr val="accent2">
              <a:lumMod val="20000"/>
              <a:lumOff val="80000"/>
            </a:schemeClr>
          </a:solidFill>
        </p:spPr>
        <p:txBody>
          <a:bodyPr>
            <a:normAutofit/>
          </a:bodyPr>
          <a:lstStyle/>
          <a:p>
            <a:pPr marL="0" indent="0">
              <a:buNone/>
            </a:pPr>
            <a:endParaRPr lang="en-US" b="1" dirty="0"/>
          </a:p>
          <a:p>
            <a:r>
              <a:rPr lang="en-US" dirty="0"/>
              <a:t>Of the 46 hearings listed for 14 November 2022, </a:t>
            </a:r>
            <a:r>
              <a:rPr lang="en-US" b="1" dirty="0"/>
              <a:t>only 24 (52%) </a:t>
            </a:r>
            <a:r>
              <a:rPr lang="en-US" dirty="0"/>
              <a:t>convey, unambiguously, that they are “PUBLIC” and open for observers to attend </a:t>
            </a:r>
          </a:p>
          <a:p>
            <a:r>
              <a:rPr lang="en-US" dirty="0"/>
              <a:t>Most in the COP list do (24/28)</a:t>
            </a:r>
          </a:p>
          <a:p>
            <a:r>
              <a:rPr lang="en-US" dirty="0"/>
              <a:t>Of the additional 18 hearings NOT included in the COP list (the “hidden” hearings) all but one say “RESTRICTED” </a:t>
            </a:r>
          </a:p>
        </p:txBody>
      </p:sp>
      <p:pic>
        <p:nvPicPr>
          <p:cNvPr id="14" name="Picture 13">
            <a:extLst>
              <a:ext uri="{FF2B5EF4-FFF2-40B4-BE49-F238E27FC236}">
                <a16:creationId xmlns:a16="http://schemas.microsoft.com/office/drawing/2014/main" id="{7EA00122-73C9-354A-8C24-2922D86FED90}"/>
              </a:ext>
            </a:extLst>
          </p:cNvPr>
          <p:cNvPicPr>
            <a:picLocks noChangeAspect="1"/>
          </p:cNvPicPr>
          <p:nvPr/>
        </p:nvPicPr>
        <p:blipFill>
          <a:blip r:embed="rId3"/>
          <a:stretch>
            <a:fillRect/>
          </a:stretch>
        </p:blipFill>
        <p:spPr>
          <a:xfrm>
            <a:off x="10084369" y="270949"/>
            <a:ext cx="1969633" cy="1338343"/>
          </a:xfrm>
          <a:prstGeom prst="rect">
            <a:avLst/>
          </a:prstGeom>
        </p:spPr>
      </p:pic>
    </p:spTree>
    <p:extLst>
      <p:ext uri="{BB962C8B-B14F-4D97-AF65-F5344CB8AC3E}">
        <p14:creationId xmlns:p14="http://schemas.microsoft.com/office/powerpoint/2010/main" val="1749928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p:txBody>
          <a:bodyPr/>
          <a:lstStyle/>
          <a:p>
            <a:r>
              <a:rPr lang="en-US" dirty="0"/>
              <a:t>Recent trend to label “attended” hearings</a:t>
            </a:r>
            <a:br>
              <a:rPr lang="en-US" dirty="0"/>
            </a:br>
            <a:r>
              <a:rPr lang="en-US" dirty="0"/>
              <a:t> as “Private”</a:t>
            </a:r>
          </a:p>
        </p:txBody>
      </p:sp>
      <p:pic>
        <p:nvPicPr>
          <p:cNvPr id="7" name="Content Placeholder 6">
            <a:extLst>
              <a:ext uri="{FF2B5EF4-FFF2-40B4-BE49-F238E27FC236}">
                <a16:creationId xmlns:a16="http://schemas.microsoft.com/office/drawing/2014/main" id="{ED6B2E96-C43A-244E-838F-757D4F2ECE09}"/>
              </a:ext>
            </a:extLst>
          </p:cNvPr>
          <p:cNvPicPr>
            <a:picLocks noGrp="1" noChangeAspect="1"/>
          </p:cNvPicPr>
          <p:nvPr>
            <p:ph idx="1"/>
          </p:nvPr>
        </p:nvPicPr>
        <p:blipFill>
          <a:blip r:embed="rId2"/>
          <a:stretch>
            <a:fillRect/>
          </a:stretch>
        </p:blipFill>
        <p:spPr>
          <a:xfrm>
            <a:off x="1697705" y="1825625"/>
            <a:ext cx="9435231" cy="4667250"/>
          </a:xfrm>
        </p:spPr>
      </p:pic>
      <p:pic>
        <p:nvPicPr>
          <p:cNvPr id="5" name="Picture 4">
            <a:extLst>
              <a:ext uri="{FF2B5EF4-FFF2-40B4-BE49-F238E27FC236}">
                <a16:creationId xmlns:a16="http://schemas.microsoft.com/office/drawing/2014/main" id="{37AD78DA-96B3-4C4A-A45C-E20537B0A868}"/>
              </a:ext>
            </a:extLst>
          </p:cNvPr>
          <p:cNvPicPr>
            <a:picLocks noChangeAspect="1"/>
          </p:cNvPicPr>
          <p:nvPr/>
        </p:nvPicPr>
        <p:blipFill>
          <a:blip r:embed="rId3"/>
          <a:stretch>
            <a:fillRect/>
          </a:stretch>
        </p:blipFill>
        <p:spPr>
          <a:xfrm>
            <a:off x="10566981" y="167905"/>
            <a:ext cx="1490663" cy="849082"/>
          </a:xfrm>
          <a:prstGeom prst="rect">
            <a:avLst/>
          </a:prstGeom>
        </p:spPr>
      </p:pic>
    </p:spTree>
    <p:extLst>
      <p:ext uri="{BB962C8B-B14F-4D97-AF65-F5344CB8AC3E}">
        <p14:creationId xmlns:p14="http://schemas.microsoft.com/office/powerpoint/2010/main" val="26921347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3. Tell us how to attend – remote or in person (phone or video)</a:t>
            </a:r>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63095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F744-8E1C-9840-B54D-61B8B0259038}"/>
              </a:ext>
            </a:extLst>
          </p:cNvPr>
          <p:cNvSpPr>
            <a:spLocks noGrp="1"/>
          </p:cNvSpPr>
          <p:nvPr>
            <p:ph type="title"/>
          </p:nvPr>
        </p:nvSpPr>
        <p:spPr>
          <a:xfrm>
            <a:off x="355121" y="326589"/>
            <a:ext cx="10515600" cy="1325563"/>
          </a:xfrm>
          <a:solidFill>
            <a:schemeClr val="accent4">
              <a:lumMod val="20000"/>
              <a:lumOff val="80000"/>
            </a:schemeClr>
          </a:solidFill>
        </p:spPr>
        <p:txBody>
          <a:bodyPr>
            <a:normAutofit/>
          </a:bodyPr>
          <a:lstStyle/>
          <a:p>
            <a:r>
              <a:rPr lang="en-US" sz="4000" dirty="0"/>
              <a:t>3</a:t>
            </a:r>
            <a:r>
              <a:rPr lang="en-US" sz="4000" baseline="30000" dirty="0"/>
              <a:t>rd</a:t>
            </a:r>
            <a:r>
              <a:rPr lang="en-US" sz="4000" dirty="0"/>
              <a:t> KPI: “Tell us if hearing is remote or in person”?</a:t>
            </a:r>
          </a:p>
        </p:txBody>
      </p:sp>
      <p:pic>
        <p:nvPicPr>
          <p:cNvPr id="6" name="Picture 5">
            <a:extLst>
              <a:ext uri="{FF2B5EF4-FFF2-40B4-BE49-F238E27FC236}">
                <a16:creationId xmlns:a16="http://schemas.microsoft.com/office/drawing/2014/main" id="{89D9356C-32A6-A940-9484-CCC025C660E5}"/>
              </a:ext>
            </a:extLst>
          </p:cNvPr>
          <p:cNvPicPr>
            <a:picLocks noChangeAspect="1"/>
          </p:cNvPicPr>
          <p:nvPr/>
        </p:nvPicPr>
        <p:blipFill>
          <a:blip r:embed="rId2"/>
          <a:stretch>
            <a:fillRect/>
          </a:stretch>
        </p:blipFill>
        <p:spPr>
          <a:xfrm>
            <a:off x="10132140" y="345340"/>
            <a:ext cx="1969632" cy="1325562"/>
          </a:xfrm>
          <a:prstGeom prst="rect">
            <a:avLst/>
          </a:prstGeom>
        </p:spPr>
      </p:pic>
      <p:sp>
        <p:nvSpPr>
          <p:cNvPr id="7" name="TextBox 6">
            <a:extLst>
              <a:ext uri="{FF2B5EF4-FFF2-40B4-BE49-F238E27FC236}">
                <a16:creationId xmlns:a16="http://schemas.microsoft.com/office/drawing/2014/main" id="{3B0F14B8-76B4-3049-8176-5E4C8B6A1596}"/>
              </a:ext>
            </a:extLst>
          </p:cNvPr>
          <p:cNvSpPr txBox="1"/>
          <p:nvPr/>
        </p:nvSpPr>
        <p:spPr>
          <a:xfrm>
            <a:off x="355121" y="1801208"/>
            <a:ext cx="11595340" cy="5016758"/>
          </a:xfrm>
          <a:prstGeom prst="rect">
            <a:avLst/>
          </a:prstGeom>
          <a:solidFill>
            <a:schemeClr val="accent2">
              <a:lumMod val="20000"/>
              <a:lumOff val="80000"/>
            </a:schemeClr>
          </a:solidFill>
        </p:spPr>
        <p:txBody>
          <a:bodyPr wrap="square" rtlCol="0">
            <a:spAutoFit/>
          </a:bodyPr>
          <a:lstStyle/>
          <a:p>
            <a:pPr marL="457200" indent="-457200">
              <a:buFont typeface="Arial" panose="020B0604020202020204" pitchFamily="34" charset="0"/>
              <a:buChar char="•"/>
            </a:pPr>
            <a:r>
              <a:rPr lang="en-US" sz="3200" dirty="0"/>
              <a:t>The COP performs well on this Key Performance Indicator for open justice.</a:t>
            </a:r>
          </a:p>
          <a:p>
            <a:pPr marL="457200" indent="-457200">
              <a:buFont typeface="Arial" panose="020B0604020202020204" pitchFamily="34" charset="0"/>
              <a:buChar char="•"/>
            </a:pPr>
            <a:r>
              <a:rPr lang="en-US" sz="3200" dirty="0"/>
              <a:t>Last time, 73% of </a:t>
            </a:r>
            <a:r>
              <a:rPr lang="en-US" sz="3200" dirty="0" err="1"/>
              <a:t>CourtServe</a:t>
            </a:r>
            <a:r>
              <a:rPr lang="en-US" sz="3200" dirty="0"/>
              <a:t> hearings provided clear and adequate  information about “hearing channel”. </a:t>
            </a:r>
          </a:p>
          <a:p>
            <a:pPr marL="457200" indent="-457200">
              <a:buFont typeface="Arial" panose="020B0604020202020204" pitchFamily="34" charset="0"/>
              <a:buChar char="•"/>
            </a:pPr>
            <a:r>
              <a:rPr lang="en-US" sz="3200" dirty="0"/>
              <a:t>14 November 2022: 96% provide clear and adequate information about “hearing channel”  - and the only two that didn’t were both ”hidden” hearings not in the COP list.</a:t>
            </a:r>
          </a:p>
          <a:p>
            <a:pPr marL="457200" indent="-457200">
              <a:buFont typeface="Arial" panose="020B0604020202020204" pitchFamily="34" charset="0"/>
              <a:buChar char="•"/>
            </a:pPr>
            <a:r>
              <a:rPr lang="en-US" sz="3200" dirty="0"/>
              <a:t>It looks as though ensuring that </a:t>
            </a:r>
            <a:r>
              <a:rPr lang="en-US" sz="3200" u="sng" dirty="0"/>
              <a:t>all</a:t>
            </a:r>
            <a:r>
              <a:rPr lang="en-US" sz="3200" dirty="0"/>
              <a:t> COP hearings are in the COP list could bring this up to 100%</a:t>
            </a:r>
          </a:p>
          <a:p>
            <a:pPr marL="457200" indent="-457200">
              <a:buFont typeface="Arial" panose="020B0604020202020204" pitchFamily="34" charset="0"/>
              <a:buChar char="•"/>
            </a:pPr>
            <a:r>
              <a:rPr lang="en-US" sz="3200" b="1" dirty="0"/>
              <a:t>Rating: Very Good (a definite improvement)</a:t>
            </a:r>
            <a:endParaRPr lang="en-US" sz="3200" dirty="0"/>
          </a:p>
        </p:txBody>
      </p:sp>
    </p:spTree>
    <p:extLst>
      <p:ext uri="{BB962C8B-B14F-4D97-AF65-F5344CB8AC3E}">
        <p14:creationId xmlns:p14="http://schemas.microsoft.com/office/powerpoint/2010/main" val="4265919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4. Supply the correct contact information</a:t>
            </a:r>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39310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3B50-92FF-094D-9180-94F8483A8AA6}"/>
              </a:ext>
            </a:extLst>
          </p:cNvPr>
          <p:cNvSpPr>
            <a:spLocks noGrp="1"/>
          </p:cNvSpPr>
          <p:nvPr>
            <p:ph type="title"/>
          </p:nvPr>
        </p:nvSpPr>
        <p:spPr>
          <a:xfrm>
            <a:off x="355121" y="189684"/>
            <a:ext cx="10515600" cy="1325563"/>
          </a:xfrm>
          <a:solidFill>
            <a:schemeClr val="accent4">
              <a:lumMod val="20000"/>
              <a:lumOff val="80000"/>
            </a:schemeClr>
          </a:solidFill>
        </p:spPr>
        <p:txBody>
          <a:bodyPr/>
          <a:lstStyle/>
          <a:p>
            <a:r>
              <a:rPr lang="en-US" b="1" dirty="0"/>
              <a:t>KPI 4 – Supply correct contact information</a:t>
            </a:r>
          </a:p>
        </p:txBody>
      </p:sp>
      <p:sp>
        <p:nvSpPr>
          <p:cNvPr id="4" name="Content Placeholder 3">
            <a:extLst>
              <a:ext uri="{FF2B5EF4-FFF2-40B4-BE49-F238E27FC236}">
                <a16:creationId xmlns:a16="http://schemas.microsoft.com/office/drawing/2014/main" id="{77B12E95-5741-CD47-B7A7-3E472E2686A9}"/>
              </a:ext>
            </a:extLst>
          </p:cNvPr>
          <p:cNvSpPr>
            <a:spLocks noGrp="1"/>
          </p:cNvSpPr>
          <p:nvPr>
            <p:ph idx="1"/>
          </p:nvPr>
        </p:nvSpPr>
        <p:spPr>
          <a:xfrm>
            <a:off x="355121" y="1635941"/>
            <a:ext cx="11644153" cy="5032375"/>
          </a:xfrm>
          <a:solidFill>
            <a:schemeClr val="accent2">
              <a:lumMod val="20000"/>
              <a:lumOff val="80000"/>
            </a:schemeClr>
          </a:solidFill>
        </p:spPr>
        <p:txBody>
          <a:bodyPr>
            <a:normAutofit/>
          </a:bodyPr>
          <a:lstStyle/>
          <a:p>
            <a:pPr marL="0" indent="0">
              <a:buNone/>
            </a:pPr>
            <a:endParaRPr lang="en-US" b="1" dirty="0"/>
          </a:p>
          <a:p>
            <a:r>
              <a:rPr lang="en-US" b="1" dirty="0"/>
              <a:t>41% give the wrong contact information</a:t>
            </a:r>
          </a:p>
          <a:p>
            <a:r>
              <a:rPr lang="en-US" dirty="0"/>
              <a:t>27/28 hearings in the COP list provide the correct email address and telephone number to contact for potential observers. But all 18 “hidden” hearings, listed outside the COP list, provided the WRONG email address (the address of the county court, instead of the address of the COP Regional Hub).</a:t>
            </a:r>
          </a:p>
          <a:p>
            <a:r>
              <a:rPr lang="en-US" dirty="0"/>
              <a:t>Emailing the wrong address usually means we don’t get to observe hearings. Court staff don’t know what to do with the request – and if they forward it to the correct address, it is often read too late. </a:t>
            </a:r>
          </a:p>
          <a:p>
            <a:r>
              <a:rPr lang="en-US" b="1" dirty="0"/>
              <a:t>Rating: Very  Poor  (</a:t>
            </a:r>
            <a:r>
              <a:rPr lang="en-US" dirty="0"/>
              <a:t>It looks as though ensuring COP hearings are in the COP list would fix this.)</a:t>
            </a:r>
          </a:p>
          <a:p>
            <a:endParaRPr lang="en-US" dirty="0"/>
          </a:p>
          <a:p>
            <a:pPr marL="0" indent="0">
              <a:buNone/>
            </a:pPr>
            <a:endParaRPr lang="en-US" dirty="0"/>
          </a:p>
        </p:txBody>
      </p:sp>
      <p:pic>
        <p:nvPicPr>
          <p:cNvPr id="13" name="Picture 12">
            <a:extLst>
              <a:ext uri="{FF2B5EF4-FFF2-40B4-BE49-F238E27FC236}">
                <a16:creationId xmlns:a16="http://schemas.microsoft.com/office/drawing/2014/main" id="{A13F6029-E27B-1A48-9DB1-A7C6744E9714}"/>
              </a:ext>
            </a:extLst>
          </p:cNvPr>
          <p:cNvPicPr>
            <a:picLocks noChangeAspect="1"/>
          </p:cNvPicPr>
          <p:nvPr/>
        </p:nvPicPr>
        <p:blipFill>
          <a:blip r:embed="rId2"/>
          <a:stretch>
            <a:fillRect/>
          </a:stretch>
        </p:blipFill>
        <p:spPr>
          <a:xfrm>
            <a:off x="10029641" y="189684"/>
            <a:ext cx="1969633" cy="1325563"/>
          </a:xfrm>
          <a:prstGeom prst="rect">
            <a:avLst/>
          </a:prstGeom>
        </p:spPr>
      </p:pic>
    </p:spTree>
    <p:extLst>
      <p:ext uri="{BB962C8B-B14F-4D97-AF65-F5344CB8AC3E}">
        <p14:creationId xmlns:p14="http://schemas.microsoft.com/office/powerpoint/2010/main" val="1473706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5. Tell us what the hearing is about</a:t>
            </a:r>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5354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64441"/>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B9A42-FA55-C04C-9D28-A4D2BBC0A15D}"/>
              </a:ext>
            </a:extLst>
          </p:cNvPr>
          <p:cNvSpPr>
            <a:spLocks noGrp="1"/>
          </p:cNvSpPr>
          <p:nvPr>
            <p:ph type="title"/>
          </p:nvPr>
        </p:nvSpPr>
        <p:spPr>
          <a:xfrm>
            <a:off x="425823" y="353732"/>
            <a:ext cx="10515600" cy="1325563"/>
          </a:xfrm>
          <a:solidFill>
            <a:schemeClr val="accent2">
              <a:lumMod val="20000"/>
              <a:lumOff val="80000"/>
            </a:schemeClr>
          </a:solidFill>
        </p:spPr>
        <p:txBody>
          <a:bodyPr/>
          <a:lstStyle/>
          <a:p>
            <a:r>
              <a:rPr lang="en-US" dirty="0"/>
              <a:t>Plans to provide case descriptor for more than 6 years</a:t>
            </a:r>
          </a:p>
        </p:txBody>
      </p:sp>
      <p:sp>
        <p:nvSpPr>
          <p:cNvPr id="5" name="Content Placeholder 4">
            <a:extLst>
              <a:ext uri="{FF2B5EF4-FFF2-40B4-BE49-F238E27FC236}">
                <a16:creationId xmlns:a16="http://schemas.microsoft.com/office/drawing/2014/main" id="{61F1AEFA-5C11-D04A-B75F-5D89DDFAD26B}"/>
              </a:ext>
            </a:extLst>
          </p:cNvPr>
          <p:cNvSpPr>
            <a:spLocks noGrp="1"/>
          </p:cNvSpPr>
          <p:nvPr>
            <p:ph idx="1"/>
          </p:nvPr>
        </p:nvSpPr>
        <p:spPr/>
        <p:txBody>
          <a:bodyPr>
            <a:normAutofit fontScale="92500" lnSpcReduction="10000"/>
          </a:bodyPr>
          <a:lstStyle/>
          <a:p>
            <a:r>
              <a:rPr lang="en-GB" i="1" dirty="0"/>
              <a:t>Policy officials will also work with Her Majesty’s Courts and Tribunals Service to amend the way in which court lists are displayed, so that they provide a short descriptor of what the case is about, allowing the media to make an informed decision on whether to attend the hearing.” </a:t>
            </a:r>
            <a:r>
              <a:rPr lang="en-GB" dirty="0"/>
              <a:t>(from the Judiciary site, 29 January 2016)</a:t>
            </a:r>
          </a:p>
          <a:p>
            <a:r>
              <a:rPr lang="en-GB" i="1" dirty="0"/>
              <a:t>It is recognised that it is important that cases are appropriately described when they are listed to provide information to the public at large of what they are about and when and where they will be heard. Comment on how this should be and is being done is welcomed.  As is more general comment on how the public and the media can make themselves aware, or should be made aware, that certain types of case are due to be heard… </a:t>
            </a:r>
            <a:r>
              <a:rPr lang="en-GB" dirty="0"/>
              <a:t>(Mr Justice Charles, the Vice President of the COP, March 2017)</a:t>
            </a:r>
          </a:p>
          <a:p>
            <a:endParaRPr lang="en-US" dirty="0"/>
          </a:p>
        </p:txBody>
      </p:sp>
      <p:pic>
        <p:nvPicPr>
          <p:cNvPr id="10" name="Picture 9">
            <a:extLst>
              <a:ext uri="{FF2B5EF4-FFF2-40B4-BE49-F238E27FC236}">
                <a16:creationId xmlns:a16="http://schemas.microsoft.com/office/drawing/2014/main" id="{8C1BE11F-BFE4-084C-A827-B4B60CF1DFC5}"/>
              </a:ext>
            </a:extLst>
          </p:cNvPr>
          <p:cNvPicPr>
            <a:picLocks noChangeAspect="1"/>
          </p:cNvPicPr>
          <p:nvPr/>
        </p:nvPicPr>
        <p:blipFill>
          <a:blip r:embed="rId3"/>
          <a:stretch>
            <a:fillRect/>
          </a:stretch>
        </p:blipFill>
        <p:spPr>
          <a:xfrm>
            <a:off x="10052992" y="382405"/>
            <a:ext cx="1969633" cy="1325563"/>
          </a:xfrm>
          <a:prstGeom prst="rect">
            <a:avLst/>
          </a:prstGeom>
        </p:spPr>
      </p:pic>
    </p:spTree>
    <p:extLst>
      <p:ext uri="{BB962C8B-B14F-4D97-AF65-F5344CB8AC3E}">
        <p14:creationId xmlns:p14="http://schemas.microsoft.com/office/powerpoint/2010/main" val="28974718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3B50-92FF-094D-9180-94F8483A8AA6}"/>
              </a:ext>
            </a:extLst>
          </p:cNvPr>
          <p:cNvSpPr>
            <a:spLocks noGrp="1"/>
          </p:cNvSpPr>
          <p:nvPr>
            <p:ph type="title"/>
          </p:nvPr>
        </p:nvSpPr>
        <p:spPr>
          <a:xfrm>
            <a:off x="174035" y="365125"/>
            <a:ext cx="11179765" cy="1325563"/>
          </a:xfrm>
          <a:solidFill>
            <a:schemeClr val="accent4">
              <a:lumMod val="20000"/>
              <a:lumOff val="80000"/>
            </a:schemeClr>
          </a:solidFill>
        </p:spPr>
        <p:txBody>
          <a:bodyPr/>
          <a:lstStyle/>
          <a:p>
            <a:r>
              <a:rPr lang="en-US" b="1" dirty="0"/>
              <a:t>KPI 5 – Tell us what the hearing is about</a:t>
            </a:r>
          </a:p>
        </p:txBody>
      </p:sp>
      <p:sp>
        <p:nvSpPr>
          <p:cNvPr id="11" name="Left Arrow 10">
            <a:extLst>
              <a:ext uri="{FF2B5EF4-FFF2-40B4-BE49-F238E27FC236}">
                <a16:creationId xmlns:a16="http://schemas.microsoft.com/office/drawing/2014/main" id="{956EE8B3-6CDA-FD4D-B50C-05422623830E}"/>
              </a:ext>
            </a:extLst>
          </p:cNvPr>
          <p:cNvSpPr/>
          <p:nvPr/>
        </p:nvSpPr>
        <p:spPr>
          <a:xfrm rot="19829478" flipV="1">
            <a:off x="3217736" y="3054371"/>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1616A78-CCEE-4145-9CE9-19F260269081}"/>
              </a:ext>
            </a:extLst>
          </p:cNvPr>
          <p:cNvPicPr>
            <a:picLocks noChangeAspect="1"/>
          </p:cNvPicPr>
          <p:nvPr/>
        </p:nvPicPr>
        <p:blipFill>
          <a:blip r:embed="rId2"/>
          <a:stretch>
            <a:fillRect/>
          </a:stretch>
        </p:blipFill>
        <p:spPr>
          <a:xfrm>
            <a:off x="10048332" y="365124"/>
            <a:ext cx="1969633" cy="1325563"/>
          </a:xfrm>
          <a:prstGeom prst="rect">
            <a:avLst/>
          </a:prstGeom>
        </p:spPr>
      </p:pic>
      <p:sp>
        <p:nvSpPr>
          <p:cNvPr id="17" name="Left Arrow 16">
            <a:extLst>
              <a:ext uri="{FF2B5EF4-FFF2-40B4-BE49-F238E27FC236}">
                <a16:creationId xmlns:a16="http://schemas.microsoft.com/office/drawing/2014/main" id="{273E5135-B9B2-8644-9E43-46080B1B1585}"/>
              </a:ext>
            </a:extLst>
          </p:cNvPr>
          <p:cNvSpPr/>
          <p:nvPr/>
        </p:nvSpPr>
        <p:spPr>
          <a:xfrm rot="19829478" flipV="1">
            <a:off x="2919186" y="3799361"/>
            <a:ext cx="737453" cy="334411"/>
          </a:xfrm>
          <a:prstGeom prst="leftArrow">
            <a:avLst>
              <a:gd name="adj1" fmla="val 41829"/>
              <a:gd name="adj2" fmla="val 5696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1D6C477-F6A7-1045-87AE-1EDB9FDB4AF3}"/>
              </a:ext>
            </a:extLst>
          </p:cNvPr>
          <p:cNvSpPr txBox="1"/>
          <p:nvPr/>
        </p:nvSpPr>
        <p:spPr>
          <a:xfrm>
            <a:off x="7174645" y="1957906"/>
            <a:ext cx="4694463" cy="4093428"/>
          </a:xfrm>
          <a:prstGeom prst="rect">
            <a:avLst/>
          </a:prstGeom>
          <a:solidFill>
            <a:schemeClr val="accent2">
              <a:lumMod val="20000"/>
              <a:lumOff val="80000"/>
            </a:schemeClr>
          </a:solidFill>
        </p:spPr>
        <p:txBody>
          <a:bodyPr wrap="square" rtlCol="0">
            <a:spAutoFit/>
          </a:bodyPr>
          <a:lstStyle/>
          <a:p>
            <a:pPr marL="342900" indent="-342900">
              <a:buFont typeface="Arial" panose="020B0604020202020204" pitchFamily="34" charset="0"/>
              <a:buChar char="•"/>
            </a:pPr>
            <a:r>
              <a:rPr lang="en-US" sz="2600" dirty="0"/>
              <a:t>Good listings tell us what the hearing is about e.g. “Decisions relating to deprivation of liberty” </a:t>
            </a:r>
          </a:p>
          <a:p>
            <a:pPr marL="342900" indent="-342900">
              <a:buFont typeface="Arial" panose="020B0604020202020204" pitchFamily="34" charset="0"/>
              <a:buChar char="•"/>
            </a:pPr>
            <a:r>
              <a:rPr lang="en-US" sz="2600" dirty="0"/>
              <a:t>This listing for Worcester tells us clearly what the hearing is about.  </a:t>
            </a:r>
          </a:p>
          <a:p>
            <a:pPr marL="342900" indent="-342900">
              <a:buFont typeface="Arial" panose="020B0604020202020204" pitchFamily="34" charset="0"/>
              <a:buChar char="•"/>
            </a:pPr>
            <a:r>
              <a:rPr lang="en-US" sz="2600" dirty="0"/>
              <a:t>Overall, 23/46 (50%) hearings provide descriptors of what they’re about.</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1CB8C5A-17A1-DF43-AAC0-85E4340D2174}"/>
                  </a:ext>
                </a:extLst>
              </p14:cNvPr>
              <p14:cNvContentPartPr/>
              <p14:nvPr/>
            </p14:nvContentPartPr>
            <p14:xfrm>
              <a:off x="6790883" y="4068459"/>
              <a:ext cx="360" cy="360"/>
            </p14:xfrm>
          </p:contentPart>
        </mc:Choice>
        <mc:Fallback xmlns="">
          <p:pic>
            <p:nvPicPr>
              <p:cNvPr id="3" name="Ink 2">
                <a:extLst>
                  <a:ext uri="{FF2B5EF4-FFF2-40B4-BE49-F238E27FC236}">
                    <a16:creationId xmlns:a16="http://schemas.microsoft.com/office/drawing/2014/main" id="{B1CB8C5A-17A1-DF43-AAC0-85E4340D2174}"/>
                  </a:ext>
                </a:extLst>
              </p:cNvPr>
              <p:cNvPicPr/>
              <p:nvPr/>
            </p:nvPicPr>
            <p:blipFill>
              <a:blip r:embed="rId5"/>
              <a:stretch>
                <a:fillRect/>
              </a:stretch>
            </p:blipFill>
            <p:spPr>
              <a:xfrm>
                <a:off x="6782243" y="4059819"/>
                <a:ext cx="18000" cy="18000"/>
              </a:xfrm>
              <a:prstGeom prst="rect">
                <a:avLst/>
              </a:prstGeom>
            </p:spPr>
          </p:pic>
        </mc:Fallback>
      </mc:AlternateContent>
      <p:pic>
        <p:nvPicPr>
          <p:cNvPr id="10" name="Content Placeholder 9">
            <a:extLst>
              <a:ext uri="{FF2B5EF4-FFF2-40B4-BE49-F238E27FC236}">
                <a16:creationId xmlns:a16="http://schemas.microsoft.com/office/drawing/2014/main" id="{8CE8EB2F-449D-C44E-8D11-A70B54490D47}"/>
              </a:ext>
            </a:extLst>
          </p:cNvPr>
          <p:cNvPicPr>
            <a:picLocks noGrp="1" noChangeAspect="1"/>
          </p:cNvPicPr>
          <p:nvPr>
            <p:ph idx="1"/>
          </p:nvPr>
        </p:nvPicPr>
        <p:blipFill>
          <a:blip r:embed="rId6"/>
          <a:stretch>
            <a:fillRect/>
          </a:stretch>
        </p:blipFill>
        <p:spPr>
          <a:xfrm>
            <a:off x="540925" y="1909151"/>
            <a:ext cx="6633720" cy="4142183"/>
          </a:xfrm>
        </p:spPr>
      </p:pic>
    </p:spTree>
    <p:extLst>
      <p:ext uri="{BB962C8B-B14F-4D97-AF65-F5344CB8AC3E}">
        <p14:creationId xmlns:p14="http://schemas.microsoft.com/office/powerpoint/2010/main" val="1566237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5AD265-2A3F-E846-BDD6-A1C27FDC85ED}"/>
              </a:ext>
            </a:extLst>
          </p:cNvPr>
          <p:cNvSpPr>
            <a:spLocks noGrp="1"/>
          </p:cNvSpPr>
          <p:nvPr>
            <p:ph type="title"/>
          </p:nvPr>
        </p:nvSpPr>
        <p:spPr>
          <a:xfrm>
            <a:off x="174035" y="290394"/>
            <a:ext cx="10515600" cy="1580935"/>
          </a:xfrm>
          <a:solidFill>
            <a:schemeClr val="accent4">
              <a:lumMod val="20000"/>
              <a:lumOff val="80000"/>
            </a:schemeClr>
          </a:solidFill>
        </p:spPr>
        <p:txBody>
          <a:bodyPr>
            <a:normAutofit fontScale="90000"/>
          </a:bodyPr>
          <a:lstStyle/>
          <a:p>
            <a:br>
              <a:rPr lang="en-US" dirty="0"/>
            </a:br>
            <a:r>
              <a:rPr lang="en-US" dirty="0"/>
              <a:t>On 14</a:t>
            </a:r>
            <a:r>
              <a:rPr lang="en-US" baseline="30000" dirty="0"/>
              <a:t>th</a:t>
            </a:r>
            <a:r>
              <a:rPr lang="en-US" dirty="0"/>
              <a:t> November 2022</a:t>
            </a:r>
            <a:br>
              <a:rPr lang="en-US" dirty="0"/>
            </a:br>
            <a:r>
              <a:rPr lang="en-US" dirty="0"/>
              <a:t>23 of the 46 listings (50%) do NOT include information about the issues before the court.</a:t>
            </a:r>
            <a:br>
              <a:rPr lang="en-US" dirty="0"/>
            </a:br>
            <a:endParaRPr lang="en-US" dirty="0"/>
          </a:p>
        </p:txBody>
      </p:sp>
      <p:pic>
        <p:nvPicPr>
          <p:cNvPr id="15" name="Picture 14">
            <a:extLst>
              <a:ext uri="{FF2B5EF4-FFF2-40B4-BE49-F238E27FC236}">
                <a16:creationId xmlns:a16="http://schemas.microsoft.com/office/drawing/2014/main" id="{8BC22BFD-EE1E-8340-915C-76D3C8AB7141}"/>
              </a:ext>
            </a:extLst>
          </p:cNvPr>
          <p:cNvPicPr>
            <a:picLocks noChangeAspect="1"/>
          </p:cNvPicPr>
          <p:nvPr/>
        </p:nvPicPr>
        <p:blipFill>
          <a:blip r:embed="rId2"/>
          <a:stretch>
            <a:fillRect/>
          </a:stretch>
        </p:blipFill>
        <p:spPr>
          <a:xfrm>
            <a:off x="9723974" y="284057"/>
            <a:ext cx="2349086" cy="1580935"/>
          </a:xfrm>
          <a:prstGeom prst="rect">
            <a:avLst/>
          </a:prstGeom>
        </p:spPr>
      </p:pic>
      <p:sp>
        <p:nvSpPr>
          <p:cNvPr id="2" name="TextBox 1">
            <a:extLst>
              <a:ext uri="{FF2B5EF4-FFF2-40B4-BE49-F238E27FC236}">
                <a16:creationId xmlns:a16="http://schemas.microsoft.com/office/drawing/2014/main" id="{199909E8-D807-FD4A-A293-CD113C6D8242}"/>
              </a:ext>
            </a:extLst>
          </p:cNvPr>
          <p:cNvSpPr txBox="1"/>
          <p:nvPr/>
        </p:nvSpPr>
        <p:spPr>
          <a:xfrm>
            <a:off x="9064910" y="2339556"/>
            <a:ext cx="2989392" cy="3785652"/>
          </a:xfrm>
          <a:prstGeom prst="rect">
            <a:avLst/>
          </a:prstGeom>
          <a:solidFill>
            <a:schemeClr val="accent2">
              <a:lumMod val="20000"/>
              <a:lumOff val="80000"/>
            </a:schemeClr>
          </a:solidFill>
        </p:spPr>
        <p:txBody>
          <a:bodyPr wrap="square" rtlCol="0">
            <a:spAutoFit/>
          </a:bodyPr>
          <a:lstStyle/>
          <a:p>
            <a:r>
              <a:rPr lang="en-US" sz="2400" dirty="0"/>
              <a:t>These are hearings  included in the COP list.  It’s hard to see why anyone would ask to observe these hearings, as there’s no info as to what they’re about. It doesn’t help that 2 of them say “private” either. </a:t>
            </a:r>
          </a:p>
        </p:txBody>
      </p:sp>
      <p:pic>
        <p:nvPicPr>
          <p:cNvPr id="7" name="Content Placeholder 6">
            <a:extLst>
              <a:ext uri="{FF2B5EF4-FFF2-40B4-BE49-F238E27FC236}">
                <a16:creationId xmlns:a16="http://schemas.microsoft.com/office/drawing/2014/main" id="{436A253C-7E61-4D4B-9F51-784122270C0C}"/>
              </a:ext>
            </a:extLst>
          </p:cNvPr>
          <p:cNvPicPr>
            <a:picLocks noGrp="1" noChangeAspect="1"/>
          </p:cNvPicPr>
          <p:nvPr>
            <p:ph idx="1"/>
          </p:nvPr>
        </p:nvPicPr>
        <p:blipFill>
          <a:blip r:embed="rId3"/>
          <a:stretch>
            <a:fillRect/>
          </a:stretch>
        </p:blipFill>
        <p:spPr>
          <a:xfrm>
            <a:off x="2648197" y="4683961"/>
            <a:ext cx="2258683" cy="2176335"/>
          </a:xfrm>
        </p:spPr>
      </p:pic>
      <p:pic>
        <p:nvPicPr>
          <p:cNvPr id="9" name="Picture 8">
            <a:extLst>
              <a:ext uri="{FF2B5EF4-FFF2-40B4-BE49-F238E27FC236}">
                <a16:creationId xmlns:a16="http://schemas.microsoft.com/office/drawing/2014/main" id="{87201830-6589-424F-9EB9-F6EC3BF08CEE}"/>
              </a:ext>
            </a:extLst>
          </p:cNvPr>
          <p:cNvPicPr>
            <a:picLocks noChangeAspect="1"/>
          </p:cNvPicPr>
          <p:nvPr/>
        </p:nvPicPr>
        <p:blipFill rotWithShape="1">
          <a:blip r:embed="rId4"/>
          <a:srcRect t="3156" r="6631"/>
          <a:stretch/>
        </p:blipFill>
        <p:spPr>
          <a:xfrm>
            <a:off x="147890" y="1939684"/>
            <a:ext cx="5144263" cy="3046988"/>
          </a:xfrm>
          <a:prstGeom prst="rect">
            <a:avLst/>
          </a:prstGeom>
        </p:spPr>
      </p:pic>
      <p:pic>
        <p:nvPicPr>
          <p:cNvPr id="11" name="Picture 10">
            <a:extLst>
              <a:ext uri="{FF2B5EF4-FFF2-40B4-BE49-F238E27FC236}">
                <a16:creationId xmlns:a16="http://schemas.microsoft.com/office/drawing/2014/main" id="{A36D517B-B980-8A41-9CF1-457015B18B32}"/>
              </a:ext>
            </a:extLst>
          </p:cNvPr>
          <p:cNvPicPr>
            <a:picLocks noChangeAspect="1"/>
          </p:cNvPicPr>
          <p:nvPr/>
        </p:nvPicPr>
        <p:blipFill>
          <a:blip r:embed="rId5"/>
          <a:stretch>
            <a:fillRect/>
          </a:stretch>
        </p:blipFill>
        <p:spPr>
          <a:xfrm>
            <a:off x="4986580" y="3058391"/>
            <a:ext cx="3803821" cy="3046988"/>
          </a:xfrm>
          <a:prstGeom prst="rect">
            <a:avLst/>
          </a:prstGeom>
        </p:spPr>
      </p:pic>
    </p:spTree>
    <p:extLst>
      <p:ext uri="{BB962C8B-B14F-4D97-AF65-F5344CB8AC3E}">
        <p14:creationId xmlns:p14="http://schemas.microsoft.com/office/powerpoint/2010/main" val="7148776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64441"/>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8F81DF-314C-5D47-A6BB-F52F39FA8FA8}"/>
              </a:ext>
            </a:extLst>
          </p:cNvPr>
          <p:cNvSpPr>
            <a:spLocks noGrp="1"/>
          </p:cNvSpPr>
          <p:nvPr>
            <p:ph type="title"/>
          </p:nvPr>
        </p:nvSpPr>
        <p:spPr>
          <a:xfrm>
            <a:off x="309093" y="365125"/>
            <a:ext cx="11044707" cy="1325563"/>
          </a:xfrm>
          <a:solidFill>
            <a:schemeClr val="accent4">
              <a:lumMod val="20000"/>
              <a:lumOff val="80000"/>
            </a:schemeClr>
          </a:solidFill>
        </p:spPr>
        <p:txBody>
          <a:bodyPr/>
          <a:lstStyle/>
          <a:p>
            <a:r>
              <a:rPr lang="en-US" dirty="0"/>
              <a:t>RCJ never tells us what hearing is about</a:t>
            </a:r>
          </a:p>
        </p:txBody>
      </p:sp>
      <p:pic>
        <p:nvPicPr>
          <p:cNvPr id="8" name="Content Placeholder 7">
            <a:extLst>
              <a:ext uri="{FF2B5EF4-FFF2-40B4-BE49-F238E27FC236}">
                <a16:creationId xmlns:a16="http://schemas.microsoft.com/office/drawing/2014/main" id="{85D6C822-7C83-0048-9236-73239DD02624}"/>
              </a:ext>
            </a:extLst>
          </p:cNvPr>
          <p:cNvPicPr>
            <a:picLocks noGrp="1" noChangeAspect="1"/>
          </p:cNvPicPr>
          <p:nvPr>
            <p:ph sz="half" idx="2"/>
          </p:nvPr>
        </p:nvPicPr>
        <p:blipFill>
          <a:blip r:embed="rId2"/>
          <a:stretch>
            <a:fillRect/>
          </a:stretch>
        </p:blipFill>
        <p:spPr>
          <a:xfrm>
            <a:off x="488576" y="2478208"/>
            <a:ext cx="10639770" cy="3366780"/>
          </a:xfrm>
        </p:spPr>
      </p:pic>
      <p:pic>
        <p:nvPicPr>
          <p:cNvPr id="10" name="Picture 9">
            <a:extLst>
              <a:ext uri="{FF2B5EF4-FFF2-40B4-BE49-F238E27FC236}">
                <a16:creationId xmlns:a16="http://schemas.microsoft.com/office/drawing/2014/main" id="{7AE86035-E099-A245-9753-68341C22894B}"/>
              </a:ext>
            </a:extLst>
          </p:cNvPr>
          <p:cNvPicPr>
            <a:picLocks noChangeAspect="1"/>
          </p:cNvPicPr>
          <p:nvPr/>
        </p:nvPicPr>
        <p:blipFill>
          <a:blip r:embed="rId3"/>
          <a:stretch>
            <a:fillRect/>
          </a:stretch>
        </p:blipFill>
        <p:spPr>
          <a:xfrm>
            <a:off x="9734579" y="365125"/>
            <a:ext cx="1969633" cy="1325563"/>
          </a:xfrm>
          <a:prstGeom prst="rect">
            <a:avLst/>
          </a:prstGeom>
        </p:spPr>
      </p:pic>
      <p:sp>
        <p:nvSpPr>
          <p:cNvPr id="11" name="TextBox 10">
            <a:extLst>
              <a:ext uri="{FF2B5EF4-FFF2-40B4-BE49-F238E27FC236}">
                <a16:creationId xmlns:a16="http://schemas.microsoft.com/office/drawing/2014/main" id="{4B8C5DB7-840C-CB49-A4D1-2FEDA3380570}"/>
              </a:ext>
            </a:extLst>
          </p:cNvPr>
          <p:cNvSpPr txBox="1"/>
          <p:nvPr/>
        </p:nvSpPr>
        <p:spPr>
          <a:xfrm>
            <a:off x="8194730" y="4014705"/>
            <a:ext cx="850361" cy="584775"/>
          </a:xfrm>
          <a:prstGeom prst="rect">
            <a:avLst/>
          </a:prstGeom>
          <a:noFill/>
        </p:spPr>
        <p:txBody>
          <a:bodyPr wrap="none" rtlCol="0">
            <a:spAutoFit/>
          </a:bodyPr>
          <a:lstStyle/>
          <a:p>
            <a:r>
              <a:rPr lang="en-US" sz="3200" dirty="0">
                <a:solidFill>
                  <a:srgbClr val="FF0000"/>
                </a:solidFill>
              </a:rPr>
              <a:t> RCJ</a:t>
            </a:r>
          </a:p>
        </p:txBody>
      </p:sp>
    </p:spTree>
    <p:extLst>
      <p:ext uri="{BB962C8B-B14F-4D97-AF65-F5344CB8AC3E}">
        <p14:creationId xmlns:p14="http://schemas.microsoft.com/office/powerpoint/2010/main" val="4142923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01E565-A922-9D48-8A27-EA8EBF92DDC4}"/>
              </a:ext>
            </a:extLst>
          </p:cNvPr>
          <p:cNvSpPr>
            <a:spLocks noGrp="1"/>
          </p:cNvSpPr>
          <p:nvPr>
            <p:ph type="title"/>
          </p:nvPr>
        </p:nvSpPr>
        <p:spPr>
          <a:xfrm>
            <a:off x="393453" y="326590"/>
            <a:ext cx="10330869" cy="1228928"/>
          </a:xfrm>
          <a:solidFill>
            <a:schemeClr val="accent4">
              <a:lumMod val="20000"/>
              <a:lumOff val="80000"/>
            </a:schemeClr>
          </a:solidFill>
        </p:spPr>
        <p:txBody>
          <a:bodyPr>
            <a:normAutofit fontScale="90000"/>
          </a:bodyPr>
          <a:lstStyle/>
          <a:p>
            <a:pPr algn="ctr"/>
            <a:r>
              <a:rPr lang="en-US" dirty="0"/>
              <a:t>Why it matters to include info on what hearings are about</a:t>
            </a:r>
          </a:p>
        </p:txBody>
      </p:sp>
      <p:sp>
        <p:nvSpPr>
          <p:cNvPr id="4" name="Content Placeholder 3">
            <a:extLst>
              <a:ext uri="{FF2B5EF4-FFF2-40B4-BE49-F238E27FC236}">
                <a16:creationId xmlns:a16="http://schemas.microsoft.com/office/drawing/2014/main" id="{77B12E95-5741-CD47-B7A7-3E472E2686A9}"/>
              </a:ext>
            </a:extLst>
          </p:cNvPr>
          <p:cNvSpPr>
            <a:spLocks noGrp="1"/>
          </p:cNvSpPr>
          <p:nvPr>
            <p:ph idx="1"/>
          </p:nvPr>
        </p:nvSpPr>
        <p:spPr>
          <a:xfrm>
            <a:off x="499666" y="1848349"/>
            <a:ext cx="11332115" cy="4586427"/>
          </a:xfrm>
          <a:solidFill>
            <a:schemeClr val="accent4">
              <a:lumMod val="20000"/>
              <a:lumOff val="80000"/>
            </a:schemeClr>
          </a:solidFill>
        </p:spPr>
        <p:txBody>
          <a:bodyPr>
            <a:normAutofit lnSpcReduction="10000"/>
          </a:bodyPr>
          <a:lstStyle/>
          <a:p>
            <a:r>
              <a:rPr lang="en-US" dirty="0"/>
              <a:t>Members of the public are much more likely to ask to observe a hearing if they have some idea what it’s about.</a:t>
            </a:r>
          </a:p>
          <a:p>
            <a:r>
              <a:rPr lang="en-US" dirty="0"/>
              <a:t>People select hearings to watch for personal and professional reasons, e.g. someone facing a s.21A COP hearing about her mother asked us specifically for a s.21A hearing to observe; a best interests assessor asked for a hearing concerning contact arrangements; a special dentist asked for a hearing about dentistry….</a:t>
            </a:r>
          </a:p>
          <a:p>
            <a:r>
              <a:rPr lang="en-US" dirty="0"/>
              <a:t>It’s frustrating not to have the information necessary for people to choose hearings in their area of interest.  There’s much less incentive for people to give up their time and energy to observe COP hearings.</a:t>
            </a:r>
          </a:p>
          <a:p>
            <a:r>
              <a:rPr lang="en-US" dirty="0"/>
              <a:t>Not knowing what hearings are about is a barrier to transparency and open justice in the Court of Protection.</a:t>
            </a:r>
          </a:p>
          <a:p>
            <a:pPr marL="0" indent="0">
              <a:buNone/>
            </a:pPr>
            <a:endParaRPr lang="en-US" b="1" dirty="0"/>
          </a:p>
          <a:p>
            <a:pPr marL="0" indent="0">
              <a:buNone/>
            </a:pPr>
            <a:endParaRPr lang="en-US" b="1" dirty="0"/>
          </a:p>
        </p:txBody>
      </p:sp>
      <p:sp>
        <p:nvSpPr>
          <p:cNvPr id="2" name="TextBox 1">
            <a:extLst>
              <a:ext uri="{FF2B5EF4-FFF2-40B4-BE49-F238E27FC236}">
                <a16:creationId xmlns:a16="http://schemas.microsoft.com/office/drawing/2014/main" id="{E595B114-0CA8-4043-9341-79C18080FFE9}"/>
              </a:ext>
            </a:extLst>
          </p:cNvPr>
          <p:cNvSpPr txBox="1"/>
          <p:nvPr/>
        </p:nvSpPr>
        <p:spPr>
          <a:xfrm>
            <a:off x="5466522" y="974035"/>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3A50A53F-2164-6043-B155-0440317A2D93}"/>
              </a:ext>
            </a:extLst>
          </p:cNvPr>
          <p:cNvPicPr>
            <a:picLocks noChangeAspect="1"/>
          </p:cNvPicPr>
          <p:nvPr/>
        </p:nvPicPr>
        <p:blipFill>
          <a:blip r:embed="rId3"/>
          <a:stretch>
            <a:fillRect/>
          </a:stretch>
        </p:blipFill>
        <p:spPr>
          <a:xfrm>
            <a:off x="10509542" y="326590"/>
            <a:ext cx="1682458" cy="1228928"/>
          </a:xfrm>
          <a:prstGeom prst="rect">
            <a:avLst/>
          </a:prstGeom>
        </p:spPr>
      </p:pic>
    </p:spTree>
    <p:extLst>
      <p:ext uri="{BB962C8B-B14F-4D97-AF65-F5344CB8AC3E}">
        <p14:creationId xmlns:p14="http://schemas.microsoft.com/office/powerpoint/2010/main" val="37688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3B50-92FF-094D-9180-94F8483A8AA6}"/>
              </a:ext>
            </a:extLst>
          </p:cNvPr>
          <p:cNvSpPr>
            <a:spLocks noGrp="1"/>
          </p:cNvSpPr>
          <p:nvPr>
            <p:ph type="title"/>
          </p:nvPr>
        </p:nvSpPr>
        <p:spPr>
          <a:xfrm>
            <a:off x="498858" y="365125"/>
            <a:ext cx="10515600" cy="1325563"/>
          </a:xfrm>
          <a:solidFill>
            <a:schemeClr val="accent4">
              <a:lumMod val="20000"/>
              <a:lumOff val="80000"/>
            </a:schemeClr>
          </a:solidFill>
        </p:spPr>
        <p:txBody>
          <a:bodyPr/>
          <a:lstStyle/>
          <a:p>
            <a:r>
              <a:rPr lang="en-US" dirty="0"/>
              <a:t>So how well does the COP meet our 5</a:t>
            </a:r>
            <a:r>
              <a:rPr lang="en-US" baseline="30000" dirty="0"/>
              <a:t>th</a:t>
            </a:r>
            <a:r>
              <a:rPr lang="en-US" dirty="0"/>
              <a:t> KPI: “Tell us what the hearing is about”?</a:t>
            </a:r>
          </a:p>
        </p:txBody>
      </p:sp>
      <p:sp>
        <p:nvSpPr>
          <p:cNvPr id="4" name="Content Placeholder 3">
            <a:extLst>
              <a:ext uri="{FF2B5EF4-FFF2-40B4-BE49-F238E27FC236}">
                <a16:creationId xmlns:a16="http://schemas.microsoft.com/office/drawing/2014/main" id="{77B12E95-5741-CD47-B7A7-3E472E2686A9}"/>
              </a:ext>
            </a:extLst>
          </p:cNvPr>
          <p:cNvSpPr>
            <a:spLocks noGrp="1"/>
          </p:cNvSpPr>
          <p:nvPr>
            <p:ph idx="1"/>
          </p:nvPr>
        </p:nvSpPr>
        <p:spPr>
          <a:xfrm>
            <a:off x="515462" y="1902696"/>
            <a:ext cx="11161075" cy="4351338"/>
          </a:xfrm>
          <a:solidFill>
            <a:schemeClr val="accent2">
              <a:lumMod val="20000"/>
              <a:lumOff val="80000"/>
            </a:schemeClr>
          </a:solidFill>
        </p:spPr>
        <p:txBody>
          <a:bodyPr>
            <a:normAutofit fontScale="92500" lnSpcReduction="10000"/>
          </a:bodyPr>
          <a:lstStyle/>
          <a:p>
            <a:pPr marL="457200" indent="-457200"/>
            <a:r>
              <a:rPr lang="en-US" dirty="0"/>
              <a:t>The COP performs POORLY on this Key Performance Indicator for open justice.</a:t>
            </a:r>
          </a:p>
          <a:p>
            <a:pPr marL="457200" indent="-457200"/>
            <a:r>
              <a:rPr lang="en-US" dirty="0"/>
              <a:t>Twenty-three of the 46 hearings (50%) provide no information as to what hearings are about (i.e. the issues before the court). </a:t>
            </a:r>
          </a:p>
          <a:p>
            <a:pPr marL="457200" indent="-457200"/>
            <a:r>
              <a:rPr lang="en-US" dirty="0"/>
              <a:t>The likelihood of descriptors being included is much greater for hearings in the COP list (23/28 = 82%) compared with ‘hidden’ hearings in the Daily Cause lists (0%).</a:t>
            </a:r>
          </a:p>
          <a:p>
            <a:pPr marL="457200" indent="-457200"/>
            <a:r>
              <a:rPr lang="en-US" dirty="0"/>
              <a:t>Also, COP hearings in the Royal Courts of Justice (not included in this analysis of county court hearings) NEVER tell us what they’re about.</a:t>
            </a:r>
          </a:p>
          <a:p>
            <a:pPr marL="457200" indent="-457200"/>
            <a:r>
              <a:rPr lang="en-US" b="1" dirty="0"/>
              <a:t>Rating:  Poor. </a:t>
            </a:r>
            <a:r>
              <a:rPr lang="en-US" dirty="0"/>
              <a:t>As the judiciary recognizes, this is important for transparency – so this is a very disappointing outcome. This situation can be massively improved by ensuring that all COP hearings are in the COP list.</a:t>
            </a:r>
          </a:p>
        </p:txBody>
      </p:sp>
      <p:pic>
        <p:nvPicPr>
          <p:cNvPr id="8" name="Picture 7">
            <a:extLst>
              <a:ext uri="{FF2B5EF4-FFF2-40B4-BE49-F238E27FC236}">
                <a16:creationId xmlns:a16="http://schemas.microsoft.com/office/drawing/2014/main" id="{0AB9D207-2ED6-BE49-9315-79D2C5007FA4}"/>
              </a:ext>
            </a:extLst>
          </p:cNvPr>
          <p:cNvPicPr>
            <a:picLocks noChangeAspect="1"/>
          </p:cNvPicPr>
          <p:nvPr/>
        </p:nvPicPr>
        <p:blipFill>
          <a:blip r:embed="rId3"/>
          <a:stretch>
            <a:fillRect/>
          </a:stretch>
        </p:blipFill>
        <p:spPr>
          <a:xfrm>
            <a:off x="10292383" y="365124"/>
            <a:ext cx="1883065" cy="1325563"/>
          </a:xfrm>
          <a:prstGeom prst="rect">
            <a:avLst/>
          </a:prstGeom>
        </p:spPr>
      </p:pic>
    </p:spTree>
    <p:extLst>
      <p:ext uri="{BB962C8B-B14F-4D97-AF65-F5344CB8AC3E}">
        <p14:creationId xmlns:p14="http://schemas.microsoft.com/office/powerpoint/2010/main" val="2097339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6. Tell us the type of hearing (directions, case management, final </a:t>
            </a:r>
            <a:r>
              <a:rPr lang="en-US" dirty="0" err="1"/>
              <a:t>etc</a:t>
            </a:r>
            <a:r>
              <a:rPr lang="en-US" dirty="0"/>
              <a:t>)</a:t>
            </a:r>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28728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3B50-92FF-094D-9180-94F8483A8AA6}"/>
              </a:ext>
            </a:extLst>
          </p:cNvPr>
          <p:cNvSpPr>
            <a:spLocks noGrp="1"/>
          </p:cNvSpPr>
          <p:nvPr>
            <p:ph type="title"/>
          </p:nvPr>
        </p:nvSpPr>
        <p:spPr>
          <a:xfrm>
            <a:off x="498858" y="365125"/>
            <a:ext cx="10515600" cy="1325563"/>
          </a:xfrm>
          <a:solidFill>
            <a:schemeClr val="accent4">
              <a:lumMod val="20000"/>
              <a:lumOff val="80000"/>
            </a:schemeClr>
          </a:solidFill>
        </p:spPr>
        <p:txBody>
          <a:bodyPr/>
          <a:lstStyle/>
          <a:p>
            <a:r>
              <a:rPr lang="en-US" dirty="0"/>
              <a:t> 6</a:t>
            </a:r>
            <a:r>
              <a:rPr lang="en-US" baseline="30000" dirty="0"/>
              <a:t>th</a:t>
            </a:r>
            <a:r>
              <a:rPr lang="en-US" dirty="0"/>
              <a:t> KPI: “Tell us the type of hearing”</a:t>
            </a:r>
          </a:p>
        </p:txBody>
      </p:sp>
      <p:sp>
        <p:nvSpPr>
          <p:cNvPr id="4" name="Content Placeholder 3">
            <a:extLst>
              <a:ext uri="{FF2B5EF4-FFF2-40B4-BE49-F238E27FC236}">
                <a16:creationId xmlns:a16="http://schemas.microsoft.com/office/drawing/2014/main" id="{77B12E95-5741-CD47-B7A7-3E472E2686A9}"/>
              </a:ext>
            </a:extLst>
          </p:cNvPr>
          <p:cNvSpPr>
            <a:spLocks noGrp="1"/>
          </p:cNvSpPr>
          <p:nvPr>
            <p:ph idx="1"/>
          </p:nvPr>
        </p:nvSpPr>
        <p:spPr>
          <a:xfrm>
            <a:off x="515462" y="1902696"/>
            <a:ext cx="11161075" cy="4351338"/>
          </a:xfrm>
          <a:solidFill>
            <a:schemeClr val="accent2">
              <a:lumMod val="20000"/>
              <a:lumOff val="80000"/>
            </a:schemeClr>
          </a:solidFill>
        </p:spPr>
        <p:txBody>
          <a:bodyPr>
            <a:normAutofit/>
          </a:bodyPr>
          <a:lstStyle/>
          <a:p>
            <a:pPr marL="457200" indent="-457200"/>
            <a:r>
              <a:rPr lang="en-US" dirty="0"/>
              <a:t>Type of hearing was specified for only 39% of hearings overall.</a:t>
            </a:r>
          </a:p>
          <a:p>
            <a:pPr marL="457200" indent="-457200"/>
            <a:endParaRPr lang="en-US" dirty="0"/>
          </a:p>
          <a:p>
            <a:pPr marL="457200" indent="-457200"/>
            <a:r>
              <a:rPr lang="en-US" dirty="0"/>
              <a:t>But there was a significant difference between hearings in the COP list (where 64% of hearings specified type) and the ‘hidden’ hearings scattered though the Daily Cause lists (where 0% provided information about type of hearing).</a:t>
            </a:r>
          </a:p>
          <a:p>
            <a:pPr marL="457200" indent="-457200"/>
            <a:endParaRPr lang="en-US" dirty="0"/>
          </a:p>
          <a:p>
            <a:pPr marL="457200" indent="-457200"/>
            <a:r>
              <a:rPr lang="en-US" b="1" dirty="0"/>
              <a:t>Rating: Very Poor.  </a:t>
            </a:r>
            <a:r>
              <a:rPr lang="en-US" dirty="0"/>
              <a:t>The problem can be ameliorated in part by ensuring that all COP hearings are included in the COP list.</a:t>
            </a:r>
          </a:p>
        </p:txBody>
      </p:sp>
      <p:pic>
        <p:nvPicPr>
          <p:cNvPr id="8" name="Picture 7">
            <a:extLst>
              <a:ext uri="{FF2B5EF4-FFF2-40B4-BE49-F238E27FC236}">
                <a16:creationId xmlns:a16="http://schemas.microsoft.com/office/drawing/2014/main" id="{0AB9D207-2ED6-BE49-9315-79D2C5007FA4}"/>
              </a:ext>
            </a:extLst>
          </p:cNvPr>
          <p:cNvPicPr>
            <a:picLocks noChangeAspect="1"/>
          </p:cNvPicPr>
          <p:nvPr/>
        </p:nvPicPr>
        <p:blipFill>
          <a:blip r:embed="rId3"/>
          <a:stretch>
            <a:fillRect/>
          </a:stretch>
        </p:blipFill>
        <p:spPr>
          <a:xfrm>
            <a:off x="10292383" y="365124"/>
            <a:ext cx="1883065" cy="1325563"/>
          </a:xfrm>
          <a:prstGeom prst="rect">
            <a:avLst/>
          </a:prstGeom>
        </p:spPr>
      </p:pic>
    </p:spTree>
    <p:extLst>
      <p:ext uri="{BB962C8B-B14F-4D97-AF65-F5344CB8AC3E}">
        <p14:creationId xmlns:p14="http://schemas.microsoft.com/office/powerpoint/2010/main" val="40483621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676835" y="353172"/>
            <a:ext cx="9728781" cy="849082"/>
          </a:xfrm>
          <a:solidFill>
            <a:srgbClr val="FFFF00"/>
          </a:solidFill>
        </p:spPr>
        <p:txBody>
          <a:bodyPr>
            <a:normAutofit fontScale="90000"/>
          </a:bodyPr>
          <a:lstStyle/>
          <a:p>
            <a:r>
              <a:rPr lang="en-US" dirty="0"/>
              <a:t>Key Performance Indicators for Open Justice</a:t>
            </a:r>
          </a:p>
        </p:txBody>
      </p:sp>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a:solidFill>
            <a:schemeClr val="accent4">
              <a:lumMod val="40000"/>
              <a:lumOff val="60000"/>
            </a:schemeClr>
          </a:solidFill>
        </p:spPr>
        <p:txBody>
          <a:bodyPr>
            <a:normAutofit fontScale="92500" lnSpcReduction="10000"/>
          </a:bodyPr>
          <a:lstStyle/>
          <a:p>
            <a:pPr marL="0" indent="0">
              <a:buNone/>
            </a:pPr>
            <a:endParaRPr lang="en-US" dirty="0"/>
          </a:p>
          <a:p>
            <a:pPr marL="0" indent="0">
              <a:buNone/>
            </a:pPr>
            <a:r>
              <a:rPr lang="en-US" dirty="0"/>
              <a:t>7. </a:t>
            </a:r>
            <a:r>
              <a:rPr lang="en-GB" dirty="0"/>
              <a:t>Admit us to public hearings when we ask for the link</a:t>
            </a:r>
          </a:p>
          <a:p>
            <a:pPr marL="0" indent="0">
              <a:buNone/>
            </a:pPr>
            <a:r>
              <a:rPr lang="en-US" dirty="0"/>
              <a:t>8. Make it clear in terms the public can understand what can and cannot be reported </a:t>
            </a:r>
          </a:p>
          <a:p>
            <a:pPr marL="0" indent="0">
              <a:buNone/>
            </a:pPr>
            <a:r>
              <a:rPr lang="en-US" dirty="0"/>
              <a:t>9.  Provide a brief opening summary so that we can understand the hearing – including introducing the parties and who is representing whom </a:t>
            </a:r>
          </a:p>
          <a:p>
            <a:pPr marL="514350" indent="-514350">
              <a:buAutoNum type="arabicPeriod" startAt="10"/>
            </a:pPr>
            <a:r>
              <a:rPr lang="en-US" dirty="0"/>
              <a:t>Be willing to provide Position Statements (anonymized if necessary) to help people understand the hearing and to </a:t>
            </a:r>
            <a:r>
              <a:rPr lang="en-US" dirty="0" err="1"/>
              <a:t>maximise</a:t>
            </a:r>
            <a:r>
              <a:rPr lang="en-US" dirty="0"/>
              <a:t> the chances of accurate reporting.</a:t>
            </a:r>
          </a:p>
          <a:p>
            <a:pPr marL="0" indent="0" algn="ctr">
              <a:buNone/>
            </a:pPr>
            <a:r>
              <a:rPr lang="en-US" b="1" dirty="0"/>
              <a:t>Most recent systematic evaluation on 14</a:t>
            </a:r>
            <a:r>
              <a:rPr lang="en-US" b="1" baseline="30000" dirty="0"/>
              <a:t>th</a:t>
            </a:r>
            <a:r>
              <a:rPr lang="en-US" b="1" dirty="0"/>
              <a:t> November 2022 </a:t>
            </a:r>
          </a:p>
          <a:p>
            <a:pPr marL="0" indent="0" algn="ctr">
              <a:buNone/>
            </a:pPr>
            <a:r>
              <a:rPr lang="en-US" b="1" dirty="0"/>
              <a:t>(+ sent to HMCTS)</a:t>
            </a:r>
          </a:p>
          <a:p>
            <a:pPr marL="0" indent="0">
              <a:buNone/>
            </a:pPr>
            <a:endParaRPr lang="en-US" dirty="0"/>
          </a:p>
        </p:txBody>
      </p:sp>
      <p:pic>
        <p:nvPicPr>
          <p:cNvPr id="5" name="Picture 4">
            <a:extLst>
              <a:ext uri="{FF2B5EF4-FFF2-40B4-BE49-F238E27FC236}">
                <a16:creationId xmlns:a16="http://schemas.microsoft.com/office/drawing/2014/main" id="{30049151-EE42-564C-9BBC-408F2A22682B}"/>
              </a:ext>
            </a:extLst>
          </p:cNvPr>
          <p:cNvPicPr>
            <a:picLocks noChangeAspect="1"/>
          </p:cNvPicPr>
          <p:nvPr/>
        </p:nvPicPr>
        <p:blipFill>
          <a:blip r:embed="rId2"/>
          <a:stretch>
            <a:fillRect/>
          </a:stretch>
        </p:blipFill>
        <p:spPr>
          <a:xfrm>
            <a:off x="10405616" y="353172"/>
            <a:ext cx="1490663" cy="849082"/>
          </a:xfrm>
          <a:prstGeom prst="rect">
            <a:avLst/>
          </a:prstGeom>
        </p:spPr>
      </p:pic>
    </p:spTree>
    <p:extLst>
      <p:ext uri="{BB962C8B-B14F-4D97-AF65-F5344CB8AC3E}">
        <p14:creationId xmlns:p14="http://schemas.microsoft.com/office/powerpoint/2010/main" val="422952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1DD348-941A-394E-B71F-6917E58044D5}"/>
              </a:ext>
            </a:extLst>
          </p:cNvPr>
          <p:cNvSpPr>
            <a:spLocks noGrp="1"/>
          </p:cNvSpPr>
          <p:nvPr>
            <p:ph type="title"/>
          </p:nvPr>
        </p:nvSpPr>
        <p:spPr>
          <a:solidFill>
            <a:srgbClr val="FFFF00"/>
          </a:solidFill>
        </p:spPr>
        <p:txBody>
          <a:bodyPr/>
          <a:lstStyle/>
          <a:p>
            <a:r>
              <a:rPr lang="en-US" dirty="0"/>
              <a:t>7. Admit us to public hearings when we ask for the link</a:t>
            </a:r>
          </a:p>
        </p:txBody>
      </p:sp>
      <p:sp>
        <p:nvSpPr>
          <p:cNvPr id="5" name="Text Placeholder 4">
            <a:extLst>
              <a:ext uri="{FF2B5EF4-FFF2-40B4-BE49-F238E27FC236}">
                <a16:creationId xmlns:a16="http://schemas.microsoft.com/office/drawing/2014/main" id="{F3B7D9C2-F4EB-E842-ADDE-61197914E7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8946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25666-27A8-0344-9B63-47E8D3899E73}"/>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07292965-E648-1843-AB44-7352F765B853}"/>
              </a:ext>
            </a:extLst>
          </p:cNvPr>
          <p:cNvSpPr>
            <a:spLocks noGrp="1"/>
          </p:cNvSpPr>
          <p:nvPr>
            <p:ph idx="1"/>
          </p:nvPr>
        </p:nvSpPr>
        <p:spPr>
          <a:solidFill>
            <a:schemeClr val="accent2">
              <a:lumMod val="20000"/>
              <a:lumOff val="80000"/>
            </a:schemeClr>
          </a:solidFill>
        </p:spPr>
        <p:txBody>
          <a:bodyPr/>
          <a:lstStyle/>
          <a:p>
            <a:r>
              <a:rPr lang="en-US" dirty="0"/>
              <a:t>Arriving at a courtroom to find “PRIVATE” on the door (+ court staff declined to remove it)</a:t>
            </a:r>
          </a:p>
          <a:p>
            <a:r>
              <a:rPr lang="en-US" dirty="0"/>
              <a:t>No reply to emails</a:t>
            </a:r>
          </a:p>
          <a:p>
            <a:r>
              <a:rPr lang="en-US" dirty="0"/>
              <a:t>Replies after the hearing has started (or finished)</a:t>
            </a:r>
          </a:p>
          <a:p>
            <a:r>
              <a:rPr lang="en-US" dirty="0"/>
              <a:t>Making access conditional upon provision of home address, or ’screening’ observers – asking them who they are and why they want to observe a hearing.</a:t>
            </a:r>
          </a:p>
          <a:p>
            <a:r>
              <a:rPr lang="en-US" dirty="0"/>
              <a:t>Consulting with counsel in case they have objections + not admitting observer when no reply (it was listed as a ‘public’ hearing)</a:t>
            </a:r>
          </a:p>
        </p:txBody>
      </p:sp>
    </p:spTree>
    <p:extLst>
      <p:ext uri="{BB962C8B-B14F-4D97-AF65-F5344CB8AC3E}">
        <p14:creationId xmlns:p14="http://schemas.microsoft.com/office/powerpoint/2010/main" val="407539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25666-27A8-0344-9B63-47E8D3899E73}"/>
              </a:ext>
            </a:extLst>
          </p:cNvPr>
          <p:cNvSpPr>
            <a:spLocks noGrp="1"/>
          </p:cNvSpPr>
          <p:nvPr>
            <p:ph type="title"/>
          </p:nvPr>
        </p:nvSpPr>
        <p:spPr>
          <a:solidFill>
            <a:schemeClr val="accent4">
              <a:lumMod val="20000"/>
              <a:lumOff val="80000"/>
            </a:schemeClr>
          </a:solidFill>
        </p:spPr>
        <p:txBody>
          <a:bodyPr/>
          <a:lstStyle/>
          <a:p>
            <a:r>
              <a:rPr lang="en-US" dirty="0"/>
              <a:t>Solution?</a:t>
            </a:r>
          </a:p>
        </p:txBody>
      </p:sp>
      <p:sp>
        <p:nvSpPr>
          <p:cNvPr id="5" name="Content Placeholder 4">
            <a:extLst>
              <a:ext uri="{FF2B5EF4-FFF2-40B4-BE49-F238E27FC236}">
                <a16:creationId xmlns:a16="http://schemas.microsoft.com/office/drawing/2014/main" id="{07292965-E648-1843-AB44-7352F765B853}"/>
              </a:ext>
            </a:extLst>
          </p:cNvPr>
          <p:cNvSpPr>
            <a:spLocks noGrp="1"/>
          </p:cNvSpPr>
          <p:nvPr>
            <p:ph idx="1"/>
          </p:nvPr>
        </p:nvSpPr>
        <p:spPr>
          <a:solidFill>
            <a:schemeClr val="accent2">
              <a:lumMod val="20000"/>
              <a:lumOff val="80000"/>
            </a:schemeClr>
          </a:solidFill>
        </p:spPr>
        <p:txBody>
          <a:bodyPr/>
          <a:lstStyle/>
          <a:p>
            <a:pPr marL="0" indent="0">
              <a:buNone/>
            </a:pPr>
            <a:endParaRPr lang="en-US" dirty="0"/>
          </a:p>
          <a:p>
            <a:pPr marL="0" indent="0" algn="ctr">
              <a:buNone/>
            </a:pPr>
            <a:r>
              <a:rPr lang="en-US" dirty="0"/>
              <a:t>If a hearing is listed as ‘public’, court staff could send us the link directly (letting the judge know they’ve done so) without waiting for the judge to “consider our request” – since really, in my view, there is nothing to consider.  </a:t>
            </a:r>
          </a:p>
          <a:p>
            <a:pPr marL="0" indent="0" algn="ctr">
              <a:buNone/>
            </a:pPr>
            <a:r>
              <a:rPr lang="en-US" dirty="0"/>
              <a:t>If some consideration is, in fact, needed, it can happen at the beginning of the hearing and we can be asked to leave then, if necessary. </a:t>
            </a:r>
          </a:p>
        </p:txBody>
      </p:sp>
    </p:spTree>
    <p:extLst>
      <p:ext uri="{BB962C8B-B14F-4D97-AF65-F5344CB8AC3E}">
        <p14:creationId xmlns:p14="http://schemas.microsoft.com/office/powerpoint/2010/main" val="2409061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3"/>
          <a:stretch>
            <a:fillRect/>
          </a:stretch>
        </p:blipFill>
        <p:spPr>
          <a:xfrm>
            <a:off x="10006641" y="326589"/>
            <a:ext cx="1725283" cy="1161116"/>
          </a:xfrm>
          <a:prstGeom prst="rect">
            <a:avLst/>
          </a:prstGeom>
        </p:spPr>
      </p:pic>
      <p:sp>
        <p:nvSpPr>
          <p:cNvPr id="2" name="Title 1">
            <a:extLst>
              <a:ext uri="{FF2B5EF4-FFF2-40B4-BE49-F238E27FC236}">
                <a16:creationId xmlns:a16="http://schemas.microsoft.com/office/drawing/2014/main" id="{7B9ED6FC-BF59-8D43-9AA4-0F497E7BB8E2}"/>
              </a:ext>
            </a:extLst>
          </p:cNvPr>
          <p:cNvSpPr>
            <a:spLocks noGrp="1"/>
          </p:cNvSpPr>
          <p:nvPr>
            <p:ph type="title"/>
          </p:nvPr>
        </p:nvSpPr>
        <p:spPr>
          <a:xfrm>
            <a:off x="838200" y="326589"/>
            <a:ext cx="9323717" cy="1152091"/>
          </a:xfrm>
          <a:solidFill>
            <a:schemeClr val="accent4">
              <a:lumMod val="20000"/>
              <a:lumOff val="80000"/>
            </a:schemeClr>
          </a:solidFill>
        </p:spPr>
        <p:txBody>
          <a:bodyPr>
            <a:normAutofit fontScale="90000"/>
          </a:bodyPr>
          <a:lstStyle/>
          <a:p>
            <a:r>
              <a:rPr lang="en-US" b="1" dirty="0"/>
              <a:t>Final assessment (for 14</a:t>
            </a:r>
            <a:r>
              <a:rPr lang="en-US" b="1" baseline="30000" dirty="0"/>
              <a:t>th</a:t>
            </a:r>
            <a:r>
              <a:rPr lang="en-US" b="1" dirty="0"/>
              <a:t> November 2022)</a:t>
            </a:r>
          </a:p>
        </p:txBody>
      </p:sp>
      <p:sp>
        <p:nvSpPr>
          <p:cNvPr id="5" name="Content Placeholder 4">
            <a:extLst>
              <a:ext uri="{FF2B5EF4-FFF2-40B4-BE49-F238E27FC236}">
                <a16:creationId xmlns:a16="http://schemas.microsoft.com/office/drawing/2014/main" id="{AF370D75-1159-D546-B661-5D050E25F03D}"/>
              </a:ext>
            </a:extLst>
          </p:cNvPr>
          <p:cNvSpPr>
            <a:spLocks noGrp="1"/>
          </p:cNvSpPr>
          <p:nvPr>
            <p:ph idx="1"/>
          </p:nvPr>
        </p:nvSpPr>
        <p:spPr>
          <a:xfrm>
            <a:off x="838199" y="1825625"/>
            <a:ext cx="10893725" cy="4705786"/>
          </a:xfrm>
          <a:solidFill>
            <a:schemeClr val="accent2">
              <a:lumMod val="20000"/>
              <a:lumOff val="80000"/>
            </a:schemeClr>
          </a:solidFill>
        </p:spPr>
        <p:txBody>
          <a:bodyPr>
            <a:normAutofit lnSpcReduction="10000"/>
          </a:bodyPr>
          <a:lstStyle/>
          <a:p>
            <a:pPr marL="0" indent="0">
              <a:buNone/>
            </a:pPr>
            <a:r>
              <a:rPr lang="en-GB" dirty="0"/>
              <a:t>1. List the hearing in the Court of Protection list on </a:t>
            </a:r>
            <a:r>
              <a:rPr lang="en-GB" dirty="0">
                <a:hlinkClick r:id="rId4"/>
              </a:rPr>
              <a:t>@CourtServe</a:t>
            </a:r>
            <a:r>
              <a:rPr lang="en-GB" dirty="0"/>
              <a:t>. </a:t>
            </a:r>
            <a:r>
              <a:rPr lang="en-GB" b="1" dirty="0">
                <a:solidFill>
                  <a:srgbClr val="FF0000"/>
                </a:solidFill>
              </a:rPr>
              <a:t>POOR</a:t>
            </a:r>
          </a:p>
          <a:p>
            <a:pPr marL="0" indent="0">
              <a:buNone/>
            </a:pPr>
            <a:r>
              <a:rPr lang="en-GB" dirty="0"/>
              <a:t>2. Make it clear the public can observe </a:t>
            </a:r>
            <a:r>
              <a:rPr lang="en-GB" b="1" dirty="0">
                <a:solidFill>
                  <a:srgbClr val="FF0000"/>
                </a:solidFill>
              </a:rPr>
              <a:t>POOR </a:t>
            </a:r>
            <a:endParaRPr lang="en-GB" dirty="0"/>
          </a:p>
          <a:p>
            <a:pPr marL="0" indent="0">
              <a:buNone/>
            </a:pPr>
            <a:r>
              <a:rPr lang="en-GB" dirty="0"/>
              <a:t>3. Tell us how we can observe </a:t>
            </a:r>
            <a:r>
              <a:rPr lang="en-GB" b="1" dirty="0">
                <a:solidFill>
                  <a:srgbClr val="FF0000"/>
                </a:solidFill>
              </a:rPr>
              <a:t>VERY GOOD</a:t>
            </a:r>
            <a:endParaRPr lang="en-GB" dirty="0"/>
          </a:p>
          <a:p>
            <a:pPr marL="0" indent="0">
              <a:buNone/>
            </a:pPr>
            <a:r>
              <a:rPr lang="en-GB" dirty="0"/>
              <a:t>4. Supply correct contact info </a:t>
            </a:r>
            <a:r>
              <a:rPr lang="en-GB" b="1" dirty="0">
                <a:solidFill>
                  <a:srgbClr val="FF0000"/>
                </a:solidFill>
              </a:rPr>
              <a:t>FAIR</a:t>
            </a:r>
          </a:p>
          <a:p>
            <a:pPr marL="0" indent="0">
              <a:buNone/>
            </a:pPr>
            <a:r>
              <a:rPr lang="en-GB" dirty="0"/>
              <a:t>5. Tell us what hearing is about. </a:t>
            </a:r>
            <a:r>
              <a:rPr lang="en-GB" b="1" dirty="0">
                <a:solidFill>
                  <a:srgbClr val="FF0000"/>
                </a:solidFill>
              </a:rPr>
              <a:t>POOR</a:t>
            </a:r>
          </a:p>
          <a:p>
            <a:pPr marL="0" indent="0">
              <a:buNone/>
            </a:pPr>
            <a:r>
              <a:rPr lang="en-GB" dirty="0"/>
              <a:t>6. Tell us the type of hearing. </a:t>
            </a:r>
            <a:r>
              <a:rPr lang="en-GB" b="1" dirty="0">
                <a:solidFill>
                  <a:srgbClr val="FF0000"/>
                </a:solidFill>
              </a:rPr>
              <a:t>VERY POOR</a:t>
            </a:r>
          </a:p>
          <a:p>
            <a:pPr marL="0" indent="0">
              <a:buNone/>
            </a:pPr>
            <a:r>
              <a:rPr lang="en-GB" dirty="0"/>
              <a:t>7. Admit us to public hearings when we ask for the link  - </a:t>
            </a:r>
            <a:r>
              <a:rPr lang="en-GB" b="1" dirty="0">
                <a:solidFill>
                  <a:srgbClr val="FF0000"/>
                </a:solidFill>
              </a:rPr>
              <a:t>MANY CONTINUING PROBLEMS</a:t>
            </a:r>
          </a:p>
          <a:p>
            <a:pPr marL="0" indent="0">
              <a:buNone/>
            </a:pPr>
            <a:endParaRPr lang="en-GB" b="1" dirty="0"/>
          </a:p>
          <a:p>
            <a:pPr marL="0" indent="0" algn="ctr">
              <a:buNone/>
            </a:pPr>
            <a:r>
              <a:rPr lang="en-GB" b="1" dirty="0"/>
              <a:t>Gap between judicial aspiration and reality</a:t>
            </a:r>
          </a:p>
        </p:txBody>
      </p:sp>
    </p:spTree>
    <p:extLst>
      <p:ext uri="{BB962C8B-B14F-4D97-AF65-F5344CB8AC3E}">
        <p14:creationId xmlns:p14="http://schemas.microsoft.com/office/powerpoint/2010/main" val="19003044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367AB-994E-C844-8ADB-12E3534170CA}"/>
              </a:ext>
            </a:extLst>
          </p:cNvPr>
          <p:cNvSpPr>
            <a:spLocks noGrp="1"/>
          </p:cNvSpPr>
          <p:nvPr>
            <p:ph type="title"/>
          </p:nvPr>
        </p:nvSpPr>
        <p:spPr>
          <a:solidFill>
            <a:schemeClr val="accent4">
              <a:lumMod val="40000"/>
              <a:lumOff val="60000"/>
            </a:schemeClr>
          </a:solidFill>
        </p:spPr>
        <p:txBody>
          <a:bodyPr/>
          <a:lstStyle/>
          <a:p>
            <a:r>
              <a:rPr lang="en-US" dirty="0"/>
              <a:t>Other KPIs</a:t>
            </a:r>
          </a:p>
        </p:txBody>
      </p:sp>
      <p:sp>
        <p:nvSpPr>
          <p:cNvPr id="3" name="Content Placeholder 2">
            <a:extLst>
              <a:ext uri="{FF2B5EF4-FFF2-40B4-BE49-F238E27FC236}">
                <a16:creationId xmlns:a16="http://schemas.microsoft.com/office/drawing/2014/main" id="{63F1981C-9943-0142-B48F-7325351DFBC9}"/>
              </a:ext>
            </a:extLst>
          </p:cNvPr>
          <p:cNvSpPr>
            <a:spLocks noGrp="1"/>
          </p:cNvSpPr>
          <p:nvPr>
            <p:ph idx="1"/>
          </p:nvPr>
        </p:nvSpPr>
        <p:spPr>
          <a:solidFill>
            <a:schemeClr val="accent2">
              <a:lumMod val="20000"/>
              <a:lumOff val="80000"/>
            </a:schemeClr>
          </a:solidFill>
        </p:spPr>
        <p:txBody>
          <a:bodyPr/>
          <a:lstStyle/>
          <a:p>
            <a:endParaRPr lang="en-US" dirty="0"/>
          </a:p>
          <a:p>
            <a:pPr marL="0" indent="0">
              <a:buNone/>
            </a:pPr>
            <a:r>
              <a:rPr lang="en-US" dirty="0"/>
              <a:t>8. Make it clear in terms the public can understand what can and cannot be reported (Submission to Rules Committee on TOs under way)</a:t>
            </a:r>
          </a:p>
          <a:p>
            <a:pPr marL="0" indent="0">
              <a:buNone/>
            </a:pPr>
            <a:r>
              <a:rPr lang="en-US" dirty="0"/>
              <a:t>9.  Provide a brief opening summary so that we can understand the hearing – including introducing the parties and who is representing whom </a:t>
            </a:r>
          </a:p>
          <a:p>
            <a:pPr marL="0" indent="0">
              <a:buNone/>
            </a:pPr>
            <a:r>
              <a:rPr lang="en-US" dirty="0"/>
              <a:t>10.  Be willing to provide Position Statements (anonymized if necessary) to help people understand the hearing and to </a:t>
            </a:r>
            <a:r>
              <a:rPr lang="en-US" dirty="0" err="1"/>
              <a:t>maximise</a:t>
            </a:r>
            <a:r>
              <a:rPr lang="en-US" dirty="0"/>
              <a:t> the chances of accurate reporting.</a:t>
            </a:r>
          </a:p>
          <a:p>
            <a:pPr marL="0" indent="0">
              <a:buNone/>
            </a:pPr>
            <a:endParaRPr lang="en-US" dirty="0"/>
          </a:p>
        </p:txBody>
      </p:sp>
    </p:spTree>
    <p:extLst>
      <p:ext uri="{BB962C8B-B14F-4D97-AF65-F5344CB8AC3E}">
        <p14:creationId xmlns:p14="http://schemas.microsoft.com/office/powerpoint/2010/main" val="50567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3CF5-BEC4-684A-8A79-D4B62E24B797}"/>
              </a:ext>
            </a:extLst>
          </p:cNvPr>
          <p:cNvSpPr>
            <a:spLocks noGrp="1"/>
          </p:cNvSpPr>
          <p:nvPr>
            <p:ph type="title"/>
          </p:nvPr>
        </p:nvSpPr>
        <p:spPr>
          <a:xfrm>
            <a:off x="450273" y="365126"/>
            <a:ext cx="9770685" cy="1053966"/>
          </a:xfrm>
          <a:solidFill>
            <a:srgbClr val="FFFF00"/>
          </a:solidFill>
        </p:spPr>
        <p:txBody>
          <a:bodyPr/>
          <a:lstStyle/>
          <a:p>
            <a:r>
              <a:rPr lang="en-US" b="1" dirty="0">
                <a:latin typeface="+mn-lt"/>
              </a:rPr>
              <a:t>TRANSPARENCY – a fundamental value</a:t>
            </a:r>
          </a:p>
        </p:txBody>
      </p:sp>
      <p:sp>
        <p:nvSpPr>
          <p:cNvPr id="3" name="Content Placeholder 2">
            <a:extLst>
              <a:ext uri="{FF2B5EF4-FFF2-40B4-BE49-F238E27FC236}">
                <a16:creationId xmlns:a16="http://schemas.microsoft.com/office/drawing/2014/main" id="{2F9D6C1D-DB56-5A43-8F40-2C32A3B3B845}"/>
              </a:ext>
            </a:extLst>
          </p:cNvPr>
          <p:cNvSpPr>
            <a:spLocks noGrp="1"/>
          </p:cNvSpPr>
          <p:nvPr>
            <p:ph sz="half" idx="1"/>
          </p:nvPr>
        </p:nvSpPr>
        <p:spPr>
          <a:xfrm>
            <a:off x="450273" y="1825625"/>
            <a:ext cx="6109853" cy="4351338"/>
          </a:xfrm>
          <a:solidFill>
            <a:schemeClr val="accent2">
              <a:lumMod val="20000"/>
              <a:lumOff val="80000"/>
            </a:schemeClr>
          </a:solidFill>
        </p:spPr>
        <p:txBody>
          <a:bodyPr>
            <a:normAutofit fontScale="77500" lnSpcReduction="20000"/>
          </a:bodyPr>
          <a:lstStyle/>
          <a:p>
            <a:pPr marL="0" indent="0" algn="ctr">
              <a:buNone/>
            </a:pPr>
            <a:endParaRPr lang="en-US" dirty="0"/>
          </a:p>
          <a:p>
            <a:pPr marL="0" indent="0" algn="ctr">
              <a:buNone/>
            </a:pPr>
            <a:r>
              <a:rPr lang="en-US" dirty="0"/>
              <a:t>“</a:t>
            </a:r>
            <a:r>
              <a:rPr lang="en-US" sz="3500" b="1" dirty="0"/>
              <a:t>Transparency is central to the philosophy of the Court of Protection</a:t>
            </a:r>
            <a:r>
              <a:rPr lang="en-US" sz="3500" dirty="0"/>
              <a:t>”</a:t>
            </a:r>
          </a:p>
          <a:p>
            <a:endParaRPr lang="en-US" sz="3500" dirty="0"/>
          </a:p>
          <a:p>
            <a:endParaRPr lang="en-US" dirty="0"/>
          </a:p>
          <a:p>
            <a:endParaRPr lang="en-US" dirty="0"/>
          </a:p>
          <a:p>
            <a:endParaRPr lang="en-US" dirty="0"/>
          </a:p>
          <a:p>
            <a:pPr marL="0" indent="0" algn="ctr">
              <a:buNone/>
            </a:pPr>
            <a:endParaRPr lang="en-GB" sz="2200" dirty="0"/>
          </a:p>
          <a:p>
            <a:pPr marL="0" indent="0" algn="ctr">
              <a:buNone/>
            </a:pPr>
            <a:endParaRPr lang="en-GB" sz="2200" dirty="0"/>
          </a:p>
          <a:p>
            <a:pPr marL="0" indent="0" algn="ctr">
              <a:buNone/>
            </a:pPr>
            <a:endParaRPr lang="en-GB" sz="2200" dirty="0"/>
          </a:p>
          <a:p>
            <a:pPr marL="0" indent="0" algn="ctr">
              <a:buNone/>
            </a:pPr>
            <a:r>
              <a:rPr lang="en-GB" sz="2400" dirty="0"/>
              <a:t>Mr Justice Hayden, Vice President of the Court of Protection,  4</a:t>
            </a:r>
            <a:r>
              <a:rPr lang="en-GB" sz="2400" baseline="30000" dirty="0"/>
              <a:t>th</a:t>
            </a:r>
            <a:r>
              <a:rPr lang="en-GB" sz="2400" dirty="0"/>
              <a:t> May 2020</a:t>
            </a:r>
            <a:endParaRPr lang="en-US" sz="2400" dirty="0"/>
          </a:p>
          <a:p>
            <a:endParaRPr lang="en-US" dirty="0"/>
          </a:p>
        </p:txBody>
      </p:sp>
      <p:sp>
        <p:nvSpPr>
          <p:cNvPr id="6" name="Content Placeholder 5">
            <a:extLst>
              <a:ext uri="{FF2B5EF4-FFF2-40B4-BE49-F238E27FC236}">
                <a16:creationId xmlns:a16="http://schemas.microsoft.com/office/drawing/2014/main" id="{D853994E-EDDC-B84E-8653-426017FCA303}"/>
              </a:ext>
            </a:extLst>
          </p:cNvPr>
          <p:cNvSpPr>
            <a:spLocks noGrp="1"/>
          </p:cNvSpPr>
          <p:nvPr>
            <p:ph sz="half" idx="2"/>
          </p:nvPr>
        </p:nvSpPr>
        <p:spPr>
          <a:xfrm>
            <a:off x="6754585" y="1825625"/>
            <a:ext cx="5181600" cy="4351338"/>
          </a:xfrm>
          <a:solidFill>
            <a:schemeClr val="accent2">
              <a:lumMod val="20000"/>
              <a:lumOff val="80000"/>
            </a:schemeClr>
          </a:solidFill>
        </p:spPr>
        <p:txBody>
          <a:bodyPr>
            <a:normAutofit fontScale="77500" lnSpcReduction="20000"/>
          </a:bodyPr>
          <a:lstStyle/>
          <a:p>
            <a:pPr marL="0" indent="0" algn="ctr">
              <a:buNone/>
            </a:pPr>
            <a:endParaRPr lang="en-GB" sz="3500" dirty="0"/>
          </a:p>
          <a:p>
            <a:pPr marL="0" indent="0" algn="ctr">
              <a:buNone/>
            </a:pPr>
            <a:r>
              <a:rPr lang="en-GB" sz="3500" dirty="0"/>
              <a:t>“</a:t>
            </a:r>
            <a:r>
              <a:rPr lang="en-GB" sz="3500" b="1" dirty="0"/>
              <a:t>Publicity is the very soul of justice. . . .  It is the keenest spur to exertion, and the surest of all guards against improbity</a:t>
            </a:r>
            <a:r>
              <a:rPr lang="en-GB" sz="3500" dirty="0"/>
              <a:t>.</a:t>
            </a:r>
            <a:r>
              <a:rPr lang="en-GB" sz="3500" b="1" dirty="0"/>
              <a:t>.”</a:t>
            </a:r>
          </a:p>
          <a:p>
            <a:endParaRPr lang="en-US" dirty="0"/>
          </a:p>
          <a:p>
            <a:endParaRPr lang="en-US" dirty="0"/>
          </a:p>
          <a:p>
            <a:endParaRPr lang="en-US" dirty="0"/>
          </a:p>
          <a:p>
            <a:endParaRPr lang="en-US" dirty="0"/>
          </a:p>
          <a:p>
            <a:pPr marL="0" indent="0" algn="ctr">
              <a:buNone/>
            </a:pPr>
            <a:endParaRPr lang="en-GB" sz="2400" dirty="0"/>
          </a:p>
          <a:p>
            <a:pPr marL="0" indent="0" algn="ctr">
              <a:buNone/>
            </a:pPr>
            <a:r>
              <a:rPr lang="en-GB" sz="2400" dirty="0"/>
              <a:t>Jeremy Bentham 1748–1832 English philosopher: </a:t>
            </a:r>
            <a:r>
              <a:rPr lang="en-GB" sz="2400" i="1" dirty="0"/>
              <a:t>Publicity in the Courts of Justice</a:t>
            </a:r>
            <a:r>
              <a:rPr lang="en-GB" sz="2400" dirty="0"/>
              <a:t> (1843)</a:t>
            </a:r>
            <a:endParaRPr lang="en-US" sz="2400" dirty="0"/>
          </a:p>
        </p:txBody>
      </p:sp>
      <p:pic>
        <p:nvPicPr>
          <p:cNvPr id="4" name="Picture 3">
            <a:extLst>
              <a:ext uri="{FF2B5EF4-FFF2-40B4-BE49-F238E27FC236}">
                <a16:creationId xmlns:a16="http://schemas.microsoft.com/office/drawing/2014/main" id="{AE33EB4D-88E6-3042-9D25-7D8E204AA11D}"/>
              </a:ext>
            </a:extLst>
          </p:cNvPr>
          <p:cNvPicPr>
            <a:picLocks noChangeAspect="1"/>
          </p:cNvPicPr>
          <p:nvPr/>
        </p:nvPicPr>
        <p:blipFill>
          <a:blip r:embed="rId2"/>
          <a:stretch>
            <a:fillRect/>
          </a:stretch>
        </p:blipFill>
        <p:spPr>
          <a:xfrm>
            <a:off x="8181603" y="3733800"/>
            <a:ext cx="2357360" cy="1320122"/>
          </a:xfrm>
          <a:prstGeom prst="rect">
            <a:avLst/>
          </a:prstGeom>
        </p:spPr>
      </p:pic>
      <p:pic>
        <p:nvPicPr>
          <p:cNvPr id="5" name="Picture 4">
            <a:extLst>
              <a:ext uri="{FF2B5EF4-FFF2-40B4-BE49-F238E27FC236}">
                <a16:creationId xmlns:a16="http://schemas.microsoft.com/office/drawing/2014/main" id="{B06C059A-747F-394F-A060-68DBA40C2573}"/>
              </a:ext>
            </a:extLst>
          </p:cNvPr>
          <p:cNvPicPr>
            <a:picLocks noChangeAspect="1"/>
          </p:cNvPicPr>
          <p:nvPr/>
        </p:nvPicPr>
        <p:blipFill>
          <a:blip r:embed="rId3"/>
          <a:stretch>
            <a:fillRect/>
          </a:stretch>
        </p:blipFill>
        <p:spPr>
          <a:xfrm>
            <a:off x="2071750" y="3257190"/>
            <a:ext cx="2498134" cy="1647320"/>
          </a:xfrm>
          <a:prstGeom prst="rect">
            <a:avLst/>
          </a:prstGeom>
        </p:spPr>
      </p:pic>
      <p:sp>
        <p:nvSpPr>
          <p:cNvPr id="7" name="TextBox 6">
            <a:extLst>
              <a:ext uri="{FF2B5EF4-FFF2-40B4-BE49-F238E27FC236}">
                <a16:creationId xmlns:a16="http://schemas.microsoft.com/office/drawing/2014/main" id="{3946535F-0789-8C49-B91E-49234980560E}"/>
              </a:ext>
            </a:extLst>
          </p:cNvPr>
          <p:cNvSpPr txBox="1"/>
          <p:nvPr/>
        </p:nvSpPr>
        <p:spPr>
          <a:xfrm>
            <a:off x="11984182" y="124691"/>
            <a:ext cx="184731" cy="369332"/>
          </a:xfrm>
          <a:prstGeom prst="rect">
            <a:avLst/>
          </a:prstGeom>
          <a:noFill/>
        </p:spPr>
        <p:txBody>
          <a:bodyPr wrap="none" rtlCol="0">
            <a:spAutoFit/>
          </a:bodyPr>
          <a:lstStyle/>
          <a:p>
            <a:endParaRPr lang="en-US"/>
          </a:p>
        </p:txBody>
      </p:sp>
      <p:pic>
        <p:nvPicPr>
          <p:cNvPr id="8" name="Picture 7">
            <a:extLst>
              <a:ext uri="{FF2B5EF4-FFF2-40B4-BE49-F238E27FC236}">
                <a16:creationId xmlns:a16="http://schemas.microsoft.com/office/drawing/2014/main" id="{BCEBFBB8-139B-3B41-B7CE-AD6F909D3207}"/>
              </a:ext>
            </a:extLst>
          </p:cNvPr>
          <p:cNvPicPr>
            <a:picLocks noChangeAspect="1"/>
          </p:cNvPicPr>
          <p:nvPr/>
        </p:nvPicPr>
        <p:blipFill>
          <a:blip r:embed="rId4"/>
          <a:stretch>
            <a:fillRect/>
          </a:stretch>
        </p:blipFill>
        <p:spPr>
          <a:xfrm>
            <a:off x="10220958" y="365126"/>
            <a:ext cx="1850360" cy="1053965"/>
          </a:xfrm>
          <a:prstGeom prst="rect">
            <a:avLst/>
          </a:prstGeom>
        </p:spPr>
      </p:pic>
    </p:spTree>
    <p:extLst>
      <p:ext uri="{BB962C8B-B14F-4D97-AF65-F5344CB8AC3E}">
        <p14:creationId xmlns:p14="http://schemas.microsoft.com/office/powerpoint/2010/main" val="15832353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3"/>
          <a:stretch>
            <a:fillRect/>
          </a:stretch>
        </p:blipFill>
        <p:spPr>
          <a:xfrm>
            <a:off x="10006641" y="326589"/>
            <a:ext cx="1725283" cy="1161116"/>
          </a:xfrm>
          <a:prstGeom prst="rect">
            <a:avLst/>
          </a:prstGeom>
        </p:spPr>
      </p:pic>
      <p:sp>
        <p:nvSpPr>
          <p:cNvPr id="2" name="Title 1">
            <a:extLst>
              <a:ext uri="{FF2B5EF4-FFF2-40B4-BE49-F238E27FC236}">
                <a16:creationId xmlns:a16="http://schemas.microsoft.com/office/drawing/2014/main" id="{7B9ED6FC-BF59-8D43-9AA4-0F497E7BB8E2}"/>
              </a:ext>
            </a:extLst>
          </p:cNvPr>
          <p:cNvSpPr>
            <a:spLocks noGrp="1"/>
          </p:cNvSpPr>
          <p:nvPr>
            <p:ph type="title"/>
          </p:nvPr>
        </p:nvSpPr>
        <p:spPr>
          <a:xfrm>
            <a:off x="838200" y="326589"/>
            <a:ext cx="9323717" cy="1152091"/>
          </a:xfrm>
          <a:solidFill>
            <a:schemeClr val="accent4">
              <a:lumMod val="20000"/>
              <a:lumOff val="80000"/>
            </a:schemeClr>
          </a:solidFill>
        </p:spPr>
        <p:txBody>
          <a:bodyPr>
            <a:normAutofit/>
          </a:bodyPr>
          <a:lstStyle/>
          <a:p>
            <a:r>
              <a:rPr lang="en-US" b="1" dirty="0"/>
              <a:t>Dialogue + consultation needed!</a:t>
            </a:r>
          </a:p>
        </p:txBody>
      </p:sp>
      <p:sp>
        <p:nvSpPr>
          <p:cNvPr id="5" name="Content Placeholder 4">
            <a:extLst>
              <a:ext uri="{FF2B5EF4-FFF2-40B4-BE49-F238E27FC236}">
                <a16:creationId xmlns:a16="http://schemas.microsoft.com/office/drawing/2014/main" id="{AF370D75-1159-D546-B661-5D050E25F03D}"/>
              </a:ext>
            </a:extLst>
          </p:cNvPr>
          <p:cNvSpPr>
            <a:spLocks noGrp="1"/>
          </p:cNvSpPr>
          <p:nvPr>
            <p:ph idx="1"/>
          </p:nvPr>
        </p:nvSpPr>
        <p:spPr>
          <a:xfrm>
            <a:off x="838199" y="1825625"/>
            <a:ext cx="10893725" cy="4705786"/>
          </a:xfrm>
          <a:solidFill>
            <a:schemeClr val="accent2">
              <a:lumMod val="20000"/>
              <a:lumOff val="80000"/>
            </a:schemeClr>
          </a:solidFill>
        </p:spPr>
        <p:txBody>
          <a:bodyPr>
            <a:normAutofit/>
          </a:bodyPr>
          <a:lstStyle/>
          <a:p>
            <a:pPr marL="0" indent="0" algn="ctr">
              <a:buNone/>
            </a:pPr>
            <a:r>
              <a:rPr lang="en-GB" sz="4000" dirty="0"/>
              <a:t>How to bridge the gap between aspiration and reality?</a:t>
            </a:r>
          </a:p>
          <a:p>
            <a:pPr marL="0" indent="0" algn="ctr">
              <a:buNone/>
            </a:pPr>
            <a:endParaRPr lang="en-GB" sz="4000" dirty="0"/>
          </a:p>
          <a:p>
            <a:pPr marL="0" indent="0" algn="ctr">
              <a:buNone/>
            </a:pPr>
            <a:r>
              <a:rPr lang="en-GB" sz="4000" dirty="0"/>
              <a:t>Active involvement of COP practitioners is essential</a:t>
            </a:r>
          </a:p>
          <a:p>
            <a:pPr marL="0" indent="0" algn="ctr">
              <a:buNone/>
            </a:pPr>
            <a:endParaRPr lang="en-GB" sz="4000" dirty="0"/>
          </a:p>
          <a:p>
            <a:pPr marL="0" indent="0" algn="ctr">
              <a:buNone/>
            </a:pPr>
            <a:r>
              <a:rPr lang="en-GB" sz="4000" dirty="0"/>
              <a:t>Requires a collaborative approach </a:t>
            </a:r>
          </a:p>
        </p:txBody>
      </p:sp>
    </p:spTree>
    <p:extLst>
      <p:ext uri="{BB962C8B-B14F-4D97-AF65-F5344CB8AC3E}">
        <p14:creationId xmlns:p14="http://schemas.microsoft.com/office/powerpoint/2010/main" val="930657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28597-1FEA-B14B-B61B-592BE234E98A}"/>
              </a:ext>
            </a:extLst>
          </p:cNvPr>
          <p:cNvSpPr>
            <a:spLocks noGrp="1"/>
          </p:cNvSpPr>
          <p:nvPr>
            <p:ph type="title"/>
          </p:nvPr>
        </p:nvSpPr>
        <p:spPr>
          <a:noFill/>
        </p:spPr>
        <p:txBody>
          <a:bodyPr/>
          <a:lstStyle/>
          <a:p>
            <a:r>
              <a:rPr lang="en-US" b="1" dirty="0">
                <a:solidFill>
                  <a:srgbClr val="FF0000"/>
                </a:solidFill>
              </a:rPr>
              <a:t>Thank you!</a:t>
            </a:r>
          </a:p>
        </p:txBody>
      </p:sp>
      <p:sp>
        <p:nvSpPr>
          <p:cNvPr id="5" name="Text Placeholder 4">
            <a:extLst>
              <a:ext uri="{FF2B5EF4-FFF2-40B4-BE49-F238E27FC236}">
                <a16:creationId xmlns:a16="http://schemas.microsoft.com/office/drawing/2014/main" id="{35BE43F0-6A6F-5546-AF77-E33139F269D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851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27492</TotalTime>
  <Words>3751</Words>
  <Application>Microsoft Office PowerPoint</Application>
  <PresentationFormat>Widescreen</PresentationFormat>
  <Paragraphs>280</Paragraphs>
  <Slides>63</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Arial</vt:lpstr>
      <vt:lpstr>Calibri</vt:lpstr>
      <vt:lpstr>Calibri Light</vt:lpstr>
      <vt:lpstr>PT Sans</vt:lpstr>
      <vt:lpstr>Segoe UI</vt:lpstr>
      <vt:lpstr>Times New Roman</vt:lpstr>
      <vt:lpstr>TimesNewRomanPSMT</vt:lpstr>
      <vt:lpstr>Office Theme</vt:lpstr>
      <vt:lpstr>Transparency Matters  in the Court of Protection</vt:lpstr>
      <vt:lpstr>TRANSPARENCY – a fundamental value</vt:lpstr>
      <vt:lpstr>Open Justice Court of Protection Project</vt:lpstr>
      <vt:lpstr>Open Justice Court of Protection Blogs</vt:lpstr>
      <vt:lpstr>Open Justice Court of Protection Blogs</vt:lpstr>
      <vt:lpstr>Today’s talk</vt:lpstr>
      <vt:lpstr>‘Extraordinary’ hearings  Committal Hearings </vt:lpstr>
      <vt:lpstr>Committal hearing (1): What’s wrong  with this listing for today’s hearing?</vt:lpstr>
      <vt:lpstr>What’s wrong with this listing?</vt:lpstr>
      <vt:lpstr>Practice Direction Committal for Contempt of Court  - Open Court, March 2015 </vt:lpstr>
      <vt:lpstr>Practice Direction Committal for Contempt of Court  - Open Court, March 2015 </vt:lpstr>
      <vt:lpstr>Committal hearing (2): Sunderland City Council v. Lioubov Macpherson [2023] EWCOP 3 </vt:lpstr>
      <vt:lpstr>‘Extraordinary’ hearings Closed hearings  - especially Re A (Covert Medication: Closed Proceedings) [2022] EWCOP 44 </vt:lpstr>
      <vt:lpstr>Closed hearings – can they be held in public?</vt:lpstr>
      <vt:lpstr>The Open Justice COP project &amp; Re A </vt:lpstr>
      <vt:lpstr>The Open Justice COP project &amp; Re A </vt:lpstr>
      <vt:lpstr>2. ‘Ordinary’ hearings</vt:lpstr>
      <vt:lpstr>Key Performance Indicators for Open Justice</vt:lpstr>
      <vt:lpstr>A good example from Leeds</vt:lpstr>
      <vt:lpstr>1. List the hearing in the Court of Protection list </vt:lpstr>
      <vt:lpstr>All Court of Protection hearings are supposed to be listed in CourtServe</vt:lpstr>
      <vt:lpstr>14th November 2022</vt:lpstr>
      <vt:lpstr>Two hidden hearings in Barnstable</vt:lpstr>
      <vt:lpstr>Hidden hearing in Chelmsford</vt:lpstr>
      <vt:lpstr>Hidden hearing in Guildford</vt:lpstr>
      <vt:lpstr>Six hidden hearings in Hastings</vt:lpstr>
      <vt:lpstr>Hidden hearing in Horsham</vt:lpstr>
      <vt:lpstr>Three hidden hearings in Leeds</vt:lpstr>
      <vt:lpstr>Hidden hearing in Milton Keynes</vt:lpstr>
      <vt:lpstr>Hidden hearing in Oxford</vt:lpstr>
      <vt:lpstr>Hidden hearing in Plymouth</vt:lpstr>
      <vt:lpstr>Hidden hearing in Pontypridd</vt:lpstr>
      <vt:lpstr>So how well does the COP meet the 1st KPI: “List the hearing in the COP list”?</vt:lpstr>
      <vt:lpstr>RCJ Hearings outside London – often secret – not listed anywhere</vt:lpstr>
      <vt:lpstr>Enquiring about a secret hearing</vt:lpstr>
      <vt:lpstr>Extract from my email to HMCTS about this ’secret’ hearing - &amp; how the problem could be solved</vt:lpstr>
      <vt:lpstr>A deliberately secret hearing: closed proceedings before Poole J</vt:lpstr>
      <vt:lpstr>2. Make it clear the public can attend</vt:lpstr>
      <vt:lpstr>Today!</vt:lpstr>
      <vt:lpstr>KPI 2 - Make it clear the public can observe</vt:lpstr>
      <vt:lpstr>Recent trend to label “attended” hearings  as “Private”</vt:lpstr>
      <vt:lpstr>3. Tell us how to attend – remote or in person (phone or video)</vt:lpstr>
      <vt:lpstr>3rd KPI: “Tell us if hearing is remote or in person”?</vt:lpstr>
      <vt:lpstr>4. Supply the correct contact information</vt:lpstr>
      <vt:lpstr>KPI 4 – Supply correct contact information</vt:lpstr>
      <vt:lpstr>5. Tell us what the hearing is about</vt:lpstr>
      <vt:lpstr>Plans to provide case descriptor for more than 6 years</vt:lpstr>
      <vt:lpstr>KPI 5 – Tell us what the hearing is about</vt:lpstr>
      <vt:lpstr> On 14th November 2022 23 of the 46 listings (50%) do NOT include information about the issues before the court. </vt:lpstr>
      <vt:lpstr>RCJ never tells us what hearing is about</vt:lpstr>
      <vt:lpstr>Why it matters to include info on what hearings are about</vt:lpstr>
      <vt:lpstr>So how well does the COP meet our 5th KPI: “Tell us what the hearing is about”?</vt:lpstr>
      <vt:lpstr>6. Tell us the type of hearing (directions, case management, final etc)</vt:lpstr>
      <vt:lpstr> 6th KPI: “Tell us the type of hearing”</vt:lpstr>
      <vt:lpstr>Key Performance Indicators for Open Justice</vt:lpstr>
      <vt:lpstr>7. Admit us to public hearings when we ask for the link</vt:lpstr>
      <vt:lpstr>PowerPoint Presentation</vt:lpstr>
      <vt:lpstr>Solution?</vt:lpstr>
      <vt:lpstr>Final assessment (for 14th November 2022)</vt:lpstr>
      <vt:lpstr>Other KPIs</vt:lpstr>
      <vt:lpstr>TRANSPARENCY – a fundamental value</vt:lpstr>
      <vt:lpstr>Dialogue + consultation needed!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1070</cp:revision>
  <dcterms:created xsi:type="dcterms:W3CDTF">2022-02-25T20:19:27Z</dcterms:created>
  <dcterms:modified xsi:type="dcterms:W3CDTF">2023-03-30T15:43:48Z</dcterms:modified>
</cp:coreProperties>
</file>