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362" r:id="rId3"/>
    <p:sldId id="327" r:id="rId4"/>
    <p:sldId id="361" r:id="rId5"/>
    <p:sldId id="360" r:id="rId6"/>
    <p:sldId id="370" r:id="rId7"/>
    <p:sldId id="371" r:id="rId8"/>
    <p:sldId id="372" r:id="rId9"/>
    <p:sldId id="373" r:id="rId10"/>
    <p:sldId id="365" r:id="rId11"/>
    <p:sldId id="259" r:id="rId12"/>
    <p:sldId id="367" r:id="rId13"/>
    <p:sldId id="369" r:id="rId14"/>
    <p:sldId id="366" r:id="rId15"/>
    <p:sldId id="350" r:id="rId16"/>
    <p:sldId id="352" r:id="rId17"/>
    <p:sldId id="349" r:id="rId18"/>
    <p:sldId id="302" r:id="rId19"/>
    <p:sldId id="351" r:id="rId20"/>
    <p:sldId id="301" r:id="rId21"/>
    <p:sldId id="304" r:id="rId22"/>
    <p:sldId id="305" r:id="rId23"/>
    <p:sldId id="374" r:id="rId24"/>
    <p:sldId id="32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86452"/>
  </p:normalViewPr>
  <p:slideViewPr>
    <p:cSldViewPr snapToGrid="0" snapToObjects="1">
      <p:cViewPr varScale="1">
        <p:scale>
          <a:sx n="55" d="100"/>
          <a:sy n="55" d="100"/>
        </p:scale>
        <p:origin x="888" y="48"/>
      </p:cViewPr>
      <p:guideLst/>
    </p:cSldViewPr>
  </p:slideViewPr>
  <p:outlineViewPr>
    <p:cViewPr>
      <p:scale>
        <a:sx n="33" d="100"/>
        <a:sy n="33" d="100"/>
      </p:scale>
      <p:origin x="0" y="-960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9A5F80-539B-D946-A23D-CC605F86BB07}"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70021-6973-5D4B-87D8-095FC372E6FF}" type="slidenum">
              <a:rPr lang="en-US" smtClean="0"/>
              <a:t>‹#›</a:t>
            </a:fld>
            <a:endParaRPr lang="en-US"/>
          </a:p>
        </p:txBody>
      </p:sp>
    </p:spTree>
    <p:extLst>
      <p:ext uri="{BB962C8B-B14F-4D97-AF65-F5344CB8AC3E}">
        <p14:creationId xmlns:p14="http://schemas.microsoft.com/office/powerpoint/2010/main" val="81436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a:t>
            </a:fld>
            <a:endParaRPr lang="en-US"/>
          </a:p>
        </p:txBody>
      </p:sp>
    </p:spTree>
    <p:extLst>
      <p:ext uri="{BB962C8B-B14F-4D97-AF65-F5344CB8AC3E}">
        <p14:creationId xmlns:p14="http://schemas.microsoft.com/office/powerpoint/2010/main" val="27258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3</a:t>
            </a:fld>
            <a:endParaRPr lang="en-US"/>
          </a:p>
        </p:txBody>
      </p:sp>
    </p:spTree>
    <p:extLst>
      <p:ext uri="{BB962C8B-B14F-4D97-AF65-F5344CB8AC3E}">
        <p14:creationId xmlns:p14="http://schemas.microsoft.com/office/powerpoint/2010/main" val="1176247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19</a:t>
            </a:fld>
            <a:endParaRPr lang="en-US"/>
          </a:p>
        </p:txBody>
      </p:sp>
    </p:spTree>
    <p:extLst>
      <p:ext uri="{BB962C8B-B14F-4D97-AF65-F5344CB8AC3E}">
        <p14:creationId xmlns:p14="http://schemas.microsoft.com/office/powerpoint/2010/main" val="158687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24</a:t>
            </a:fld>
            <a:endParaRPr lang="en-US"/>
          </a:p>
        </p:txBody>
      </p:sp>
    </p:spTree>
    <p:extLst>
      <p:ext uri="{BB962C8B-B14F-4D97-AF65-F5344CB8AC3E}">
        <p14:creationId xmlns:p14="http://schemas.microsoft.com/office/powerpoint/2010/main" val="24991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11/7/2023</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11/7/2023</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hyperlink" Target="https://courtofprotectionhandbook.files.wordpress.com/2020/05/letter-from-the-vice-president-of-the-court-of-protection-mr-justice-hayden.04.05.2020.pdf"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linkedin.com/in/ahmed-hussain-987b791b3"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17.png"/><Relationship Id="rId7" Type="http://schemas.openxmlformats.org/officeDocument/2006/relationships/hyperlink" Target="https://openjusticecourtofprotection.org/2021/03/06/visual-monitoring-deprivation-of-liberty-and-human-rights/" TargetMode="External"/><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hyperlink" Target="https://openjusticecourtofprotection.org/2020/09/11/covert-medication/" TargetMode="External"/><Relationship Id="rId4" Type="http://schemas.openxmlformats.org/officeDocument/2006/relationships/hyperlink" Target="https://openjusticecourtofprotection.org/2020/09/07/authorising-restraint-an-uneasy-judicial-decision/"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605789" y="1374800"/>
            <a:ext cx="11192919" cy="2284400"/>
          </a:xfrm>
        </p:spPr>
        <p:txBody>
          <a:bodyPr>
            <a:normAutofit/>
          </a:bodyPr>
          <a:lstStyle/>
          <a:p>
            <a:r>
              <a:rPr lang="en-GB" b="1" dirty="0"/>
              <a:t>Observing the Court of Protection in action</a:t>
            </a:r>
            <a:endParaRPr lang="en-US" sz="4800" b="1" dirty="0"/>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421804" y="3820281"/>
            <a:ext cx="10264140" cy="3050749"/>
          </a:xfrm>
        </p:spPr>
        <p:txBody>
          <a:bodyPr>
            <a:normAutofit/>
          </a:bodyPr>
          <a:lstStyle/>
          <a:p>
            <a:r>
              <a:rPr lang="en-US" sz="4400" dirty="0"/>
              <a:t>Celia Kitzinger</a:t>
            </a:r>
          </a:p>
          <a:p>
            <a:r>
              <a:rPr lang="en-US" sz="2800" dirty="0"/>
              <a:t>Co-Director of the Open Justice Court of Protection Project</a:t>
            </a:r>
          </a:p>
          <a:p>
            <a:r>
              <a:rPr lang="en-GB" dirty="0" err="1"/>
              <a:t>openjustice@yahoo.com</a:t>
            </a:r>
            <a:endParaRPr lang="en-US" sz="2800" dirty="0"/>
          </a:p>
          <a:p>
            <a:r>
              <a:rPr lang="en-US" sz="2800" dirty="0"/>
              <a:t>@</a:t>
            </a:r>
            <a:r>
              <a:rPr lang="en-US" sz="2800" dirty="0" err="1"/>
              <a:t>kitzingercelia</a:t>
            </a:r>
            <a:endParaRPr lang="en-US" sz="2800" dirty="0"/>
          </a:p>
          <a:p>
            <a:r>
              <a:rPr lang="en-US" sz="1600" dirty="0"/>
              <a:t>University of Law Students</a:t>
            </a:r>
          </a:p>
          <a:p>
            <a:r>
              <a:rPr lang="en-US" sz="1600" dirty="0"/>
              <a:t>25</a:t>
            </a:r>
            <a:r>
              <a:rPr lang="en-US" sz="1600" baseline="30000" dirty="0"/>
              <a:t>th</a:t>
            </a:r>
            <a:r>
              <a:rPr lang="en-US" sz="1600" dirty="0"/>
              <a:t> October 2023</a:t>
            </a:r>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5"/>
          <a:stretch>
            <a:fillRect/>
          </a:stretch>
        </p:blipFill>
        <p:spPr>
          <a:xfrm>
            <a:off x="9421091" y="148051"/>
            <a:ext cx="2555009" cy="1455333"/>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CF16C-F2DC-444A-8DFE-35768830A93B}"/>
              </a:ext>
            </a:extLst>
          </p:cNvPr>
          <p:cNvSpPr>
            <a:spLocks noGrp="1"/>
          </p:cNvSpPr>
          <p:nvPr>
            <p:ph type="title"/>
          </p:nvPr>
        </p:nvSpPr>
        <p:spPr/>
        <p:txBody>
          <a:bodyPr/>
          <a:lstStyle/>
          <a:p>
            <a:r>
              <a:rPr lang="en-US" dirty="0"/>
              <a:t>What is the Court of Protection?</a:t>
            </a:r>
          </a:p>
        </p:txBody>
      </p:sp>
      <p:sp>
        <p:nvSpPr>
          <p:cNvPr id="3" name="Content Placeholder 2">
            <a:extLst>
              <a:ext uri="{FF2B5EF4-FFF2-40B4-BE49-F238E27FC236}">
                <a16:creationId xmlns:a16="http://schemas.microsoft.com/office/drawing/2014/main" id="{DA68A21B-3383-0747-8E93-D998D6C2C704}"/>
              </a:ext>
            </a:extLst>
          </p:cNvPr>
          <p:cNvSpPr>
            <a:spLocks noGrp="1"/>
          </p:cNvSpPr>
          <p:nvPr>
            <p:ph idx="1"/>
          </p:nvPr>
        </p:nvSpPr>
        <p:spPr/>
        <p:txBody>
          <a:bodyPr>
            <a:normAutofit fontScale="85000" lnSpcReduction="20000"/>
          </a:bodyPr>
          <a:lstStyle/>
          <a:p>
            <a:r>
              <a:rPr lang="en-US" dirty="0"/>
              <a:t>Modern court founded with the Mental Capacity Act 2005</a:t>
            </a:r>
          </a:p>
          <a:p>
            <a:r>
              <a:rPr lang="en-US" dirty="0"/>
              <a:t>20-30 public hearings every weekday</a:t>
            </a:r>
          </a:p>
          <a:p>
            <a:r>
              <a:rPr lang="en-US" dirty="0"/>
              <a:t>Protected party “P” – dementia, learning disabilities, psychosis, ‘personality disorder’, phobia, </a:t>
            </a:r>
            <a:r>
              <a:rPr lang="en-US" dirty="0" err="1"/>
              <a:t>etc</a:t>
            </a:r>
            <a:endParaRPr lang="en-US" dirty="0"/>
          </a:p>
          <a:p>
            <a:endParaRPr lang="en-US" dirty="0"/>
          </a:p>
          <a:p>
            <a:pPr marL="0" indent="0">
              <a:buNone/>
            </a:pPr>
            <a:r>
              <a:rPr lang="en-US" dirty="0"/>
              <a:t>Two key issues before the COP in every case</a:t>
            </a:r>
          </a:p>
          <a:p>
            <a:r>
              <a:rPr lang="en-US" dirty="0"/>
              <a:t>Does this person have capacity to make their own decision (about the matter in hand) – understand/retain/weigh info + communicate outcome?</a:t>
            </a:r>
          </a:p>
          <a:p>
            <a:r>
              <a:rPr lang="en-US" dirty="0"/>
              <a:t>If not, the judge makes a decision in their ‘best interests’</a:t>
            </a:r>
          </a:p>
          <a:p>
            <a:endParaRPr lang="en-US" dirty="0"/>
          </a:p>
          <a:p>
            <a:pPr marL="0" indent="0">
              <a:buNone/>
            </a:pPr>
            <a:r>
              <a:rPr lang="en-US" dirty="0"/>
              <a:t>Serious/complex cases heard in Royal Courts of Justice. Others in First Avenue House and regional courts across England and Wales </a:t>
            </a:r>
          </a:p>
        </p:txBody>
      </p:sp>
      <p:pic>
        <p:nvPicPr>
          <p:cNvPr id="5" name="Picture 4">
            <a:extLst>
              <a:ext uri="{FF2B5EF4-FFF2-40B4-BE49-F238E27FC236}">
                <a16:creationId xmlns:a16="http://schemas.microsoft.com/office/drawing/2014/main" id="{E7DC9B3B-7789-2B94-B576-D83D80A472FE}"/>
              </a:ext>
            </a:extLst>
          </p:cNvPr>
          <p:cNvPicPr>
            <a:picLocks noChangeAspect="1"/>
          </p:cNvPicPr>
          <p:nvPr/>
        </p:nvPicPr>
        <p:blipFill>
          <a:blip r:embed="rId2"/>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427896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04A-A1B3-D541-9A02-420A2BC05413}"/>
              </a:ext>
            </a:extLst>
          </p:cNvPr>
          <p:cNvSpPr>
            <a:spLocks noGrp="1"/>
          </p:cNvSpPr>
          <p:nvPr>
            <p:ph type="title"/>
          </p:nvPr>
        </p:nvSpPr>
        <p:spPr/>
        <p:txBody>
          <a:bodyPr/>
          <a:lstStyle/>
          <a:p>
            <a:r>
              <a:rPr lang="en-US" dirty="0"/>
              <a:t>Celia Kitzinger: ”member of the public”</a:t>
            </a:r>
          </a:p>
        </p:txBody>
      </p:sp>
      <p:sp>
        <p:nvSpPr>
          <p:cNvPr id="3" name="Content Placeholder 2">
            <a:extLst>
              <a:ext uri="{FF2B5EF4-FFF2-40B4-BE49-F238E27FC236}">
                <a16:creationId xmlns:a16="http://schemas.microsoft.com/office/drawing/2014/main" id="{539A038D-3EB9-B64C-837F-0A671888CC8F}"/>
              </a:ext>
            </a:extLst>
          </p:cNvPr>
          <p:cNvSpPr>
            <a:spLocks noGrp="1"/>
          </p:cNvSpPr>
          <p:nvPr>
            <p:ph idx="1"/>
          </p:nvPr>
        </p:nvSpPr>
        <p:spPr/>
        <p:txBody>
          <a:bodyPr>
            <a:normAutofit/>
          </a:bodyPr>
          <a:lstStyle/>
          <a:p>
            <a:r>
              <a:rPr lang="en-US" dirty="0"/>
              <a:t>483 hearings in the Court of Protection since 1 May 2020 (plus c.20+ LST cases before then) – initially because I was very concerned about conduct + outcome of some hearings.</a:t>
            </a:r>
          </a:p>
          <a:p>
            <a:r>
              <a:rPr lang="en-US" dirty="0"/>
              <a:t>Mostly “remote” or “hybrid” -  i.e. via video-platform or telephone</a:t>
            </a:r>
          </a:p>
          <a:p>
            <a:r>
              <a:rPr lang="en-US" dirty="0"/>
              <a:t>Founded the  </a:t>
            </a:r>
            <a:r>
              <a:rPr lang="en-US" dirty="0">
                <a:hlinkClick r:id="rId3"/>
              </a:rPr>
              <a:t>Open Justice Court of Protection Project </a:t>
            </a:r>
            <a:r>
              <a:rPr lang="en-US" dirty="0"/>
              <a:t>(with Gill </a:t>
            </a:r>
            <a:r>
              <a:rPr lang="en-US" dirty="0" err="1"/>
              <a:t>Loomes</a:t>
            </a:r>
            <a:r>
              <a:rPr lang="en-US" dirty="0"/>
              <a:t>-Quinn), 15 June 2020 to keep an eye on justice</a:t>
            </a:r>
          </a:p>
          <a:p>
            <a:r>
              <a:rPr lang="en-US" dirty="0"/>
              <a:t>We’ve supported 1000s of people to observe court hearings – and published more than 400 blog posts.</a:t>
            </a:r>
          </a:p>
          <a:p>
            <a:endParaRPr lang="en-US" dirty="0"/>
          </a:p>
        </p:txBody>
      </p:sp>
      <p:pic>
        <p:nvPicPr>
          <p:cNvPr id="5" name="Picture 4">
            <a:extLst>
              <a:ext uri="{FF2B5EF4-FFF2-40B4-BE49-F238E27FC236}">
                <a16:creationId xmlns:a16="http://schemas.microsoft.com/office/drawing/2014/main" id="{F39BE224-BA12-E546-869B-982C744C5655}"/>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98160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D44A-C121-3A4B-93AF-F944E5783C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12F8B9-8A6F-434C-BB12-E6A8D402194F}"/>
              </a:ext>
            </a:extLst>
          </p:cNvPr>
          <p:cNvSpPr>
            <a:spLocks noGrp="1"/>
          </p:cNvSpPr>
          <p:nvPr>
            <p:ph idx="1"/>
          </p:nvPr>
        </p:nvSpPr>
        <p:spPr/>
        <p:txBody>
          <a:bodyPr/>
          <a:lstStyle/>
          <a:p>
            <a:pPr marL="0" indent="0">
              <a:buNone/>
            </a:pPr>
            <a:r>
              <a:rPr lang="en-GB" sz="4000" dirty="0"/>
              <a:t>“Publicity is the very soul of justice. It is the keenest spur to exertion and the surest of all guards against improbity. It keeps the judge himself while trying under trial.”</a:t>
            </a:r>
          </a:p>
          <a:p>
            <a:pPr marL="0" indent="0">
              <a:buNone/>
            </a:pPr>
            <a:endParaRPr lang="en-GB" dirty="0"/>
          </a:p>
          <a:p>
            <a:pPr marL="0" indent="0">
              <a:buNone/>
            </a:pPr>
            <a:r>
              <a:rPr lang="en-GB" dirty="0"/>
              <a:t> (Jeremy Bentham: </a:t>
            </a:r>
            <a:r>
              <a:rPr lang="en-GB" sz="1800" dirty="0"/>
              <a:t>DRART FOR THE ORGANIZATION OF JUDICIAL ESTABLISHMENTS, COMPARED WITH THAT OF THE NATIONAL ASSEMBLY, WITH A COMMENTARY ON THE SAME (1790) </a:t>
            </a:r>
            <a:r>
              <a:rPr lang="en-US" sz="1800" dirty="0"/>
              <a:t>)</a:t>
            </a:r>
            <a:endParaRPr lang="en-GB" sz="1800" dirty="0"/>
          </a:p>
        </p:txBody>
      </p:sp>
    </p:spTree>
    <p:extLst>
      <p:ext uri="{BB962C8B-B14F-4D97-AF65-F5344CB8AC3E}">
        <p14:creationId xmlns:p14="http://schemas.microsoft.com/office/powerpoint/2010/main" val="1750556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99D86B-1DAB-C847-AF46-3AE73390C7F1}"/>
              </a:ext>
            </a:extLst>
          </p:cNvPr>
          <p:cNvPicPr>
            <a:picLocks noChangeAspect="1"/>
          </p:cNvPicPr>
          <p:nvPr/>
        </p:nvPicPr>
        <p:blipFill>
          <a:blip r:embed="rId2"/>
          <a:stretch>
            <a:fillRect/>
          </a:stretch>
        </p:blipFill>
        <p:spPr>
          <a:xfrm>
            <a:off x="2406650" y="355600"/>
            <a:ext cx="7378700" cy="6146800"/>
          </a:xfrm>
          <a:prstGeom prst="rect">
            <a:avLst/>
          </a:prstGeom>
        </p:spPr>
      </p:pic>
    </p:spTree>
    <p:extLst>
      <p:ext uri="{BB962C8B-B14F-4D97-AF65-F5344CB8AC3E}">
        <p14:creationId xmlns:p14="http://schemas.microsoft.com/office/powerpoint/2010/main" val="161338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8BD3-10E4-2B79-760F-74B3D4E0B1A5}"/>
              </a:ext>
            </a:extLst>
          </p:cNvPr>
          <p:cNvSpPr>
            <a:spLocks noGrp="1"/>
          </p:cNvSpPr>
          <p:nvPr>
            <p:ph type="title"/>
          </p:nvPr>
        </p:nvSpPr>
        <p:spPr/>
        <p:txBody>
          <a:bodyPr/>
          <a:lstStyle/>
          <a:p>
            <a:pPr algn="ctr"/>
            <a:r>
              <a:rPr lang="en-US" b="1" dirty="0" err="1"/>
              <a:t>Openjusticecourtofprotection.org</a:t>
            </a:r>
            <a:endParaRPr lang="en-US" b="1" dirty="0"/>
          </a:p>
        </p:txBody>
      </p:sp>
      <p:pic>
        <p:nvPicPr>
          <p:cNvPr id="5" name="Content Placeholder 4">
            <a:extLst>
              <a:ext uri="{FF2B5EF4-FFF2-40B4-BE49-F238E27FC236}">
                <a16:creationId xmlns:a16="http://schemas.microsoft.com/office/drawing/2014/main" id="{EBF592D7-B23D-6BB1-8CAE-B4101FFFD294}"/>
              </a:ext>
            </a:extLst>
          </p:cNvPr>
          <p:cNvPicPr>
            <a:picLocks noGrp="1" noChangeAspect="1"/>
          </p:cNvPicPr>
          <p:nvPr>
            <p:ph idx="1"/>
          </p:nvPr>
        </p:nvPicPr>
        <p:blipFill>
          <a:blip r:embed="rId2"/>
          <a:stretch>
            <a:fillRect/>
          </a:stretch>
        </p:blipFill>
        <p:spPr>
          <a:xfrm>
            <a:off x="1899469" y="1825625"/>
            <a:ext cx="8393061" cy="4351338"/>
          </a:xfrm>
        </p:spPr>
      </p:pic>
    </p:spTree>
    <p:extLst>
      <p:ext uri="{BB962C8B-B14F-4D97-AF65-F5344CB8AC3E}">
        <p14:creationId xmlns:p14="http://schemas.microsoft.com/office/powerpoint/2010/main" val="210002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462B-BC16-955D-5A4C-5A0D9888D11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6F2DE93-906D-C6A7-D5BF-4F8B33A5A0F5}"/>
              </a:ext>
            </a:extLst>
          </p:cNvPr>
          <p:cNvPicPr>
            <a:picLocks noGrp="1" noChangeAspect="1"/>
          </p:cNvPicPr>
          <p:nvPr>
            <p:ph idx="1"/>
          </p:nvPr>
        </p:nvPicPr>
        <p:blipFill>
          <a:blip r:embed="rId2"/>
          <a:stretch>
            <a:fillRect/>
          </a:stretch>
        </p:blipFill>
        <p:spPr>
          <a:xfrm>
            <a:off x="3776608" y="176183"/>
            <a:ext cx="3448440" cy="6505633"/>
          </a:xfrm>
        </p:spPr>
      </p:pic>
    </p:spTree>
    <p:extLst>
      <p:ext uri="{BB962C8B-B14F-4D97-AF65-F5344CB8AC3E}">
        <p14:creationId xmlns:p14="http://schemas.microsoft.com/office/powerpoint/2010/main" val="1204974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0297-36E1-9F07-06D1-D3CB204F9E38}"/>
              </a:ext>
            </a:extLst>
          </p:cNvPr>
          <p:cNvSpPr>
            <a:spLocks noGrp="1"/>
          </p:cNvSpPr>
          <p:nvPr>
            <p:ph type="title"/>
          </p:nvPr>
        </p:nvSpPr>
        <p:spPr/>
        <p:txBody>
          <a:bodyPr/>
          <a:lstStyle/>
          <a:p>
            <a:r>
              <a:rPr lang="en-US" dirty="0"/>
              <a:t>Twitter </a:t>
            </a:r>
          </a:p>
        </p:txBody>
      </p:sp>
      <p:pic>
        <p:nvPicPr>
          <p:cNvPr id="5" name="Content Placeholder 4">
            <a:extLst>
              <a:ext uri="{FF2B5EF4-FFF2-40B4-BE49-F238E27FC236}">
                <a16:creationId xmlns:a16="http://schemas.microsoft.com/office/drawing/2014/main" id="{CC199F76-61CB-DABC-DEC5-62BB49D888AB}"/>
              </a:ext>
            </a:extLst>
          </p:cNvPr>
          <p:cNvPicPr>
            <a:picLocks noGrp="1" noChangeAspect="1"/>
          </p:cNvPicPr>
          <p:nvPr>
            <p:ph idx="1"/>
          </p:nvPr>
        </p:nvPicPr>
        <p:blipFill>
          <a:blip r:embed="rId2"/>
          <a:stretch>
            <a:fillRect/>
          </a:stretch>
        </p:blipFill>
        <p:spPr>
          <a:xfrm>
            <a:off x="6588683" y="548984"/>
            <a:ext cx="4765117" cy="5760032"/>
          </a:xfrm>
        </p:spPr>
      </p:pic>
      <p:pic>
        <p:nvPicPr>
          <p:cNvPr id="7" name="Picture 6">
            <a:extLst>
              <a:ext uri="{FF2B5EF4-FFF2-40B4-BE49-F238E27FC236}">
                <a16:creationId xmlns:a16="http://schemas.microsoft.com/office/drawing/2014/main" id="{29850F98-5C15-2CA1-D934-5649E06F0AA1}"/>
              </a:ext>
            </a:extLst>
          </p:cNvPr>
          <p:cNvPicPr>
            <a:picLocks noChangeAspect="1"/>
          </p:cNvPicPr>
          <p:nvPr/>
        </p:nvPicPr>
        <p:blipFill>
          <a:blip r:embed="rId3"/>
          <a:stretch>
            <a:fillRect/>
          </a:stretch>
        </p:blipFill>
        <p:spPr>
          <a:xfrm>
            <a:off x="619259" y="1529478"/>
            <a:ext cx="4861414" cy="4779538"/>
          </a:xfrm>
          <a:prstGeom prst="rect">
            <a:avLst/>
          </a:prstGeom>
        </p:spPr>
      </p:pic>
    </p:spTree>
    <p:extLst>
      <p:ext uri="{BB962C8B-B14F-4D97-AF65-F5344CB8AC3E}">
        <p14:creationId xmlns:p14="http://schemas.microsoft.com/office/powerpoint/2010/main" val="524079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7592-462F-CFDE-24FD-3E53E64BC28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4049CA21-2069-408D-85E4-14E986CEA4B5}"/>
              </a:ext>
            </a:extLst>
          </p:cNvPr>
          <p:cNvPicPr>
            <a:picLocks noGrp="1" noChangeAspect="1"/>
          </p:cNvPicPr>
          <p:nvPr>
            <p:ph idx="1"/>
          </p:nvPr>
        </p:nvPicPr>
        <p:blipFill>
          <a:blip r:embed="rId2"/>
          <a:stretch>
            <a:fillRect/>
          </a:stretch>
        </p:blipFill>
        <p:spPr>
          <a:xfrm>
            <a:off x="316163" y="1902856"/>
            <a:ext cx="4216406" cy="4225860"/>
          </a:xfrm>
        </p:spPr>
      </p:pic>
      <p:pic>
        <p:nvPicPr>
          <p:cNvPr id="10" name="Picture 9">
            <a:extLst>
              <a:ext uri="{FF2B5EF4-FFF2-40B4-BE49-F238E27FC236}">
                <a16:creationId xmlns:a16="http://schemas.microsoft.com/office/drawing/2014/main" id="{5E4813D9-08CE-4126-1277-1C837A1AA40B}"/>
              </a:ext>
            </a:extLst>
          </p:cNvPr>
          <p:cNvPicPr>
            <a:picLocks noChangeAspect="1"/>
          </p:cNvPicPr>
          <p:nvPr/>
        </p:nvPicPr>
        <p:blipFill>
          <a:blip r:embed="rId3"/>
          <a:stretch>
            <a:fillRect/>
          </a:stretch>
        </p:blipFill>
        <p:spPr>
          <a:xfrm>
            <a:off x="8505800" y="3746359"/>
            <a:ext cx="3557093" cy="2746516"/>
          </a:xfrm>
          <a:prstGeom prst="rect">
            <a:avLst/>
          </a:prstGeom>
        </p:spPr>
      </p:pic>
      <p:pic>
        <p:nvPicPr>
          <p:cNvPr id="12" name="Picture 11">
            <a:extLst>
              <a:ext uri="{FF2B5EF4-FFF2-40B4-BE49-F238E27FC236}">
                <a16:creationId xmlns:a16="http://schemas.microsoft.com/office/drawing/2014/main" id="{242DA6A6-435F-397F-3084-22362BE8196E}"/>
              </a:ext>
            </a:extLst>
          </p:cNvPr>
          <p:cNvPicPr>
            <a:picLocks noChangeAspect="1"/>
          </p:cNvPicPr>
          <p:nvPr/>
        </p:nvPicPr>
        <p:blipFill>
          <a:blip r:embed="rId4"/>
          <a:stretch>
            <a:fillRect/>
          </a:stretch>
        </p:blipFill>
        <p:spPr>
          <a:xfrm>
            <a:off x="8745361" y="152957"/>
            <a:ext cx="3024496" cy="3346394"/>
          </a:xfrm>
          <a:prstGeom prst="rect">
            <a:avLst/>
          </a:prstGeom>
        </p:spPr>
      </p:pic>
      <p:pic>
        <p:nvPicPr>
          <p:cNvPr id="14" name="Picture 13">
            <a:extLst>
              <a:ext uri="{FF2B5EF4-FFF2-40B4-BE49-F238E27FC236}">
                <a16:creationId xmlns:a16="http://schemas.microsoft.com/office/drawing/2014/main" id="{2243061E-1FDD-CE75-420F-9A12405B1A30}"/>
              </a:ext>
            </a:extLst>
          </p:cNvPr>
          <p:cNvPicPr>
            <a:picLocks noChangeAspect="1"/>
          </p:cNvPicPr>
          <p:nvPr/>
        </p:nvPicPr>
        <p:blipFill>
          <a:blip r:embed="rId5"/>
          <a:stretch>
            <a:fillRect/>
          </a:stretch>
        </p:blipFill>
        <p:spPr>
          <a:xfrm>
            <a:off x="4811431" y="1381684"/>
            <a:ext cx="3517873" cy="4235334"/>
          </a:xfrm>
          <a:prstGeom prst="rect">
            <a:avLst/>
          </a:prstGeom>
        </p:spPr>
      </p:pic>
    </p:spTree>
    <p:extLst>
      <p:ext uri="{BB962C8B-B14F-4D97-AF65-F5344CB8AC3E}">
        <p14:creationId xmlns:p14="http://schemas.microsoft.com/office/powerpoint/2010/main" val="1450717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263452-E970-5F04-84C4-598CE62862FE}"/>
              </a:ext>
            </a:extLst>
          </p:cNvPr>
          <p:cNvPicPr>
            <a:picLocks noChangeAspect="1"/>
          </p:cNvPicPr>
          <p:nvPr/>
        </p:nvPicPr>
        <p:blipFill>
          <a:blip r:embed="rId2"/>
          <a:stretch>
            <a:fillRect/>
          </a:stretch>
        </p:blipFill>
        <p:spPr>
          <a:xfrm>
            <a:off x="1611413" y="284842"/>
            <a:ext cx="8969173" cy="6288316"/>
          </a:xfrm>
          <a:prstGeom prst="rect">
            <a:avLst/>
          </a:prstGeom>
        </p:spPr>
      </p:pic>
    </p:spTree>
    <p:extLst>
      <p:ext uri="{BB962C8B-B14F-4D97-AF65-F5344CB8AC3E}">
        <p14:creationId xmlns:p14="http://schemas.microsoft.com/office/powerpoint/2010/main" val="3448663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fontScale="92500" lnSpcReduction="10000"/>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2"/>
              </a:rPr>
              <a:t>Mr Justice Hayden</a:t>
            </a:r>
            <a:r>
              <a:rPr lang="en-GB" dirty="0"/>
              <a:t>, 4</a:t>
            </a:r>
            <a:r>
              <a:rPr lang="en-GB" baseline="30000" dirty="0"/>
              <a:t>th</a:t>
            </a:r>
            <a:r>
              <a:rPr lang="en-GB" dirty="0"/>
              <a:t> May 2020)</a:t>
            </a:r>
            <a:endParaRPr lang="en-US" dirty="0"/>
          </a:p>
          <a:p>
            <a:pPr marL="0" indent="0">
              <a:buNone/>
            </a:pPr>
            <a:endParaRPr lang="en-US" dirty="0"/>
          </a:p>
          <a:p>
            <a:pPr marL="0" indent="0">
              <a:buNone/>
            </a:pPr>
            <a:r>
              <a:rPr lang="en-US" dirty="0"/>
              <a:t>The </a:t>
            </a:r>
            <a:r>
              <a:rPr lang="en-US" dirty="0">
                <a:hlinkClick r:id="rId3"/>
              </a:rPr>
              <a:t>Open Justice Court of Protection Project </a:t>
            </a:r>
            <a:r>
              <a:rPr lang="en-US" dirty="0"/>
              <a:t>was created to support the judiciary’s commitment to transparency and open justice. </a:t>
            </a:r>
          </a:p>
          <a:p>
            <a:pPr marL="0" indent="0">
              <a:buNone/>
            </a:pPr>
            <a:endParaRPr lang="en-US" dirty="0"/>
          </a:p>
          <a:p>
            <a:pPr marL="0" indent="0">
              <a:buNone/>
            </a:pPr>
            <a:r>
              <a:rPr lang="en-US" dirty="0"/>
              <a:t>Totally independent of the Court of Protection – concerned citizens</a:t>
            </a:r>
          </a:p>
          <a:p>
            <a:r>
              <a:rPr lang="en-US" dirty="0"/>
              <a:t>Health and social care professionals (largest single category)</a:t>
            </a:r>
          </a:p>
          <a:p>
            <a:r>
              <a:rPr lang="en-US" dirty="0"/>
              <a:t>(Aspiring) Lawyers</a:t>
            </a:r>
          </a:p>
          <a:p>
            <a:r>
              <a:rPr lang="en-US" dirty="0"/>
              <a:t>Families of ‘vulnerable’ people – some involved in COP hearings themselves</a:t>
            </a:r>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4"/>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E529A4-10EA-54E6-0DEF-E0AC617DB930}"/>
              </a:ext>
            </a:extLst>
          </p:cNvPr>
          <p:cNvSpPr txBox="1"/>
          <p:nvPr/>
        </p:nvSpPr>
        <p:spPr>
          <a:xfrm>
            <a:off x="789708" y="526472"/>
            <a:ext cx="10210802" cy="6001643"/>
          </a:xfrm>
          <a:prstGeom prst="rect">
            <a:avLst/>
          </a:prstGeom>
          <a:solidFill>
            <a:schemeClr val="accent4">
              <a:lumMod val="20000"/>
              <a:lumOff val="80000"/>
            </a:schemeClr>
          </a:solidFill>
        </p:spPr>
        <p:txBody>
          <a:bodyPr wrap="square" rtlCol="0">
            <a:spAutoFit/>
          </a:bodyPr>
          <a:lstStyle/>
          <a:p>
            <a:r>
              <a:rPr lang="en-GB" sz="2400" b="0" i="0" u="none" strike="noStrike" dirty="0">
                <a:solidFill>
                  <a:srgbClr val="444444"/>
                </a:solidFill>
                <a:effectLst/>
                <a:latin typeface="PT Sans" panose="020B0503020203020204" pitchFamily="34" charset="77"/>
              </a:rPr>
              <a:t>As a law student at King’s College London, much of my time is spent reading about the law in books and articles. Observing a Court of Protection hearing has ‘brought the law to life’ because I am effectively following people’s legal issues ‘in real time’ as they are decided before the court. I was also keen to watch practising barristers deliver their </a:t>
            </a:r>
            <a:r>
              <a:rPr lang="en-GB" sz="2400" dirty="0">
                <a:solidFill>
                  <a:srgbClr val="444444"/>
                </a:solidFill>
                <a:latin typeface="PT Sans" panose="020B0503020203020204" pitchFamily="34" charset="77"/>
              </a:rPr>
              <a:t>oral submissions </a:t>
            </a:r>
            <a:r>
              <a:rPr lang="en-GB" sz="2400" b="0" i="0" u="none" strike="noStrike" dirty="0">
                <a:solidFill>
                  <a:srgbClr val="444444"/>
                </a:solidFill>
                <a:effectLst/>
                <a:latin typeface="PT Sans" panose="020B0503020203020204" pitchFamily="34" charset="77"/>
              </a:rPr>
              <a:t>in court as I could employ some of the techniques they use in my own advocacy, both in moots and in my future professional practice. </a:t>
            </a:r>
          </a:p>
          <a:p>
            <a:endParaRPr lang="en-GB" sz="2400" dirty="0">
              <a:solidFill>
                <a:srgbClr val="444444"/>
              </a:solidFill>
              <a:latin typeface="PT Sans" panose="020B0503020203020204" pitchFamily="34" charset="77"/>
            </a:endParaRPr>
          </a:p>
          <a:p>
            <a:r>
              <a:rPr lang="en-GB" sz="2400" b="0" i="0" u="none" strike="noStrike" dirty="0">
                <a:solidFill>
                  <a:srgbClr val="444444"/>
                </a:solidFill>
                <a:effectLst/>
                <a:latin typeface="PT Sans" panose="020B0503020203020204" pitchFamily="34" charset="77"/>
              </a:rPr>
              <a:t>I would also encourage others to attend a hearing because the work done in the Court of Protection, which is based on the Mental Capacity Act 2005, overlaps with a range of legal practice areas such as human rights, family law and medical law so there is bound to be something of interest for everyone. </a:t>
            </a:r>
          </a:p>
          <a:p>
            <a:endParaRPr lang="en-GB" dirty="0">
              <a:solidFill>
                <a:srgbClr val="444444"/>
              </a:solidFill>
              <a:latin typeface="PT Sans" panose="020B0503020203020204" pitchFamily="34" charset="77"/>
            </a:endParaRPr>
          </a:p>
          <a:p>
            <a:r>
              <a:rPr lang="en-GB" b="1" i="0" u="none" strike="noStrike" dirty="0">
                <a:solidFill>
                  <a:srgbClr val="444444"/>
                </a:solidFill>
                <a:effectLst/>
                <a:latin typeface="PT Sans" panose="020B0503020203020204" pitchFamily="34" charset="77"/>
              </a:rPr>
              <a:t>Ahmed Hussain</a:t>
            </a:r>
            <a:r>
              <a:rPr lang="en-GB" b="0" i="0" u="none" strike="noStrike" dirty="0">
                <a:solidFill>
                  <a:srgbClr val="444444"/>
                </a:solidFill>
                <a:effectLst/>
                <a:latin typeface="PT Sans" panose="020B0503020203020204" pitchFamily="34" charset="77"/>
              </a:rPr>
              <a:t> is a final year Law student at King’s College London.</a:t>
            </a:r>
          </a:p>
          <a:p>
            <a:r>
              <a:rPr lang="en-GB" b="0" i="0" u="none" strike="noStrike" dirty="0">
                <a:solidFill>
                  <a:srgbClr val="444444"/>
                </a:solidFill>
                <a:effectLst/>
                <a:latin typeface="PT Sans" panose="020B0503020203020204" pitchFamily="34" charset="77"/>
              </a:rPr>
              <a:t> His LinkedIn profile is here: </a:t>
            </a:r>
            <a:r>
              <a:rPr lang="en-GB" b="0" i="0" u="none" strike="noStrike" dirty="0">
                <a:effectLst/>
                <a:latin typeface="PT Sans" panose="020B0503020203020204" pitchFamily="34" charset="77"/>
                <a:hlinkClick r:id="rId2"/>
              </a:rPr>
              <a:t>linkedin.com/in/ahmed-hussain-987b791b3</a:t>
            </a:r>
            <a:r>
              <a:rPr lang="en-GB" b="0" i="0" u="none" strike="noStrike" dirty="0">
                <a:solidFill>
                  <a:srgbClr val="444444"/>
                </a:solidFill>
                <a:effectLst/>
                <a:latin typeface="PT Sans" panose="020B0503020203020204" pitchFamily="34" charset="77"/>
              </a:rPr>
              <a:t> </a:t>
            </a:r>
          </a:p>
          <a:p>
            <a:r>
              <a:rPr lang="en-GB" b="0" i="0" u="none" strike="noStrike" dirty="0">
                <a:solidFill>
                  <a:srgbClr val="444444"/>
                </a:solidFill>
                <a:effectLst/>
                <a:latin typeface="PT Sans" panose="020B0503020203020204" pitchFamily="34" charset="77"/>
              </a:rPr>
              <a:t>He tweets @</a:t>
            </a:r>
            <a:r>
              <a:rPr lang="en-GB" b="0" i="0" u="none" strike="noStrike" dirty="0" err="1">
                <a:solidFill>
                  <a:srgbClr val="444444"/>
                </a:solidFill>
                <a:effectLst/>
                <a:latin typeface="PT Sans" panose="020B0503020203020204" pitchFamily="34" charset="77"/>
              </a:rPr>
              <a:t>ahmedhussainlaw</a:t>
            </a:r>
            <a:endParaRPr lang="en-US" dirty="0"/>
          </a:p>
        </p:txBody>
      </p:sp>
      <p:pic>
        <p:nvPicPr>
          <p:cNvPr id="6" name="Picture 5">
            <a:extLst>
              <a:ext uri="{FF2B5EF4-FFF2-40B4-BE49-F238E27FC236}">
                <a16:creationId xmlns:a16="http://schemas.microsoft.com/office/drawing/2014/main" id="{DABE9EEF-8BE5-1C13-7655-B1D4E2F87479}"/>
              </a:ext>
            </a:extLst>
          </p:cNvPr>
          <p:cNvPicPr>
            <a:picLocks noChangeAspect="1"/>
          </p:cNvPicPr>
          <p:nvPr/>
        </p:nvPicPr>
        <p:blipFill>
          <a:blip r:embed="rId3"/>
          <a:stretch>
            <a:fillRect/>
          </a:stretch>
        </p:blipFill>
        <p:spPr>
          <a:xfrm>
            <a:off x="9946091" y="4821382"/>
            <a:ext cx="2108838" cy="2036618"/>
          </a:xfrm>
          <a:prstGeom prst="rect">
            <a:avLst/>
          </a:prstGeom>
        </p:spPr>
      </p:pic>
      <p:pic>
        <p:nvPicPr>
          <p:cNvPr id="8" name="Picture 7">
            <a:extLst>
              <a:ext uri="{FF2B5EF4-FFF2-40B4-BE49-F238E27FC236}">
                <a16:creationId xmlns:a16="http://schemas.microsoft.com/office/drawing/2014/main" id="{1295D881-CC75-AAA7-B988-AC011D760AAE}"/>
              </a:ext>
            </a:extLst>
          </p:cNvPr>
          <p:cNvPicPr>
            <a:picLocks noChangeAspect="1"/>
          </p:cNvPicPr>
          <p:nvPr/>
        </p:nvPicPr>
        <p:blipFill>
          <a:blip r:embed="rId4"/>
          <a:stretch>
            <a:fillRect/>
          </a:stretch>
        </p:blipFill>
        <p:spPr>
          <a:xfrm>
            <a:off x="10700729" y="140796"/>
            <a:ext cx="1354200" cy="771352"/>
          </a:xfrm>
          <a:prstGeom prst="rect">
            <a:avLst/>
          </a:prstGeom>
        </p:spPr>
      </p:pic>
    </p:spTree>
    <p:extLst>
      <p:ext uri="{BB962C8B-B14F-4D97-AF65-F5344CB8AC3E}">
        <p14:creationId xmlns:p14="http://schemas.microsoft.com/office/powerpoint/2010/main" val="3935952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E529A4-10EA-54E6-0DEF-E0AC617DB930}"/>
              </a:ext>
            </a:extLst>
          </p:cNvPr>
          <p:cNvSpPr txBox="1"/>
          <p:nvPr/>
        </p:nvSpPr>
        <p:spPr>
          <a:xfrm>
            <a:off x="334851" y="197346"/>
            <a:ext cx="10591311" cy="6740307"/>
          </a:xfrm>
          <a:prstGeom prst="rect">
            <a:avLst/>
          </a:prstGeom>
          <a:solidFill>
            <a:schemeClr val="accent4">
              <a:lumMod val="20000"/>
              <a:lumOff val="80000"/>
            </a:schemeClr>
          </a:solidFill>
        </p:spPr>
        <p:txBody>
          <a:bodyPr wrap="square" rtlCol="0">
            <a:spAutoFit/>
          </a:bodyPr>
          <a:lstStyle/>
          <a:p>
            <a:pPr algn="l"/>
            <a:r>
              <a:rPr lang="en-GB" sz="2400" dirty="0">
                <a:solidFill>
                  <a:srgbClr val="444444"/>
                </a:solidFill>
                <a:latin typeface="PT Sans" panose="020B0503020203020204" pitchFamily="34" charset="77"/>
              </a:rPr>
              <a:t>W</a:t>
            </a:r>
            <a:r>
              <a:rPr lang="en-GB" sz="2400" b="0" i="0" u="none" strike="noStrike" dirty="0">
                <a:solidFill>
                  <a:srgbClr val="444444"/>
                </a:solidFill>
                <a:effectLst/>
                <a:latin typeface="PT Sans" panose="020B0503020203020204" pitchFamily="34" charset="77"/>
              </a:rPr>
              <a:t>atching the hearing, live, in real time, and being able to listen to the barristers talk about the issues concerned gave the final outcome in the judgment lots more meaning and understanding than I am accustomed to when studying law and reading judgments for research purposes. </a:t>
            </a:r>
          </a:p>
          <a:p>
            <a:pPr algn="l"/>
            <a:endParaRPr lang="en-GB" sz="2400" b="0" i="0" u="none" strike="noStrike" dirty="0">
              <a:solidFill>
                <a:srgbClr val="444444"/>
              </a:solidFill>
              <a:effectLst/>
              <a:latin typeface="PT Sans" panose="020B0503020203020204" pitchFamily="34" charset="77"/>
            </a:endParaRPr>
          </a:p>
          <a:p>
            <a:pPr algn="l"/>
            <a:r>
              <a:rPr lang="en-GB" sz="2400" b="0" i="0" u="none" strike="noStrike" dirty="0">
                <a:solidFill>
                  <a:srgbClr val="444444"/>
                </a:solidFill>
                <a:effectLst/>
                <a:latin typeface="PT Sans" panose="020B0503020203020204" pitchFamily="34" charset="77"/>
              </a:rPr>
              <a:t>Watching the advocacy skills of these established barristers and observing how a judge interacts with barristers, especially compared to my experience only with mooting which can be quite scary and harsh compared to this reality, was very insightful, and has given me more confidence that I will be able to go on and advocate in front of a judge with the same amount of skill and confidence as those within this case. </a:t>
            </a:r>
          </a:p>
          <a:p>
            <a:pPr algn="l"/>
            <a:endParaRPr lang="en-GB" sz="2400" dirty="0">
              <a:solidFill>
                <a:srgbClr val="444444"/>
              </a:solidFill>
              <a:latin typeface="PT Sans" panose="020B0503020203020204" pitchFamily="34" charset="77"/>
            </a:endParaRPr>
          </a:p>
          <a:p>
            <a:pPr algn="l"/>
            <a:r>
              <a:rPr lang="en-GB" sz="2400" b="0" i="0" u="none" strike="noStrike" dirty="0">
                <a:solidFill>
                  <a:srgbClr val="444444"/>
                </a:solidFill>
                <a:effectLst/>
                <a:latin typeface="PT Sans" panose="020B0503020203020204" pitchFamily="34" charset="77"/>
              </a:rPr>
              <a:t>This experience has been incredibly useful in giving me insight into the court… To see how deeply decisions about mental capacity can impact a patient’s</a:t>
            </a:r>
          </a:p>
          <a:p>
            <a:pPr algn="l"/>
            <a:r>
              <a:rPr lang="en-GB" sz="2400" b="0" i="0" u="none" strike="noStrike" dirty="0">
                <a:solidFill>
                  <a:srgbClr val="444444"/>
                </a:solidFill>
                <a:effectLst/>
                <a:latin typeface="PT Sans" panose="020B0503020203020204" pitchFamily="34" charset="77"/>
              </a:rPr>
              <a:t> life and the decisions that are made on their behalf was just eye-opening. </a:t>
            </a:r>
          </a:p>
          <a:p>
            <a:pPr algn="l"/>
            <a:endParaRPr lang="en-GB" dirty="0">
              <a:solidFill>
                <a:srgbClr val="444444"/>
              </a:solidFill>
              <a:latin typeface="PT Sans" panose="020B0503020203020204" pitchFamily="34" charset="77"/>
            </a:endParaRPr>
          </a:p>
          <a:p>
            <a:pPr algn="l"/>
            <a:r>
              <a:rPr lang="en-GB" b="1" i="0" u="none" strike="noStrike" dirty="0">
                <a:solidFill>
                  <a:srgbClr val="444444"/>
                </a:solidFill>
                <a:effectLst/>
                <a:latin typeface="PT Sans" panose="020B0503020203020204" pitchFamily="34" charset="77"/>
              </a:rPr>
              <a:t>George Palmer </a:t>
            </a:r>
            <a:r>
              <a:rPr lang="en-GB" b="0" i="0" u="none" strike="noStrike" dirty="0">
                <a:solidFill>
                  <a:srgbClr val="444444"/>
                </a:solidFill>
                <a:effectLst/>
                <a:latin typeface="PT Sans" panose="020B0503020203020204" pitchFamily="34" charset="77"/>
              </a:rPr>
              <a:t>is a third-year University of York Law student and aspiring </a:t>
            </a:r>
          </a:p>
          <a:p>
            <a:pPr algn="l"/>
            <a:r>
              <a:rPr lang="en-GB" b="0" i="0" u="none" strike="noStrike" dirty="0">
                <a:solidFill>
                  <a:srgbClr val="444444"/>
                </a:solidFill>
                <a:effectLst/>
                <a:latin typeface="PT Sans" panose="020B0503020203020204" pitchFamily="34" charset="77"/>
              </a:rPr>
              <a:t>Clinical Negligence barrister. He hopes to commence Pupillage in 2025 and </a:t>
            </a:r>
          </a:p>
          <a:p>
            <a:pPr algn="l"/>
            <a:r>
              <a:rPr lang="en-GB" b="0" i="0" u="none" strike="noStrike" dirty="0">
                <a:solidFill>
                  <a:srgbClr val="444444"/>
                </a:solidFill>
                <a:effectLst/>
                <a:latin typeface="PT Sans" panose="020B0503020203020204" pitchFamily="34" charset="77"/>
              </a:rPr>
              <a:t>one day become a leading barrister in his chosen field.</a:t>
            </a:r>
          </a:p>
        </p:txBody>
      </p:sp>
      <p:pic>
        <p:nvPicPr>
          <p:cNvPr id="4" name="Picture 3">
            <a:extLst>
              <a:ext uri="{FF2B5EF4-FFF2-40B4-BE49-F238E27FC236}">
                <a16:creationId xmlns:a16="http://schemas.microsoft.com/office/drawing/2014/main" id="{E4E0B5B3-BBC5-55B5-B1A0-8721BF67EB1B}"/>
              </a:ext>
            </a:extLst>
          </p:cNvPr>
          <p:cNvPicPr>
            <a:picLocks noChangeAspect="1"/>
          </p:cNvPicPr>
          <p:nvPr/>
        </p:nvPicPr>
        <p:blipFill>
          <a:blip r:embed="rId2"/>
          <a:stretch>
            <a:fillRect/>
          </a:stretch>
        </p:blipFill>
        <p:spPr>
          <a:xfrm>
            <a:off x="10281634" y="5067032"/>
            <a:ext cx="1910366" cy="1790968"/>
          </a:xfrm>
          <a:prstGeom prst="rect">
            <a:avLst/>
          </a:prstGeom>
        </p:spPr>
      </p:pic>
    </p:spTree>
    <p:extLst>
      <p:ext uri="{BB962C8B-B14F-4D97-AF65-F5344CB8AC3E}">
        <p14:creationId xmlns:p14="http://schemas.microsoft.com/office/powerpoint/2010/main" val="1122838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8A704A-6E63-B151-83FC-8FE876D0A81E}"/>
              </a:ext>
            </a:extLst>
          </p:cNvPr>
          <p:cNvSpPr txBox="1"/>
          <p:nvPr/>
        </p:nvSpPr>
        <p:spPr>
          <a:xfrm>
            <a:off x="367145" y="471055"/>
            <a:ext cx="10827327" cy="5262979"/>
          </a:xfrm>
          <a:prstGeom prst="rect">
            <a:avLst/>
          </a:prstGeom>
          <a:solidFill>
            <a:schemeClr val="accent4">
              <a:lumMod val="20000"/>
              <a:lumOff val="80000"/>
            </a:schemeClr>
          </a:solidFill>
        </p:spPr>
        <p:txBody>
          <a:bodyPr wrap="square">
            <a:spAutoFit/>
          </a:bodyPr>
          <a:lstStyle/>
          <a:p>
            <a:pPr algn="l"/>
            <a:r>
              <a:rPr lang="en-GB" sz="2400" b="0" i="0" u="none" strike="noStrike" dirty="0">
                <a:effectLst/>
                <a:latin typeface="PT Sans" panose="020B0503020203020204" pitchFamily="34" charset="77"/>
              </a:rPr>
              <a:t> I would strongly advise other aspiring barristers … to observe</a:t>
            </a:r>
          </a:p>
          <a:p>
            <a:pPr algn="l"/>
            <a:endParaRPr lang="en-GB" sz="2400" b="0" i="0" u="none" strike="noStrike" dirty="0">
              <a:effectLst/>
              <a:latin typeface="PT Sans" panose="020B0503020203020204" pitchFamily="34" charset="77"/>
            </a:endParaRPr>
          </a:p>
          <a:p>
            <a:pPr algn="l"/>
            <a:r>
              <a:rPr lang="en-GB" sz="2400" b="0" i="0" u="none" strike="noStrike" dirty="0">
                <a:effectLst/>
                <a:latin typeface="PT Sans" panose="020B0503020203020204" pitchFamily="34" charset="77"/>
              </a:rPr>
              <a:t>It is definitely worth noting that despite my anxieties throughout the hearing, observing was highly interesting, productive, and informative. </a:t>
            </a:r>
          </a:p>
          <a:p>
            <a:pPr algn="l"/>
            <a:endParaRPr lang="en-GB" sz="2400" dirty="0">
              <a:latin typeface="PT Sans" panose="020B0503020203020204" pitchFamily="34" charset="77"/>
            </a:endParaRPr>
          </a:p>
          <a:p>
            <a:pPr algn="l"/>
            <a:r>
              <a:rPr lang="en-GB" sz="2400" b="0" i="0" u="none" strike="noStrike" dirty="0">
                <a:effectLst/>
                <a:latin typeface="PT Sans" panose="020B0503020203020204" pitchFamily="34" charset="77"/>
              </a:rPr>
              <a:t>My anxieties can probably be put down to my relative inexperience observing CoP hearings and being thrown into the middle of a case with only a basic understanding of CoP law. So please don’t be put off if you want to observe! </a:t>
            </a:r>
          </a:p>
          <a:p>
            <a:pPr algn="l"/>
            <a:endParaRPr lang="en-GB" sz="2400" dirty="0">
              <a:latin typeface="PT Sans" panose="020B0503020203020204" pitchFamily="34" charset="77"/>
            </a:endParaRPr>
          </a:p>
          <a:p>
            <a:pPr algn="l"/>
            <a:r>
              <a:rPr lang="en-GB" sz="2400" b="0" i="0" u="none" strike="noStrike" dirty="0">
                <a:effectLst/>
                <a:latin typeface="PT Sans" panose="020B0503020203020204" pitchFamily="34" charset="77"/>
              </a:rPr>
              <a:t>I have gained a deeper respect for the court staff and CoP lawyers/judges, especially their patience and pragmatism. </a:t>
            </a:r>
          </a:p>
          <a:p>
            <a:br>
              <a:rPr lang="en-GB" dirty="0"/>
            </a:br>
            <a:r>
              <a:rPr lang="en-GB" b="1" i="0" u="none" strike="noStrike" dirty="0" err="1">
                <a:solidFill>
                  <a:srgbClr val="444444"/>
                </a:solidFill>
                <a:effectLst/>
                <a:latin typeface="PT Sans" panose="020B0503020203020204" pitchFamily="34" charset="77"/>
              </a:rPr>
              <a:t>Hartej</a:t>
            </a:r>
            <a:r>
              <a:rPr lang="en-GB" b="1" i="0" u="none" strike="noStrike" dirty="0">
                <a:solidFill>
                  <a:srgbClr val="444444"/>
                </a:solidFill>
                <a:effectLst/>
                <a:latin typeface="PT Sans" panose="020B0503020203020204" pitchFamily="34" charset="77"/>
              </a:rPr>
              <a:t> Singh </a:t>
            </a:r>
            <a:r>
              <a:rPr lang="en-GB" b="1" i="0" u="none" strike="noStrike" dirty="0" err="1">
                <a:solidFill>
                  <a:srgbClr val="444444"/>
                </a:solidFill>
                <a:effectLst/>
                <a:latin typeface="PT Sans" panose="020B0503020203020204" pitchFamily="34" charset="77"/>
              </a:rPr>
              <a:t>Saund-Matharu</a:t>
            </a:r>
            <a:r>
              <a:rPr lang="en-GB" b="0" i="0" u="none" strike="noStrike" dirty="0">
                <a:solidFill>
                  <a:srgbClr val="444444"/>
                </a:solidFill>
                <a:effectLst/>
                <a:latin typeface="PT Sans" panose="020B0503020203020204" pitchFamily="34" charset="77"/>
              </a:rPr>
              <a:t> (he/him) is a Bar Course student at the Inns of Court</a:t>
            </a:r>
          </a:p>
          <a:p>
            <a:r>
              <a:rPr lang="en-GB" b="0" i="0" u="none" strike="noStrike" dirty="0">
                <a:solidFill>
                  <a:srgbClr val="444444"/>
                </a:solidFill>
                <a:effectLst/>
                <a:latin typeface="PT Sans" panose="020B0503020203020204" pitchFamily="34" charset="77"/>
              </a:rPr>
              <a:t> College of Advocacy, first-class Law (LLB Hons.) graduate. He hopes to commence</a:t>
            </a:r>
          </a:p>
          <a:p>
            <a:r>
              <a:rPr lang="en-GB" b="0" i="0" u="none" strike="noStrike" dirty="0">
                <a:solidFill>
                  <a:srgbClr val="444444"/>
                </a:solidFill>
                <a:effectLst/>
                <a:latin typeface="PT Sans" panose="020B0503020203020204" pitchFamily="34" charset="77"/>
              </a:rPr>
              <a:t> pupillage in 2024. </a:t>
            </a:r>
            <a:endParaRPr lang="en-US" dirty="0"/>
          </a:p>
        </p:txBody>
      </p:sp>
      <p:pic>
        <p:nvPicPr>
          <p:cNvPr id="5" name="Picture 4">
            <a:extLst>
              <a:ext uri="{FF2B5EF4-FFF2-40B4-BE49-F238E27FC236}">
                <a16:creationId xmlns:a16="http://schemas.microsoft.com/office/drawing/2014/main" id="{1F28ABF3-943B-F92D-5D39-23DEAB9577CC}"/>
              </a:ext>
            </a:extLst>
          </p:cNvPr>
          <p:cNvPicPr>
            <a:picLocks noChangeAspect="1"/>
          </p:cNvPicPr>
          <p:nvPr/>
        </p:nvPicPr>
        <p:blipFill>
          <a:blip r:embed="rId2"/>
          <a:stretch>
            <a:fillRect/>
          </a:stretch>
        </p:blipFill>
        <p:spPr>
          <a:xfrm>
            <a:off x="8609446" y="4613246"/>
            <a:ext cx="3437082" cy="2241575"/>
          </a:xfrm>
          <a:prstGeom prst="rect">
            <a:avLst/>
          </a:prstGeom>
        </p:spPr>
      </p:pic>
      <p:pic>
        <p:nvPicPr>
          <p:cNvPr id="7" name="Picture 6">
            <a:extLst>
              <a:ext uri="{FF2B5EF4-FFF2-40B4-BE49-F238E27FC236}">
                <a16:creationId xmlns:a16="http://schemas.microsoft.com/office/drawing/2014/main" id="{D0262A0D-CFCC-BAB4-B2EB-119DA64C70F5}"/>
              </a:ext>
            </a:extLst>
          </p:cNvPr>
          <p:cNvPicPr>
            <a:picLocks noChangeAspect="1"/>
          </p:cNvPicPr>
          <p:nvPr/>
        </p:nvPicPr>
        <p:blipFill>
          <a:blip r:embed="rId3"/>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198239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5E12-72B4-B64A-948A-EA8BCD94DAFA}"/>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1C9E8092-2E90-4648-879A-2D69CDA2B77C}"/>
              </a:ext>
            </a:extLst>
          </p:cNvPr>
          <p:cNvSpPr>
            <a:spLocks noGrp="1"/>
          </p:cNvSpPr>
          <p:nvPr>
            <p:ph idx="1"/>
          </p:nvPr>
        </p:nvSpPr>
        <p:spPr/>
        <p:txBody>
          <a:bodyPr>
            <a:normAutofit fontScale="92500" lnSpcReduction="10000"/>
          </a:bodyPr>
          <a:lstStyle/>
          <a:p>
            <a:r>
              <a:rPr lang="en-US" dirty="0"/>
              <a:t>Watching justice in action – supporting fundamental principle of ‘open justice’</a:t>
            </a:r>
          </a:p>
          <a:p>
            <a:r>
              <a:rPr lang="en-US" dirty="0"/>
              <a:t>Understanding Mental Capacity Act 2005 in practice</a:t>
            </a:r>
          </a:p>
          <a:p>
            <a:r>
              <a:rPr lang="en-US" dirty="0"/>
              <a:t>Watching advocates make submissions, question expert witnesses incl. cross-questioning, engage with litigants in person</a:t>
            </a:r>
          </a:p>
          <a:p>
            <a:r>
              <a:rPr lang="en-US" dirty="0"/>
              <a:t>Observing how P and P’s family engage with court</a:t>
            </a:r>
          </a:p>
          <a:p>
            <a:r>
              <a:rPr lang="en-US" dirty="0"/>
              <a:t>Understanding how a judgment emerges from facts + law (including ‘dead ends’ and rejected arguments). Very different from seeing final judgment</a:t>
            </a:r>
          </a:p>
          <a:p>
            <a:r>
              <a:rPr lang="en-US" b="1" dirty="0"/>
              <a:t>Frustrations</a:t>
            </a:r>
            <a:r>
              <a:rPr lang="en-US" dirty="0"/>
              <a:t> – inadequate advance info about issues in listings, many are adjourned + vacated,  failure to respond to emails, forgetting to do introductory summary, failure to send position statements!</a:t>
            </a:r>
          </a:p>
        </p:txBody>
      </p:sp>
      <p:pic>
        <p:nvPicPr>
          <p:cNvPr id="5" name="Picture 4">
            <a:extLst>
              <a:ext uri="{FF2B5EF4-FFF2-40B4-BE49-F238E27FC236}">
                <a16:creationId xmlns:a16="http://schemas.microsoft.com/office/drawing/2014/main" id="{9CB7778E-7411-5948-AE31-3D2770F0BA5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4570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8D77B6-9E05-5D41-9CD1-064F918A61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11807F3-8048-F545-A33C-0C4F3AD99AE2}"/>
              </a:ext>
            </a:extLst>
          </p:cNvPr>
          <p:cNvPicPr>
            <a:picLocks noGrp="1" noChangeAspect="1"/>
          </p:cNvPicPr>
          <p:nvPr>
            <p:ph sz="half" idx="1"/>
          </p:nvPr>
        </p:nvPicPr>
        <p:blipFill rotWithShape="1">
          <a:blip r:embed="rId2"/>
          <a:srcRect l="4385" t="1094" r="14005"/>
          <a:stretch/>
        </p:blipFill>
        <p:spPr>
          <a:xfrm>
            <a:off x="3825666" y="1393713"/>
            <a:ext cx="3922624" cy="3613197"/>
          </a:xfrm>
        </p:spPr>
      </p:pic>
      <p:pic>
        <p:nvPicPr>
          <p:cNvPr id="11" name="Content Placeholder 10">
            <a:extLst>
              <a:ext uri="{FF2B5EF4-FFF2-40B4-BE49-F238E27FC236}">
                <a16:creationId xmlns:a16="http://schemas.microsoft.com/office/drawing/2014/main" id="{50DDA547-B8A8-304D-800E-A91790D51DD0}"/>
              </a:ext>
            </a:extLst>
          </p:cNvPr>
          <p:cNvPicPr>
            <a:picLocks noGrp="1" noChangeAspect="1"/>
          </p:cNvPicPr>
          <p:nvPr>
            <p:ph sz="half" idx="2"/>
          </p:nvPr>
        </p:nvPicPr>
        <p:blipFill rotWithShape="1">
          <a:blip r:embed="rId3"/>
          <a:srcRect l="4993" r="12621" b="321"/>
          <a:stretch/>
        </p:blipFill>
        <p:spPr>
          <a:xfrm>
            <a:off x="480514" y="211447"/>
            <a:ext cx="3720511" cy="3217553"/>
          </a:xfrm>
        </p:spPr>
      </p:pic>
      <p:sp>
        <p:nvSpPr>
          <p:cNvPr id="12" name="TextBox 11">
            <a:extLst>
              <a:ext uri="{FF2B5EF4-FFF2-40B4-BE49-F238E27FC236}">
                <a16:creationId xmlns:a16="http://schemas.microsoft.com/office/drawing/2014/main" id="{0078B48D-F573-7045-8426-E4ED76259C9E}"/>
              </a:ext>
            </a:extLst>
          </p:cNvPr>
          <p:cNvSpPr txBox="1"/>
          <p:nvPr/>
        </p:nvSpPr>
        <p:spPr>
          <a:xfrm>
            <a:off x="411939" y="3537783"/>
            <a:ext cx="3444661" cy="338554"/>
          </a:xfrm>
          <a:prstGeom prst="rect">
            <a:avLst/>
          </a:prstGeom>
          <a:noFill/>
        </p:spPr>
        <p:txBody>
          <a:bodyPr wrap="none" rtlCol="0">
            <a:spAutoFit/>
          </a:bodyPr>
          <a:lstStyle/>
          <a:p>
            <a:r>
              <a:rPr lang="en-US" sz="1600" dirty="0"/>
              <a:t>Click </a:t>
            </a:r>
            <a:r>
              <a:rPr lang="en-US" sz="1600" dirty="0">
                <a:hlinkClick r:id="rId4"/>
              </a:rPr>
              <a:t>here </a:t>
            </a:r>
            <a:r>
              <a:rPr lang="en-US" sz="1600" dirty="0"/>
              <a:t>for </a:t>
            </a:r>
            <a:r>
              <a:rPr lang="en-US" sz="1600" dirty="0" err="1"/>
              <a:t>Authorising</a:t>
            </a:r>
            <a:r>
              <a:rPr lang="en-US" sz="1600" dirty="0"/>
              <a:t> restraint blog</a:t>
            </a:r>
          </a:p>
        </p:txBody>
      </p:sp>
      <p:sp>
        <p:nvSpPr>
          <p:cNvPr id="13" name="TextBox 12">
            <a:extLst>
              <a:ext uri="{FF2B5EF4-FFF2-40B4-BE49-F238E27FC236}">
                <a16:creationId xmlns:a16="http://schemas.microsoft.com/office/drawing/2014/main" id="{C6FD437F-1CD1-A947-AF96-5DD33B647BCC}"/>
              </a:ext>
            </a:extLst>
          </p:cNvPr>
          <p:cNvSpPr txBox="1"/>
          <p:nvPr/>
        </p:nvSpPr>
        <p:spPr>
          <a:xfrm>
            <a:off x="3856600" y="5030515"/>
            <a:ext cx="3626827" cy="369332"/>
          </a:xfrm>
          <a:prstGeom prst="rect">
            <a:avLst/>
          </a:prstGeom>
          <a:noFill/>
        </p:spPr>
        <p:txBody>
          <a:bodyPr wrap="none" rtlCol="0">
            <a:spAutoFit/>
          </a:bodyPr>
          <a:lstStyle/>
          <a:p>
            <a:r>
              <a:rPr lang="en-US" dirty="0"/>
              <a:t>Click</a:t>
            </a:r>
            <a:r>
              <a:rPr lang="en-US" dirty="0">
                <a:hlinkClick r:id="rId5"/>
              </a:rPr>
              <a:t> here </a:t>
            </a:r>
            <a:r>
              <a:rPr lang="en-US" dirty="0"/>
              <a:t>for covert medication blog</a:t>
            </a:r>
          </a:p>
        </p:txBody>
      </p:sp>
      <p:pic>
        <p:nvPicPr>
          <p:cNvPr id="15" name="Picture 14">
            <a:extLst>
              <a:ext uri="{FF2B5EF4-FFF2-40B4-BE49-F238E27FC236}">
                <a16:creationId xmlns:a16="http://schemas.microsoft.com/office/drawing/2014/main" id="{15D719AC-8B14-6848-AEAE-245066F85260}"/>
              </a:ext>
            </a:extLst>
          </p:cNvPr>
          <p:cNvPicPr>
            <a:picLocks noChangeAspect="1"/>
          </p:cNvPicPr>
          <p:nvPr/>
        </p:nvPicPr>
        <p:blipFill>
          <a:blip r:embed="rId6"/>
          <a:stretch>
            <a:fillRect/>
          </a:stretch>
        </p:blipFill>
        <p:spPr>
          <a:xfrm>
            <a:off x="7724851" y="2345268"/>
            <a:ext cx="3574446" cy="3969580"/>
          </a:xfrm>
          <a:prstGeom prst="rect">
            <a:avLst/>
          </a:prstGeom>
        </p:spPr>
      </p:pic>
      <p:sp>
        <p:nvSpPr>
          <p:cNvPr id="16" name="TextBox 15">
            <a:extLst>
              <a:ext uri="{FF2B5EF4-FFF2-40B4-BE49-F238E27FC236}">
                <a16:creationId xmlns:a16="http://schemas.microsoft.com/office/drawing/2014/main" id="{A188C4A9-1F03-7443-90DE-2A4777F5F917}"/>
              </a:ext>
            </a:extLst>
          </p:cNvPr>
          <p:cNvSpPr txBox="1"/>
          <p:nvPr/>
        </p:nvSpPr>
        <p:spPr>
          <a:xfrm>
            <a:off x="7748290" y="6314848"/>
            <a:ext cx="3654655" cy="646331"/>
          </a:xfrm>
          <a:prstGeom prst="rect">
            <a:avLst/>
          </a:prstGeom>
          <a:noFill/>
        </p:spPr>
        <p:txBody>
          <a:bodyPr wrap="none" rtlCol="0">
            <a:spAutoFit/>
          </a:bodyPr>
          <a:lstStyle/>
          <a:p>
            <a:r>
              <a:rPr lang="en-US" dirty="0"/>
              <a:t>Click </a:t>
            </a:r>
            <a:r>
              <a:rPr lang="en-US" dirty="0">
                <a:hlinkClick r:id="rId7"/>
              </a:rPr>
              <a:t>here </a:t>
            </a:r>
            <a:r>
              <a:rPr lang="en-US" dirty="0"/>
              <a:t>for Visual monitoring blog</a:t>
            </a:r>
          </a:p>
          <a:p>
            <a:endParaRPr lang="en-US" dirty="0"/>
          </a:p>
        </p:txBody>
      </p:sp>
      <p:sp>
        <p:nvSpPr>
          <p:cNvPr id="17" name="TextBox 16">
            <a:extLst>
              <a:ext uri="{FF2B5EF4-FFF2-40B4-BE49-F238E27FC236}">
                <a16:creationId xmlns:a16="http://schemas.microsoft.com/office/drawing/2014/main" id="{6744B683-40F8-1947-8F23-44C8D12B91D6}"/>
              </a:ext>
            </a:extLst>
          </p:cNvPr>
          <p:cNvSpPr txBox="1"/>
          <p:nvPr/>
        </p:nvSpPr>
        <p:spPr>
          <a:xfrm>
            <a:off x="1801504" y="5895833"/>
            <a:ext cx="1914948" cy="646331"/>
          </a:xfrm>
          <a:prstGeom prst="rect">
            <a:avLst/>
          </a:prstGeom>
          <a:noFill/>
        </p:spPr>
        <p:txBody>
          <a:bodyPr wrap="none" rtlCol="0">
            <a:spAutoFit/>
          </a:bodyPr>
          <a:lstStyle/>
          <a:p>
            <a:r>
              <a:rPr lang="en-US" b="1" dirty="0"/>
              <a:t>Sample blog posts</a:t>
            </a:r>
          </a:p>
          <a:p>
            <a:endParaRPr lang="en-US" b="1" dirty="0"/>
          </a:p>
        </p:txBody>
      </p:sp>
      <p:sp>
        <p:nvSpPr>
          <p:cNvPr id="18" name="TextBox 17">
            <a:extLst>
              <a:ext uri="{FF2B5EF4-FFF2-40B4-BE49-F238E27FC236}">
                <a16:creationId xmlns:a16="http://schemas.microsoft.com/office/drawing/2014/main" id="{1239B6DC-D3DD-B14E-8FD9-9FA29D538F82}"/>
              </a:ext>
            </a:extLst>
          </p:cNvPr>
          <p:cNvSpPr txBox="1"/>
          <p:nvPr/>
        </p:nvSpPr>
        <p:spPr>
          <a:xfrm>
            <a:off x="11791666" y="300251"/>
            <a:ext cx="184731" cy="369332"/>
          </a:xfrm>
          <a:prstGeom prst="rect">
            <a:avLst/>
          </a:prstGeom>
          <a:noFill/>
        </p:spPr>
        <p:txBody>
          <a:bodyPr wrap="none" rtlCol="0">
            <a:spAutoFit/>
          </a:bodyPr>
          <a:lstStyle/>
          <a:p>
            <a:endParaRPr lang="en-US" dirty="0"/>
          </a:p>
        </p:txBody>
      </p:sp>
      <p:pic>
        <p:nvPicPr>
          <p:cNvPr id="19" name="Picture 18">
            <a:extLst>
              <a:ext uri="{FF2B5EF4-FFF2-40B4-BE49-F238E27FC236}">
                <a16:creationId xmlns:a16="http://schemas.microsoft.com/office/drawing/2014/main" id="{4567C279-F03E-5544-AFF3-43A459EE84DE}"/>
              </a:ext>
            </a:extLst>
          </p:cNvPr>
          <p:cNvPicPr>
            <a:picLocks noChangeAspect="1"/>
          </p:cNvPicPr>
          <p:nvPr/>
        </p:nvPicPr>
        <p:blipFill>
          <a:blip r:embed="rId8"/>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113156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9810-234C-384A-9ABF-38BAFD62770B}"/>
              </a:ext>
            </a:extLst>
          </p:cNvPr>
          <p:cNvSpPr>
            <a:spLocks noGrp="1"/>
          </p:cNvSpPr>
          <p:nvPr>
            <p:ph type="title"/>
          </p:nvPr>
        </p:nvSpPr>
        <p:spPr/>
        <p:txBody>
          <a:bodyPr/>
          <a:lstStyle/>
          <a:p>
            <a:r>
              <a:rPr lang="en-US" dirty="0"/>
              <a:t>Observing hearings</a:t>
            </a:r>
          </a:p>
        </p:txBody>
      </p:sp>
      <p:sp>
        <p:nvSpPr>
          <p:cNvPr id="3" name="Content Placeholder 2">
            <a:extLst>
              <a:ext uri="{FF2B5EF4-FFF2-40B4-BE49-F238E27FC236}">
                <a16:creationId xmlns:a16="http://schemas.microsoft.com/office/drawing/2014/main" id="{2E8C8D67-936E-9B4A-9833-D2A47F4D342D}"/>
              </a:ext>
            </a:extLst>
          </p:cNvPr>
          <p:cNvSpPr>
            <a:spLocks noGrp="1"/>
          </p:cNvSpPr>
          <p:nvPr>
            <p:ph idx="1"/>
          </p:nvPr>
        </p:nvSpPr>
        <p:spPr/>
        <p:txBody>
          <a:bodyPr>
            <a:normAutofit fontScale="85000" lnSpcReduction="20000"/>
          </a:bodyPr>
          <a:lstStyle/>
          <a:p>
            <a:r>
              <a:rPr lang="en-US" dirty="0"/>
              <a:t>Almost all are open to the public (not “Dispute Resolution Hearings” DRH)</a:t>
            </a:r>
          </a:p>
          <a:p>
            <a:r>
              <a:rPr lang="en-US" dirty="0"/>
              <a:t>You send an email (with your phone no. if it doesn’t say hearing will be video platform) asking to observe. (Template letter on our home page)</a:t>
            </a:r>
          </a:p>
          <a:p>
            <a:r>
              <a:rPr lang="en-US" dirty="0"/>
              <a:t>For video-hearings you should receive email with MS Teams or Cloud Video Platform (CVP) link.</a:t>
            </a:r>
          </a:p>
          <a:p>
            <a:r>
              <a:rPr lang="en-US" dirty="0"/>
              <a:t>For phone hearings you are (mostly) phoned by the judge – sometimes you are asked to call in to a conference line</a:t>
            </a:r>
          </a:p>
          <a:p>
            <a:r>
              <a:rPr lang="en-US" dirty="0"/>
              <a:t>You must be in a quiet place where you cannot be overheard + you may not record the hearing</a:t>
            </a:r>
          </a:p>
          <a:p>
            <a:r>
              <a:rPr lang="en-US" dirty="0"/>
              <a:t>TURN YOUR MIKE AND VIDEO OFF</a:t>
            </a:r>
          </a:p>
          <a:p>
            <a:r>
              <a:rPr lang="en-US" dirty="0"/>
              <a:t>You must comply with the Transparency Order (Reporting Restrictions Order)</a:t>
            </a:r>
          </a:p>
          <a:p>
            <a:r>
              <a:rPr lang="en-US" dirty="0"/>
              <a:t>Hearing should begin with a summary of the case</a:t>
            </a:r>
          </a:p>
          <a:p>
            <a:endParaRPr lang="en-US" dirty="0"/>
          </a:p>
        </p:txBody>
      </p:sp>
      <p:pic>
        <p:nvPicPr>
          <p:cNvPr id="5" name="Picture 4">
            <a:extLst>
              <a:ext uri="{FF2B5EF4-FFF2-40B4-BE49-F238E27FC236}">
                <a16:creationId xmlns:a16="http://schemas.microsoft.com/office/drawing/2014/main" id="{A2182273-0151-9A4C-8F56-1D34791DC730}"/>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2009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20000"/>
          </a:bodyPr>
          <a:lstStyle/>
          <a:p>
            <a:r>
              <a:rPr lang="en-US" dirty="0"/>
              <a:t>Info about observer</a:t>
            </a:r>
          </a:p>
          <a:p>
            <a:r>
              <a:rPr lang="en-US" dirty="0"/>
              <a:t>How hearing was listed</a:t>
            </a:r>
          </a:p>
          <a:p>
            <a:r>
              <a:rPr lang="en-US" dirty="0"/>
              <a:t>Access to hearing + Transparency Order</a:t>
            </a:r>
          </a:p>
          <a:p>
            <a:r>
              <a:rPr lang="en-US" dirty="0"/>
              <a:t>Technology issues (it’s almost always fine – an occasional glitch)</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3"/>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34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
        <p:nvSpPr>
          <p:cNvPr id="2" name="TextBox 1">
            <a:extLst>
              <a:ext uri="{FF2B5EF4-FFF2-40B4-BE49-F238E27FC236}">
                <a16:creationId xmlns:a16="http://schemas.microsoft.com/office/drawing/2014/main" id="{4A1863D2-E17E-594F-BB45-10BB98F95ADD}"/>
              </a:ext>
            </a:extLst>
          </p:cNvPr>
          <p:cNvSpPr txBox="1"/>
          <p:nvPr/>
        </p:nvSpPr>
        <p:spPr>
          <a:xfrm>
            <a:off x="9213273" y="858982"/>
            <a:ext cx="1628972" cy="646331"/>
          </a:xfrm>
          <a:prstGeom prst="rect">
            <a:avLst/>
          </a:prstGeom>
          <a:noFill/>
        </p:spPr>
        <p:txBody>
          <a:bodyPr wrap="none" rtlCol="0">
            <a:spAutoFit/>
          </a:bodyPr>
          <a:lstStyle/>
          <a:p>
            <a:r>
              <a:rPr lang="en-US" b="1" dirty="0"/>
              <a:t>Explainer blogs</a:t>
            </a:r>
          </a:p>
          <a:p>
            <a:endParaRPr lang="en-US" dirty="0"/>
          </a:p>
        </p:txBody>
      </p:sp>
    </p:spTree>
    <p:extLst>
      <p:ext uri="{BB962C8B-B14F-4D97-AF65-F5344CB8AC3E}">
        <p14:creationId xmlns:p14="http://schemas.microsoft.com/office/powerpoint/2010/main" val="29465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1FD27-A0B8-A81D-98C7-F5BE5CC774C4}"/>
              </a:ext>
            </a:extLst>
          </p:cNvPr>
          <p:cNvSpPr>
            <a:spLocks noGrp="1"/>
          </p:cNvSpPr>
          <p:nvPr>
            <p:ph type="title"/>
          </p:nvPr>
        </p:nvSpPr>
        <p:spPr/>
        <p:txBody>
          <a:bodyPr/>
          <a:lstStyle/>
          <a:p>
            <a:r>
              <a:rPr lang="en-US" dirty="0"/>
              <a:t>Suggestions for observing</a:t>
            </a:r>
          </a:p>
        </p:txBody>
      </p:sp>
      <p:sp>
        <p:nvSpPr>
          <p:cNvPr id="3" name="Content Placeholder 2">
            <a:extLst>
              <a:ext uri="{FF2B5EF4-FFF2-40B4-BE49-F238E27FC236}">
                <a16:creationId xmlns:a16="http://schemas.microsoft.com/office/drawing/2014/main" id="{865DEE2C-EF37-9950-9D28-80B96A514169}"/>
              </a:ext>
            </a:extLst>
          </p:cNvPr>
          <p:cNvSpPr>
            <a:spLocks noGrp="1"/>
          </p:cNvSpPr>
          <p:nvPr>
            <p:ph idx="1"/>
          </p:nvPr>
        </p:nvSpPr>
        <p:spPr/>
        <p:txBody>
          <a:bodyPr>
            <a:normAutofit lnSpcReduction="10000"/>
          </a:bodyPr>
          <a:lstStyle/>
          <a:p>
            <a:r>
              <a:rPr lang="en-US" dirty="0"/>
              <a:t>Maybe work in pairs to support each other</a:t>
            </a:r>
          </a:p>
          <a:p>
            <a:r>
              <a:rPr lang="en-US" dirty="0"/>
              <a:t>Choose a date/hearing (in consultation with the OJCOP Project?)</a:t>
            </a:r>
          </a:p>
          <a:p>
            <a:r>
              <a:rPr lang="en-US" dirty="0"/>
              <a:t>Ask for a seasoned observer to accompany you (remotely) if that would help (can also support writing a blog)</a:t>
            </a:r>
          </a:p>
          <a:p>
            <a:r>
              <a:rPr lang="en-US" dirty="0"/>
              <a:t>Be prepared for it not to work out first time (no reply to your email, hearing may be vacated, technical failure, incomprehensible!). Try again.</a:t>
            </a:r>
          </a:p>
          <a:p>
            <a:r>
              <a:rPr lang="en-US" dirty="0"/>
              <a:t>Note-taking – write everything down even if you don’t understand it at the time. Look it up afterwards!</a:t>
            </a:r>
          </a:p>
          <a:p>
            <a:r>
              <a:rPr lang="en-US" dirty="0"/>
              <a:t>It gets easier!  Persist.</a:t>
            </a:r>
          </a:p>
          <a:p>
            <a:endParaRPr lang="en-US" dirty="0"/>
          </a:p>
          <a:p>
            <a:endParaRPr lang="en-US" dirty="0"/>
          </a:p>
        </p:txBody>
      </p:sp>
    </p:spTree>
    <p:extLst>
      <p:ext uri="{BB962C8B-B14F-4D97-AF65-F5344CB8AC3E}">
        <p14:creationId xmlns:p14="http://schemas.microsoft.com/office/powerpoint/2010/main" val="1598262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GB" dirty="0" err="1"/>
              <a:t>openjustice@yahoo.com</a:t>
            </a:r>
            <a:endParaRPr lang="en-US" dirty="0"/>
          </a:p>
          <a:p>
            <a:r>
              <a:rPr lang="en-US" dirty="0"/>
              <a:t>@</a:t>
            </a:r>
            <a:r>
              <a:rPr lang="en-US" dirty="0" err="1"/>
              <a:t>kitzingercelia</a:t>
            </a:r>
            <a:endParaRPr lang="en-US" dirty="0"/>
          </a:p>
          <a:p>
            <a:r>
              <a:rPr lang="en-US" dirty="0"/>
              <a:t>@</a:t>
            </a:r>
            <a:r>
              <a:rPr lang="en-US" dirty="0" err="1"/>
              <a:t>OpenJusticeCOP</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
        <p:nvSpPr>
          <p:cNvPr id="3" name="TextBox 2">
            <a:extLst>
              <a:ext uri="{FF2B5EF4-FFF2-40B4-BE49-F238E27FC236}">
                <a16:creationId xmlns:a16="http://schemas.microsoft.com/office/drawing/2014/main" id="{5CB97E01-974C-3047-A72D-08CE9EC8908E}"/>
              </a:ext>
            </a:extLst>
          </p:cNvPr>
          <p:cNvSpPr txBox="1"/>
          <p:nvPr/>
        </p:nvSpPr>
        <p:spPr>
          <a:xfrm>
            <a:off x="1173091" y="5884575"/>
            <a:ext cx="8421473" cy="584775"/>
          </a:xfrm>
          <a:prstGeom prst="rect">
            <a:avLst/>
          </a:prstGeom>
          <a:noFill/>
        </p:spPr>
        <p:txBody>
          <a:bodyPr wrap="none" rtlCol="0">
            <a:spAutoFit/>
          </a:bodyPr>
          <a:lstStyle/>
          <a:p>
            <a:r>
              <a:rPr lang="en-US" sz="3200" dirty="0"/>
              <a:t>Get involved!  Observe hearings + write us a blog!</a:t>
            </a:r>
          </a:p>
        </p:txBody>
      </p:sp>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1900</TotalTime>
  <Words>1478</Words>
  <Application>Microsoft Office PowerPoint</Application>
  <PresentationFormat>Widescreen</PresentationFormat>
  <Paragraphs>119</Paragraphs>
  <Slides>24</Slides>
  <Notes>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PT Sans</vt:lpstr>
      <vt:lpstr>Office Theme</vt:lpstr>
      <vt:lpstr>Observing the Court of Protection in action</vt:lpstr>
      <vt:lpstr>What is the Court of Protection?</vt:lpstr>
      <vt:lpstr>Celia Kitzinger: ”member of the public”</vt:lpstr>
      <vt:lpstr>PowerPoint Presentation</vt:lpstr>
      <vt:lpstr>PowerPoint Presentation</vt:lpstr>
      <vt:lpstr>Openjusticecourtofprotection.org</vt:lpstr>
      <vt:lpstr>PowerPoint Presentation</vt:lpstr>
      <vt:lpstr>Twitter </vt:lpstr>
      <vt:lpstr>PowerPoint Presentation</vt:lpstr>
      <vt:lpstr>PowerPoint Presentation</vt:lpstr>
      <vt:lpstr>PowerPoint Presentation</vt:lpstr>
      <vt:lpstr>PowerPoint Presentation</vt:lpstr>
      <vt:lpstr>PowerPoint Presentation</vt:lpstr>
      <vt:lpstr>PowerPoint Presentation</vt:lpstr>
      <vt:lpstr>Benefits</vt:lpstr>
      <vt:lpstr>PowerPoint Presentation</vt:lpstr>
      <vt:lpstr>Observing hearings</vt:lpstr>
      <vt:lpstr>Hearing Feedback Form</vt:lpstr>
      <vt:lpstr>PowerPoint Presentation</vt:lpstr>
      <vt:lpstr>PowerPoint Presentation</vt:lpstr>
      <vt:lpstr>PowerPoint Presentation</vt:lpstr>
      <vt:lpstr>PowerPoint Presentation</vt:lpstr>
      <vt:lpstr>Suggestions for observing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426</cp:revision>
  <dcterms:created xsi:type="dcterms:W3CDTF">2020-08-18T15:22:30Z</dcterms:created>
  <dcterms:modified xsi:type="dcterms:W3CDTF">2023-11-07T22:31:04Z</dcterms:modified>
</cp:coreProperties>
</file>