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23" r:id="rId1"/>
  </p:sldMasterIdLst>
  <p:notesMasterIdLst>
    <p:notesMasterId r:id="rId34"/>
  </p:notesMasterIdLst>
  <p:sldIdLst>
    <p:sldId id="257" r:id="rId2"/>
    <p:sldId id="277" r:id="rId3"/>
    <p:sldId id="268" r:id="rId4"/>
    <p:sldId id="2498" r:id="rId5"/>
    <p:sldId id="2499" r:id="rId6"/>
    <p:sldId id="2500" r:id="rId7"/>
    <p:sldId id="2501" r:id="rId8"/>
    <p:sldId id="2502" r:id="rId9"/>
    <p:sldId id="2503" r:id="rId10"/>
    <p:sldId id="2504" r:id="rId11"/>
    <p:sldId id="298" r:id="rId12"/>
    <p:sldId id="297" r:id="rId13"/>
    <p:sldId id="2506" r:id="rId14"/>
    <p:sldId id="264" r:id="rId15"/>
    <p:sldId id="259" r:id="rId16"/>
    <p:sldId id="278" r:id="rId17"/>
    <p:sldId id="632" r:id="rId18"/>
    <p:sldId id="276" r:id="rId19"/>
    <p:sldId id="633" r:id="rId20"/>
    <p:sldId id="634" r:id="rId21"/>
    <p:sldId id="263" r:id="rId22"/>
    <p:sldId id="280" r:id="rId23"/>
    <p:sldId id="667" r:id="rId24"/>
    <p:sldId id="365" r:id="rId25"/>
    <p:sldId id="2492" r:id="rId26"/>
    <p:sldId id="2493" r:id="rId27"/>
    <p:sldId id="2494" r:id="rId28"/>
    <p:sldId id="2495" r:id="rId29"/>
    <p:sldId id="275" r:id="rId30"/>
    <p:sldId id="265" r:id="rId31"/>
    <p:sldId id="269" r:id="rId32"/>
    <p:sldId id="2496"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7" autoAdjust="0"/>
    <p:restoredTop sz="94225" autoAdjust="0"/>
  </p:normalViewPr>
  <p:slideViewPr>
    <p:cSldViewPr snapToGrid="0">
      <p:cViewPr varScale="1">
        <p:scale>
          <a:sx n="60" d="100"/>
          <a:sy n="60" d="100"/>
        </p:scale>
        <p:origin x="784" y="48"/>
      </p:cViewPr>
      <p:guideLst/>
    </p:cSldViewPr>
  </p:slideViewPr>
  <p:outlineViewPr>
    <p:cViewPr>
      <p:scale>
        <a:sx n="33" d="100"/>
        <a:sy n="33" d="100"/>
      </p:scale>
      <p:origin x="0" y="-29172"/>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49" d="100"/>
          <a:sy n="49" d="100"/>
        </p:scale>
        <p:origin x="2596" y="4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9C16F1-CD74-4D9F-8064-F43C3191BF60}"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CF40ADE2-229E-45EF-AB58-4EA04B7EEAF8}">
      <dgm:prSet/>
      <dgm:spPr/>
      <dgm:t>
        <a:bodyPr/>
        <a:lstStyle/>
        <a:p>
          <a:r>
            <a:rPr lang="en-GB" b="1">
              <a:solidFill>
                <a:schemeClr val="tx1"/>
              </a:solidFill>
            </a:rPr>
            <a:t>Open Justice COP Project: What Do We Do</a:t>
          </a:r>
          <a:r>
            <a:rPr lang="en-GB">
              <a:solidFill>
                <a:schemeClr val="tx1"/>
              </a:solidFill>
            </a:rPr>
            <a:t>?</a:t>
          </a:r>
          <a:endParaRPr lang="en-US" dirty="0">
            <a:solidFill>
              <a:schemeClr val="tx1"/>
            </a:solidFill>
          </a:endParaRPr>
        </a:p>
      </dgm:t>
    </dgm:pt>
    <dgm:pt modelId="{57A64407-7635-4CD7-8C9A-349A28A61AF1}" type="parTrans" cxnId="{3E47A58C-064F-42C3-B1BC-CADCB62CF1D7}">
      <dgm:prSet/>
      <dgm:spPr/>
      <dgm:t>
        <a:bodyPr/>
        <a:lstStyle/>
        <a:p>
          <a:endParaRPr lang="en-US"/>
        </a:p>
      </dgm:t>
    </dgm:pt>
    <dgm:pt modelId="{E72BE25F-9470-4EFB-9AC0-B5FE340C001A}" type="sibTrans" cxnId="{3E47A58C-064F-42C3-B1BC-CADCB62CF1D7}">
      <dgm:prSet/>
      <dgm:spPr/>
      <dgm:t>
        <a:bodyPr/>
        <a:lstStyle/>
        <a:p>
          <a:endParaRPr lang="en-US"/>
        </a:p>
      </dgm:t>
    </dgm:pt>
    <dgm:pt modelId="{36A70AF0-6B35-439D-B8C7-A93CC52309B9}">
      <dgm:prSet/>
      <dgm:spPr/>
      <dgm:t>
        <a:bodyPr/>
        <a:lstStyle/>
        <a:p>
          <a:pPr>
            <a:lnSpc>
              <a:spcPct val="100000"/>
            </a:lnSpc>
          </a:pPr>
          <a:r>
            <a:rPr lang="en-GB" dirty="0">
              <a:latin typeface="+mn-lt"/>
              <a:cs typeface="Arial" panose="020B0604020202020204" pitchFamily="34" charset="0"/>
            </a:rPr>
            <a:t>Older people in the Court of Protection – balancing autonomy, protection &amp; human rights (case examples)</a:t>
          </a:r>
          <a:endParaRPr lang="en-US" dirty="0">
            <a:latin typeface="+mn-lt"/>
            <a:cs typeface="Arial" panose="020B0604020202020204" pitchFamily="34" charset="0"/>
          </a:endParaRPr>
        </a:p>
      </dgm:t>
    </dgm:pt>
    <dgm:pt modelId="{C1BDE3D2-2D1D-47A3-BAE4-7310E5AFDE73}" type="parTrans" cxnId="{CF7A5D64-CE7F-4D2B-8D43-6383A0DC2D09}">
      <dgm:prSet/>
      <dgm:spPr/>
      <dgm:t>
        <a:bodyPr/>
        <a:lstStyle/>
        <a:p>
          <a:endParaRPr lang="en-US"/>
        </a:p>
      </dgm:t>
    </dgm:pt>
    <dgm:pt modelId="{D13DECFB-22FE-4866-B6C1-60AA6254B9ED}" type="sibTrans" cxnId="{CF7A5D64-CE7F-4D2B-8D43-6383A0DC2D09}">
      <dgm:prSet/>
      <dgm:spPr/>
      <dgm:t>
        <a:bodyPr/>
        <a:lstStyle/>
        <a:p>
          <a:endParaRPr lang="en-US"/>
        </a:p>
      </dgm:t>
    </dgm:pt>
    <dgm:pt modelId="{B21DB6A0-D52C-4E26-83FA-25568E3984B9}">
      <dgm:prSet/>
      <dgm:spPr/>
      <dgm:t>
        <a:bodyPr/>
        <a:lstStyle/>
        <a:p>
          <a:pPr>
            <a:lnSpc>
              <a:spcPct val="100000"/>
            </a:lnSpc>
          </a:pPr>
          <a:r>
            <a:rPr lang="en-GB" dirty="0">
              <a:latin typeface="+mn-lt"/>
              <a:cs typeface="Arial" panose="020B0604020202020204" pitchFamily="34" charset="0"/>
            </a:rPr>
            <a:t>Context – Open Justice &amp; Transparency</a:t>
          </a:r>
          <a:endParaRPr lang="en-US" dirty="0">
            <a:latin typeface="+mn-lt"/>
            <a:cs typeface="Arial" panose="020B0604020202020204" pitchFamily="34" charset="0"/>
          </a:endParaRPr>
        </a:p>
      </dgm:t>
    </dgm:pt>
    <dgm:pt modelId="{477F3006-551F-41A1-8F2A-70390C6CB28F}" type="parTrans" cxnId="{28FB0668-F0F7-41AD-9D82-77B844D75C4A}">
      <dgm:prSet/>
      <dgm:spPr/>
      <dgm:t>
        <a:bodyPr/>
        <a:lstStyle/>
        <a:p>
          <a:endParaRPr lang="en-US"/>
        </a:p>
      </dgm:t>
    </dgm:pt>
    <dgm:pt modelId="{09ACD357-8EB0-46C7-81CE-996BD8EDC900}" type="sibTrans" cxnId="{28FB0668-F0F7-41AD-9D82-77B844D75C4A}">
      <dgm:prSet/>
      <dgm:spPr/>
      <dgm:t>
        <a:bodyPr/>
        <a:lstStyle/>
        <a:p>
          <a:endParaRPr lang="en-US"/>
        </a:p>
      </dgm:t>
    </dgm:pt>
    <dgm:pt modelId="{5AEBEF5C-5329-41C9-968A-F74A864D8B30}">
      <dgm:prSet/>
      <dgm:spPr/>
      <dgm:t>
        <a:bodyPr/>
        <a:lstStyle/>
        <a:p>
          <a:pPr>
            <a:lnSpc>
              <a:spcPct val="100000"/>
            </a:lnSpc>
          </a:pPr>
          <a:r>
            <a:rPr lang="en-GB" dirty="0">
              <a:latin typeface="+mn-lt"/>
              <a:cs typeface="Arial" panose="020B0604020202020204" pitchFamily="34" charset="0"/>
            </a:rPr>
            <a:t>The Project! – Twitter, The Website, The Blog</a:t>
          </a:r>
          <a:endParaRPr lang="en-US" dirty="0">
            <a:latin typeface="+mn-lt"/>
            <a:cs typeface="Arial" panose="020B0604020202020204" pitchFamily="34" charset="0"/>
          </a:endParaRPr>
        </a:p>
      </dgm:t>
    </dgm:pt>
    <dgm:pt modelId="{67837AE1-EFAF-4337-8CEA-374D00BB1313}" type="parTrans" cxnId="{DD243925-2E3F-49AE-8460-494159659F08}">
      <dgm:prSet/>
      <dgm:spPr/>
      <dgm:t>
        <a:bodyPr/>
        <a:lstStyle/>
        <a:p>
          <a:endParaRPr lang="en-US"/>
        </a:p>
      </dgm:t>
    </dgm:pt>
    <dgm:pt modelId="{34502863-E8B8-48FB-B0ED-18986F5FD9E7}" type="sibTrans" cxnId="{DD243925-2E3F-49AE-8460-494159659F08}">
      <dgm:prSet/>
      <dgm:spPr/>
      <dgm:t>
        <a:bodyPr/>
        <a:lstStyle/>
        <a:p>
          <a:endParaRPr lang="en-US"/>
        </a:p>
      </dgm:t>
    </dgm:pt>
    <dgm:pt modelId="{F6FB32C1-35C5-458F-B6FA-72DC02237015}">
      <dgm:prSet/>
      <dgm:spPr/>
      <dgm:t>
        <a:bodyPr/>
        <a:lstStyle/>
        <a:p>
          <a:pPr>
            <a:lnSpc>
              <a:spcPct val="100000"/>
            </a:lnSpc>
          </a:pPr>
          <a:r>
            <a:rPr lang="en-GB" dirty="0">
              <a:latin typeface="+mn-lt"/>
              <a:cs typeface="Arial" panose="020B0604020202020204" pitchFamily="34" charset="0"/>
            </a:rPr>
            <a:t>Who Observes the Court of Protection?</a:t>
          </a:r>
          <a:endParaRPr lang="en-US" dirty="0">
            <a:latin typeface="+mn-lt"/>
            <a:cs typeface="Arial" panose="020B0604020202020204" pitchFamily="34" charset="0"/>
          </a:endParaRPr>
        </a:p>
      </dgm:t>
    </dgm:pt>
    <dgm:pt modelId="{B80082E9-6E55-416A-8777-13D2917B4ED3}" type="parTrans" cxnId="{FD55FAED-F3E3-46FF-A0A1-6F71E2444D88}">
      <dgm:prSet/>
      <dgm:spPr/>
      <dgm:t>
        <a:bodyPr/>
        <a:lstStyle/>
        <a:p>
          <a:endParaRPr lang="en-US"/>
        </a:p>
      </dgm:t>
    </dgm:pt>
    <dgm:pt modelId="{A821259C-BFEE-4823-BD9C-34D959992F37}" type="sibTrans" cxnId="{FD55FAED-F3E3-46FF-A0A1-6F71E2444D88}">
      <dgm:prSet/>
      <dgm:spPr/>
      <dgm:t>
        <a:bodyPr/>
        <a:lstStyle/>
        <a:p>
          <a:endParaRPr lang="en-US"/>
        </a:p>
      </dgm:t>
    </dgm:pt>
    <dgm:pt modelId="{E31C63EB-5D2B-4B3E-B90E-67D938AEEED8}">
      <dgm:prSet/>
      <dgm:spPr/>
      <dgm:t>
        <a:bodyPr/>
        <a:lstStyle/>
        <a:p>
          <a:r>
            <a:rPr lang="en-GB">
              <a:solidFill>
                <a:schemeClr val="tx1"/>
              </a:solidFill>
            </a:rPr>
            <a:t>Why Observe the CoP in Action?</a:t>
          </a:r>
          <a:endParaRPr lang="en-US" dirty="0">
            <a:solidFill>
              <a:schemeClr val="tx1"/>
            </a:solidFill>
          </a:endParaRPr>
        </a:p>
      </dgm:t>
    </dgm:pt>
    <dgm:pt modelId="{50EF6B84-BAF9-4E18-85FF-9EBC9CD693C6}" type="parTrans" cxnId="{B199E3AD-B537-49EF-98B6-D21E41DAAC16}">
      <dgm:prSet/>
      <dgm:spPr/>
      <dgm:t>
        <a:bodyPr/>
        <a:lstStyle/>
        <a:p>
          <a:endParaRPr lang="en-US"/>
        </a:p>
      </dgm:t>
    </dgm:pt>
    <dgm:pt modelId="{B181BC2A-E387-42BD-A272-EAE91AB2BF4A}" type="sibTrans" cxnId="{B199E3AD-B537-49EF-98B6-D21E41DAAC16}">
      <dgm:prSet/>
      <dgm:spPr/>
      <dgm:t>
        <a:bodyPr/>
        <a:lstStyle/>
        <a:p>
          <a:endParaRPr lang="en-US"/>
        </a:p>
      </dgm:t>
    </dgm:pt>
    <dgm:pt modelId="{C64259EB-7D21-4489-B767-C0C0217B5AFB}">
      <dgm:prSet/>
      <dgm:spPr/>
      <dgm:t>
        <a:bodyPr/>
        <a:lstStyle/>
        <a:p>
          <a:pPr>
            <a:lnSpc>
              <a:spcPct val="100000"/>
            </a:lnSpc>
          </a:pPr>
          <a:r>
            <a:rPr lang="en-US" dirty="0">
              <a:latin typeface="+mn-lt"/>
              <a:cs typeface="Arial" panose="020B0604020202020204" pitchFamily="34" charset="0"/>
            </a:rPr>
            <a:t>How to get involved</a:t>
          </a:r>
        </a:p>
      </dgm:t>
    </dgm:pt>
    <dgm:pt modelId="{64DD3B0F-3477-4545-AE5F-A53D09628884}" type="parTrans" cxnId="{6051ECEB-6B77-4A56-B6E4-9A647DF2707E}">
      <dgm:prSet/>
      <dgm:spPr/>
      <dgm:t>
        <a:bodyPr/>
        <a:lstStyle/>
        <a:p>
          <a:endParaRPr lang="en-GB"/>
        </a:p>
      </dgm:t>
    </dgm:pt>
    <dgm:pt modelId="{92492944-455A-4E4C-BB83-348AA122B421}" type="sibTrans" cxnId="{6051ECEB-6B77-4A56-B6E4-9A647DF2707E}">
      <dgm:prSet/>
      <dgm:spPr/>
      <dgm:t>
        <a:bodyPr/>
        <a:lstStyle/>
        <a:p>
          <a:endParaRPr lang="en-GB"/>
        </a:p>
      </dgm:t>
    </dgm:pt>
    <dgm:pt modelId="{107C4A62-5E46-461C-B99D-10F536E11AD9}" type="pres">
      <dgm:prSet presAssocID="{739C16F1-CD74-4D9F-8064-F43C3191BF60}" presName="linear" presStyleCnt="0">
        <dgm:presLayoutVars>
          <dgm:animLvl val="lvl"/>
          <dgm:resizeHandles val="exact"/>
        </dgm:presLayoutVars>
      </dgm:prSet>
      <dgm:spPr/>
    </dgm:pt>
    <dgm:pt modelId="{7E505BCB-34CF-4DD2-902F-B6AF9CB8EC2E}" type="pres">
      <dgm:prSet presAssocID="{CF40ADE2-229E-45EF-AB58-4EA04B7EEAF8}" presName="parentText" presStyleLbl="node1" presStyleIdx="0" presStyleCnt="2">
        <dgm:presLayoutVars>
          <dgm:chMax val="0"/>
          <dgm:bulletEnabled val="1"/>
        </dgm:presLayoutVars>
      </dgm:prSet>
      <dgm:spPr/>
    </dgm:pt>
    <dgm:pt modelId="{DE97E34C-73E5-49F7-82C9-947763A011B1}" type="pres">
      <dgm:prSet presAssocID="{CF40ADE2-229E-45EF-AB58-4EA04B7EEAF8}" presName="childText" presStyleLbl="revTx" presStyleIdx="0" presStyleCnt="1">
        <dgm:presLayoutVars>
          <dgm:bulletEnabled val="1"/>
        </dgm:presLayoutVars>
      </dgm:prSet>
      <dgm:spPr/>
    </dgm:pt>
    <dgm:pt modelId="{AC35E647-5EB0-459F-96EC-C8D7EB4819D4}" type="pres">
      <dgm:prSet presAssocID="{E31C63EB-5D2B-4B3E-B90E-67D938AEEED8}" presName="parentText" presStyleLbl="node1" presStyleIdx="1" presStyleCnt="2">
        <dgm:presLayoutVars>
          <dgm:chMax val="0"/>
          <dgm:bulletEnabled val="1"/>
        </dgm:presLayoutVars>
      </dgm:prSet>
      <dgm:spPr/>
    </dgm:pt>
  </dgm:ptLst>
  <dgm:cxnLst>
    <dgm:cxn modelId="{5AB8B821-1FFA-42EA-8DBA-08958BC422B4}" type="presOf" srcId="{5AEBEF5C-5329-41C9-968A-F74A864D8B30}" destId="{DE97E34C-73E5-49F7-82C9-947763A011B1}" srcOrd="0" destOrd="2" presId="urn:microsoft.com/office/officeart/2005/8/layout/vList2"/>
    <dgm:cxn modelId="{DD243925-2E3F-49AE-8460-494159659F08}" srcId="{CF40ADE2-229E-45EF-AB58-4EA04B7EEAF8}" destId="{5AEBEF5C-5329-41C9-968A-F74A864D8B30}" srcOrd="2" destOrd="0" parTransId="{67837AE1-EFAF-4337-8CEA-374D00BB1313}" sibTransId="{34502863-E8B8-48FB-B0ED-18986F5FD9E7}"/>
    <dgm:cxn modelId="{DA64002D-5102-4621-A1E0-03B18485D67D}" type="presOf" srcId="{739C16F1-CD74-4D9F-8064-F43C3191BF60}" destId="{107C4A62-5E46-461C-B99D-10F536E11AD9}" srcOrd="0" destOrd="0" presId="urn:microsoft.com/office/officeart/2005/8/layout/vList2"/>
    <dgm:cxn modelId="{CF7A5D64-CE7F-4D2B-8D43-6383A0DC2D09}" srcId="{CF40ADE2-229E-45EF-AB58-4EA04B7EEAF8}" destId="{36A70AF0-6B35-439D-B8C7-A93CC52309B9}" srcOrd="0" destOrd="0" parTransId="{C1BDE3D2-2D1D-47A3-BAE4-7310E5AFDE73}" sibTransId="{D13DECFB-22FE-4866-B6C1-60AA6254B9ED}"/>
    <dgm:cxn modelId="{28FB0668-F0F7-41AD-9D82-77B844D75C4A}" srcId="{CF40ADE2-229E-45EF-AB58-4EA04B7EEAF8}" destId="{B21DB6A0-D52C-4E26-83FA-25568E3984B9}" srcOrd="1" destOrd="0" parTransId="{477F3006-551F-41A1-8F2A-70390C6CB28F}" sibTransId="{09ACD357-8EB0-46C7-81CE-996BD8EDC900}"/>
    <dgm:cxn modelId="{6F222C4E-5228-4894-8395-740CC96C05E5}" type="presOf" srcId="{CF40ADE2-229E-45EF-AB58-4EA04B7EEAF8}" destId="{7E505BCB-34CF-4DD2-902F-B6AF9CB8EC2E}" srcOrd="0" destOrd="0" presId="urn:microsoft.com/office/officeart/2005/8/layout/vList2"/>
    <dgm:cxn modelId="{C26F2950-07D8-4C28-8D31-F34F1B21D5D1}" type="presOf" srcId="{36A70AF0-6B35-439D-B8C7-A93CC52309B9}" destId="{DE97E34C-73E5-49F7-82C9-947763A011B1}" srcOrd="0" destOrd="0" presId="urn:microsoft.com/office/officeart/2005/8/layout/vList2"/>
    <dgm:cxn modelId="{DAB14D81-949F-4127-9FFC-B92B3A94D86D}" type="presOf" srcId="{B21DB6A0-D52C-4E26-83FA-25568E3984B9}" destId="{DE97E34C-73E5-49F7-82C9-947763A011B1}" srcOrd="0" destOrd="1" presId="urn:microsoft.com/office/officeart/2005/8/layout/vList2"/>
    <dgm:cxn modelId="{3E47A58C-064F-42C3-B1BC-CADCB62CF1D7}" srcId="{739C16F1-CD74-4D9F-8064-F43C3191BF60}" destId="{CF40ADE2-229E-45EF-AB58-4EA04B7EEAF8}" srcOrd="0" destOrd="0" parTransId="{57A64407-7635-4CD7-8C9A-349A28A61AF1}" sibTransId="{E72BE25F-9470-4EFB-9AC0-B5FE340C001A}"/>
    <dgm:cxn modelId="{B199E3AD-B537-49EF-98B6-D21E41DAAC16}" srcId="{739C16F1-CD74-4D9F-8064-F43C3191BF60}" destId="{E31C63EB-5D2B-4B3E-B90E-67D938AEEED8}" srcOrd="1" destOrd="0" parTransId="{50EF6B84-BAF9-4E18-85FF-9EBC9CD693C6}" sibTransId="{B181BC2A-E387-42BD-A272-EAE91AB2BF4A}"/>
    <dgm:cxn modelId="{A68C9EC5-CEFC-43AB-A007-4112D605DCA6}" type="presOf" srcId="{F6FB32C1-35C5-458F-B6FA-72DC02237015}" destId="{DE97E34C-73E5-49F7-82C9-947763A011B1}" srcOrd="0" destOrd="3" presId="urn:microsoft.com/office/officeart/2005/8/layout/vList2"/>
    <dgm:cxn modelId="{80DE55C9-6720-4C42-AAF0-FBDE6B99071A}" type="presOf" srcId="{C64259EB-7D21-4489-B767-C0C0217B5AFB}" destId="{DE97E34C-73E5-49F7-82C9-947763A011B1}" srcOrd="0" destOrd="4" presId="urn:microsoft.com/office/officeart/2005/8/layout/vList2"/>
    <dgm:cxn modelId="{6051ECEB-6B77-4A56-B6E4-9A647DF2707E}" srcId="{CF40ADE2-229E-45EF-AB58-4EA04B7EEAF8}" destId="{C64259EB-7D21-4489-B767-C0C0217B5AFB}" srcOrd="4" destOrd="0" parTransId="{64DD3B0F-3477-4545-AE5F-A53D09628884}" sibTransId="{92492944-455A-4E4C-BB83-348AA122B421}"/>
    <dgm:cxn modelId="{FD55FAED-F3E3-46FF-A0A1-6F71E2444D88}" srcId="{CF40ADE2-229E-45EF-AB58-4EA04B7EEAF8}" destId="{F6FB32C1-35C5-458F-B6FA-72DC02237015}" srcOrd="3" destOrd="0" parTransId="{B80082E9-6E55-416A-8777-13D2917B4ED3}" sibTransId="{A821259C-BFEE-4823-BD9C-34D959992F37}"/>
    <dgm:cxn modelId="{371181EE-F3FF-4C5C-8425-A269AC8F6332}" type="presOf" srcId="{E31C63EB-5D2B-4B3E-B90E-67D938AEEED8}" destId="{AC35E647-5EB0-459F-96EC-C8D7EB4819D4}" srcOrd="0" destOrd="0" presId="urn:microsoft.com/office/officeart/2005/8/layout/vList2"/>
    <dgm:cxn modelId="{2EBC99C3-E81C-4864-8720-AF0931C6B06B}" type="presParOf" srcId="{107C4A62-5E46-461C-B99D-10F536E11AD9}" destId="{7E505BCB-34CF-4DD2-902F-B6AF9CB8EC2E}" srcOrd="0" destOrd="0" presId="urn:microsoft.com/office/officeart/2005/8/layout/vList2"/>
    <dgm:cxn modelId="{E68E349A-E187-4B58-B3AB-497A39312351}" type="presParOf" srcId="{107C4A62-5E46-461C-B99D-10F536E11AD9}" destId="{DE97E34C-73E5-49F7-82C9-947763A011B1}" srcOrd="1" destOrd="0" presId="urn:microsoft.com/office/officeart/2005/8/layout/vList2"/>
    <dgm:cxn modelId="{28456BD2-1B87-4BFB-9004-CE24C2B644C1}" type="presParOf" srcId="{107C4A62-5E46-461C-B99D-10F536E11AD9}" destId="{AC35E647-5EB0-459F-96EC-C8D7EB4819D4}"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505BCB-34CF-4DD2-902F-B6AF9CB8EC2E}">
      <dsp:nvSpPr>
        <dsp:cNvPr id="0" name=""/>
        <dsp:cNvSpPr/>
      </dsp:nvSpPr>
      <dsp:spPr>
        <a:xfrm>
          <a:off x="0" y="160614"/>
          <a:ext cx="5876905" cy="1088100"/>
        </a:xfrm>
        <a:prstGeom prst="round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GB" sz="3000" b="1" kern="1200">
              <a:solidFill>
                <a:schemeClr val="tx1"/>
              </a:solidFill>
            </a:rPr>
            <a:t>Open Justice COP Project: What Do We Do</a:t>
          </a:r>
          <a:r>
            <a:rPr lang="en-GB" sz="3000" kern="1200">
              <a:solidFill>
                <a:schemeClr val="tx1"/>
              </a:solidFill>
            </a:rPr>
            <a:t>?</a:t>
          </a:r>
          <a:endParaRPr lang="en-US" sz="3000" kern="1200" dirty="0">
            <a:solidFill>
              <a:schemeClr val="tx1"/>
            </a:solidFill>
          </a:endParaRPr>
        </a:p>
      </dsp:txBody>
      <dsp:txXfrm>
        <a:off x="53117" y="213731"/>
        <a:ext cx="5770671" cy="981866"/>
      </dsp:txXfrm>
    </dsp:sp>
    <dsp:sp modelId="{DE97E34C-73E5-49F7-82C9-947763A011B1}">
      <dsp:nvSpPr>
        <dsp:cNvPr id="0" name=""/>
        <dsp:cNvSpPr/>
      </dsp:nvSpPr>
      <dsp:spPr>
        <a:xfrm>
          <a:off x="0" y="1248714"/>
          <a:ext cx="5876905" cy="2608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592" tIns="38100" rIns="213360" bIns="38100" numCol="1" spcCol="1270" anchor="t" anchorCtr="0">
          <a:noAutofit/>
        </a:bodyPr>
        <a:lstStyle/>
        <a:p>
          <a:pPr marL="228600" lvl="1" indent="-228600" algn="l" defTabSz="1022350">
            <a:lnSpc>
              <a:spcPct val="100000"/>
            </a:lnSpc>
            <a:spcBef>
              <a:spcPct val="0"/>
            </a:spcBef>
            <a:spcAft>
              <a:spcPct val="20000"/>
            </a:spcAft>
            <a:buChar char="•"/>
          </a:pPr>
          <a:r>
            <a:rPr lang="en-GB" sz="2300" kern="1200" dirty="0">
              <a:latin typeface="+mn-lt"/>
              <a:cs typeface="Arial" panose="020B0604020202020204" pitchFamily="34" charset="0"/>
            </a:rPr>
            <a:t>Older people in the Court of Protection – balancing autonomy, protection &amp; human rights (case examples)</a:t>
          </a:r>
          <a:endParaRPr lang="en-US" sz="2300" kern="1200" dirty="0">
            <a:latin typeface="+mn-lt"/>
            <a:cs typeface="Arial" panose="020B0604020202020204" pitchFamily="34" charset="0"/>
          </a:endParaRPr>
        </a:p>
        <a:p>
          <a:pPr marL="228600" lvl="1" indent="-228600" algn="l" defTabSz="1022350">
            <a:lnSpc>
              <a:spcPct val="100000"/>
            </a:lnSpc>
            <a:spcBef>
              <a:spcPct val="0"/>
            </a:spcBef>
            <a:spcAft>
              <a:spcPct val="20000"/>
            </a:spcAft>
            <a:buChar char="•"/>
          </a:pPr>
          <a:r>
            <a:rPr lang="en-GB" sz="2300" kern="1200" dirty="0">
              <a:latin typeface="+mn-lt"/>
              <a:cs typeface="Arial" panose="020B0604020202020204" pitchFamily="34" charset="0"/>
            </a:rPr>
            <a:t>Context – Open Justice &amp; Transparency</a:t>
          </a:r>
          <a:endParaRPr lang="en-US" sz="2300" kern="1200" dirty="0">
            <a:latin typeface="+mn-lt"/>
            <a:cs typeface="Arial" panose="020B0604020202020204" pitchFamily="34" charset="0"/>
          </a:endParaRPr>
        </a:p>
        <a:p>
          <a:pPr marL="228600" lvl="1" indent="-228600" algn="l" defTabSz="1022350">
            <a:lnSpc>
              <a:spcPct val="100000"/>
            </a:lnSpc>
            <a:spcBef>
              <a:spcPct val="0"/>
            </a:spcBef>
            <a:spcAft>
              <a:spcPct val="20000"/>
            </a:spcAft>
            <a:buChar char="•"/>
          </a:pPr>
          <a:r>
            <a:rPr lang="en-GB" sz="2300" kern="1200" dirty="0">
              <a:latin typeface="+mn-lt"/>
              <a:cs typeface="Arial" panose="020B0604020202020204" pitchFamily="34" charset="0"/>
            </a:rPr>
            <a:t>The Project! – Twitter, The Website, The Blog</a:t>
          </a:r>
          <a:endParaRPr lang="en-US" sz="2300" kern="1200" dirty="0">
            <a:latin typeface="+mn-lt"/>
            <a:cs typeface="Arial" panose="020B0604020202020204" pitchFamily="34" charset="0"/>
          </a:endParaRPr>
        </a:p>
        <a:p>
          <a:pPr marL="228600" lvl="1" indent="-228600" algn="l" defTabSz="1022350">
            <a:lnSpc>
              <a:spcPct val="100000"/>
            </a:lnSpc>
            <a:spcBef>
              <a:spcPct val="0"/>
            </a:spcBef>
            <a:spcAft>
              <a:spcPct val="20000"/>
            </a:spcAft>
            <a:buChar char="•"/>
          </a:pPr>
          <a:r>
            <a:rPr lang="en-GB" sz="2300" kern="1200" dirty="0">
              <a:latin typeface="+mn-lt"/>
              <a:cs typeface="Arial" panose="020B0604020202020204" pitchFamily="34" charset="0"/>
            </a:rPr>
            <a:t>Who Observes the Court of Protection?</a:t>
          </a:r>
          <a:endParaRPr lang="en-US" sz="2300" kern="1200" dirty="0">
            <a:latin typeface="+mn-lt"/>
            <a:cs typeface="Arial" panose="020B0604020202020204" pitchFamily="34" charset="0"/>
          </a:endParaRPr>
        </a:p>
        <a:p>
          <a:pPr marL="228600" lvl="1" indent="-228600" algn="l" defTabSz="1022350">
            <a:lnSpc>
              <a:spcPct val="100000"/>
            </a:lnSpc>
            <a:spcBef>
              <a:spcPct val="0"/>
            </a:spcBef>
            <a:spcAft>
              <a:spcPct val="20000"/>
            </a:spcAft>
            <a:buChar char="•"/>
          </a:pPr>
          <a:r>
            <a:rPr lang="en-US" sz="2300" kern="1200" dirty="0">
              <a:latin typeface="+mn-lt"/>
              <a:cs typeface="Arial" panose="020B0604020202020204" pitchFamily="34" charset="0"/>
            </a:rPr>
            <a:t>How to get involved</a:t>
          </a:r>
        </a:p>
      </dsp:txBody>
      <dsp:txXfrm>
        <a:off x="0" y="1248714"/>
        <a:ext cx="5876905" cy="2608200"/>
      </dsp:txXfrm>
    </dsp:sp>
    <dsp:sp modelId="{AC35E647-5EB0-459F-96EC-C8D7EB4819D4}">
      <dsp:nvSpPr>
        <dsp:cNvPr id="0" name=""/>
        <dsp:cNvSpPr/>
      </dsp:nvSpPr>
      <dsp:spPr>
        <a:xfrm>
          <a:off x="0" y="3856915"/>
          <a:ext cx="5876905" cy="1088100"/>
        </a:xfrm>
        <a:prstGeom prst="roundRect">
          <a:avLst/>
        </a:prstGeom>
        <a:gradFill rotWithShape="0">
          <a:gsLst>
            <a:gs pos="0">
              <a:schemeClr val="accent2">
                <a:hueOff val="-4374192"/>
                <a:satOff val="-8420"/>
                <a:lumOff val="588"/>
                <a:alphaOff val="0"/>
                <a:tint val="94000"/>
                <a:satMod val="100000"/>
                <a:lumMod val="108000"/>
              </a:schemeClr>
            </a:gs>
            <a:gs pos="50000">
              <a:schemeClr val="accent2">
                <a:hueOff val="-4374192"/>
                <a:satOff val="-8420"/>
                <a:lumOff val="588"/>
                <a:alphaOff val="0"/>
                <a:tint val="98000"/>
                <a:shade val="100000"/>
                <a:satMod val="100000"/>
                <a:lumMod val="100000"/>
              </a:schemeClr>
            </a:gs>
            <a:gs pos="100000">
              <a:schemeClr val="accent2">
                <a:hueOff val="-4374192"/>
                <a:satOff val="-8420"/>
                <a:lumOff val="588"/>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GB" sz="3000" kern="1200">
              <a:solidFill>
                <a:schemeClr val="tx1"/>
              </a:solidFill>
            </a:rPr>
            <a:t>Why Observe the CoP in Action?</a:t>
          </a:r>
          <a:endParaRPr lang="en-US" sz="3000" kern="1200" dirty="0">
            <a:solidFill>
              <a:schemeClr val="tx1"/>
            </a:solidFill>
          </a:endParaRPr>
        </a:p>
      </dsp:txBody>
      <dsp:txXfrm>
        <a:off x="53117" y="3910032"/>
        <a:ext cx="5770671" cy="98186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483EEA-801D-4DD0-B7AA-D09D85E2737F}" type="datetimeFigureOut">
              <a:rPr lang="en-GB" smtClean="0"/>
              <a:t>07/11/2023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4E55A9-D5CF-4968-8DB1-685E40F15881}" type="slidenum">
              <a:rPr lang="en-GB" smtClean="0"/>
              <a:t>‹#›</a:t>
            </a:fld>
            <a:endParaRPr lang="en-GB"/>
          </a:p>
        </p:txBody>
      </p:sp>
    </p:spTree>
    <p:extLst>
      <p:ext uri="{BB962C8B-B14F-4D97-AF65-F5344CB8AC3E}">
        <p14:creationId xmlns:p14="http://schemas.microsoft.com/office/powerpoint/2010/main" val="3914736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E4E55A9-D5CF-4968-8DB1-685E40F15881}" type="slidenum">
              <a:rPr lang="en-GB" smtClean="0"/>
              <a:t>1</a:t>
            </a:fld>
            <a:endParaRPr lang="en-GB"/>
          </a:p>
        </p:txBody>
      </p:sp>
    </p:spTree>
    <p:extLst>
      <p:ext uri="{BB962C8B-B14F-4D97-AF65-F5344CB8AC3E}">
        <p14:creationId xmlns:p14="http://schemas.microsoft.com/office/powerpoint/2010/main" val="3838635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E4E55A9-D5CF-4968-8DB1-685E40F15881}" type="slidenum">
              <a:rPr lang="en-GB" smtClean="0"/>
              <a:t>2</a:t>
            </a:fld>
            <a:endParaRPr lang="en-GB"/>
          </a:p>
        </p:txBody>
      </p:sp>
    </p:spTree>
    <p:extLst>
      <p:ext uri="{BB962C8B-B14F-4D97-AF65-F5344CB8AC3E}">
        <p14:creationId xmlns:p14="http://schemas.microsoft.com/office/powerpoint/2010/main" val="2749529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FCC30D5-F870-4498-8152-1FD1791C4448}" type="slidenum">
              <a:rPr lang="en-GB" smtClean="0"/>
              <a:t>3</a:t>
            </a:fld>
            <a:endParaRPr lang="en-GB"/>
          </a:p>
        </p:txBody>
      </p:sp>
    </p:spTree>
    <p:extLst>
      <p:ext uri="{BB962C8B-B14F-4D97-AF65-F5344CB8AC3E}">
        <p14:creationId xmlns:p14="http://schemas.microsoft.com/office/powerpoint/2010/main" val="40366190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E4E55A9-D5CF-4968-8DB1-685E40F15881}" type="slidenum">
              <a:rPr lang="en-GB" smtClean="0"/>
              <a:t>4</a:t>
            </a:fld>
            <a:endParaRPr lang="en-GB"/>
          </a:p>
        </p:txBody>
      </p:sp>
    </p:spTree>
    <p:extLst>
      <p:ext uri="{BB962C8B-B14F-4D97-AF65-F5344CB8AC3E}">
        <p14:creationId xmlns:p14="http://schemas.microsoft.com/office/powerpoint/2010/main" val="31028290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E4E55A9-D5CF-4968-8DB1-685E40F15881}" type="slidenum">
              <a:rPr lang="en-GB" smtClean="0"/>
              <a:t>5</a:t>
            </a:fld>
            <a:endParaRPr lang="en-GB"/>
          </a:p>
        </p:txBody>
      </p:sp>
    </p:spTree>
    <p:extLst>
      <p:ext uri="{BB962C8B-B14F-4D97-AF65-F5344CB8AC3E}">
        <p14:creationId xmlns:p14="http://schemas.microsoft.com/office/powerpoint/2010/main" val="2276032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E4E55A9-D5CF-4968-8DB1-685E40F15881}" type="slidenum">
              <a:rPr lang="en-GB" smtClean="0"/>
              <a:t>6</a:t>
            </a:fld>
            <a:endParaRPr lang="en-GB"/>
          </a:p>
        </p:txBody>
      </p:sp>
    </p:spTree>
    <p:extLst>
      <p:ext uri="{BB962C8B-B14F-4D97-AF65-F5344CB8AC3E}">
        <p14:creationId xmlns:p14="http://schemas.microsoft.com/office/powerpoint/2010/main" val="631288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E4E55A9-D5CF-4968-8DB1-685E40F15881}" type="slidenum">
              <a:rPr lang="en-GB" smtClean="0"/>
              <a:t>7</a:t>
            </a:fld>
            <a:endParaRPr lang="en-GB"/>
          </a:p>
        </p:txBody>
      </p:sp>
    </p:spTree>
    <p:extLst>
      <p:ext uri="{BB962C8B-B14F-4D97-AF65-F5344CB8AC3E}">
        <p14:creationId xmlns:p14="http://schemas.microsoft.com/office/powerpoint/2010/main" val="13186832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E4E55A9-D5CF-4968-8DB1-685E40F15881}" type="slidenum">
              <a:rPr lang="en-GB" smtClean="0"/>
              <a:t>8</a:t>
            </a:fld>
            <a:endParaRPr lang="en-GB"/>
          </a:p>
        </p:txBody>
      </p:sp>
    </p:spTree>
    <p:extLst>
      <p:ext uri="{BB962C8B-B14F-4D97-AF65-F5344CB8AC3E}">
        <p14:creationId xmlns:p14="http://schemas.microsoft.com/office/powerpoint/2010/main" val="31438545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E4E55A9-D5CF-4968-8DB1-685E40F15881}" type="slidenum">
              <a:rPr lang="en-GB" smtClean="0"/>
              <a:t>9</a:t>
            </a:fld>
            <a:endParaRPr lang="en-GB"/>
          </a:p>
        </p:txBody>
      </p:sp>
    </p:spTree>
    <p:extLst>
      <p:ext uri="{BB962C8B-B14F-4D97-AF65-F5344CB8AC3E}">
        <p14:creationId xmlns:p14="http://schemas.microsoft.com/office/powerpoint/2010/main" val="20285690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E4E55A9-D5CF-4968-8DB1-685E40F15881}" type="slidenum">
              <a:rPr lang="en-GB" smtClean="0"/>
              <a:t>10</a:t>
            </a:fld>
            <a:endParaRPr lang="en-GB"/>
          </a:p>
        </p:txBody>
      </p:sp>
    </p:spTree>
    <p:extLst>
      <p:ext uri="{BB962C8B-B14F-4D97-AF65-F5344CB8AC3E}">
        <p14:creationId xmlns:p14="http://schemas.microsoft.com/office/powerpoint/2010/main" val="32651323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E4E55A9-D5CF-4968-8DB1-685E40F15881}" type="slidenum">
              <a:rPr lang="en-GB" smtClean="0"/>
              <a:t>11</a:t>
            </a:fld>
            <a:endParaRPr lang="en-GB"/>
          </a:p>
        </p:txBody>
      </p:sp>
    </p:spTree>
    <p:extLst>
      <p:ext uri="{BB962C8B-B14F-4D97-AF65-F5344CB8AC3E}">
        <p14:creationId xmlns:p14="http://schemas.microsoft.com/office/powerpoint/2010/main" val="25302283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E4E55A9-D5CF-4968-8DB1-685E40F15881}" type="slidenum">
              <a:rPr lang="en-GB" smtClean="0"/>
              <a:t>12</a:t>
            </a:fld>
            <a:endParaRPr lang="en-GB"/>
          </a:p>
        </p:txBody>
      </p:sp>
    </p:spTree>
    <p:extLst>
      <p:ext uri="{BB962C8B-B14F-4D97-AF65-F5344CB8AC3E}">
        <p14:creationId xmlns:p14="http://schemas.microsoft.com/office/powerpoint/2010/main" val="29227648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E4E55A9-D5CF-4968-8DB1-685E40F15881}" type="slidenum">
              <a:rPr lang="en-GB" smtClean="0"/>
              <a:t>13</a:t>
            </a:fld>
            <a:endParaRPr lang="en-GB"/>
          </a:p>
        </p:txBody>
      </p:sp>
    </p:spTree>
    <p:extLst>
      <p:ext uri="{BB962C8B-B14F-4D97-AF65-F5344CB8AC3E}">
        <p14:creationId xmlns:p14="http://schemas.microsoft.com/office/powerpoint/2010/main" val="41834502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E4E55A9-D5CF-4968-8DB1-685E40F15881}" type="slidenum">
              <a:rPr lang="en-GB" smtClean="0"/>
              <a:t>14</a:t>
            </a:fld>
            <a:endParaRPr lang="en-GB"/>
          </a:p>
        </p:txBody>
      </p:sp>
    </p:spTree>
    <p:extLst>
      <p:ext uri="{BB962C8B-B14F-4D97-AF65-F5344CB8AC3E}">
        <p14:creationId xmlns:p14="http://schemas.microsoft.com/office/powerpoint/2010/main" val="13631751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E4E55A9-D5CF-4968-8DB1-685E40F15881}" type="slidenum">
              <a:rPr lang="en-GB" smtClean="0"/>
              <a:t>15</a:t>
            </a:fld>
            <a:endParaRPr lang="en-GB"/>
          </a:p>
        </p:txBody>
      </p:sp>
    </p:spTree>
    <p:extLst>
      <p:ext uri="{BB962C8B-B14F-4D97-AF65-F5344CB8AC3E}">
        <p14:creationId xmlns:p14="http://schemas.microsoft.com/office/powerpoint/2010/main" val="8113144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E4E55A9-D5CF-4968-8DB1-685E40F15881}" type="slidenum">
              <a:rPr lang="en-GB" smtClean="0"/>
              <a:t>16</a:t>
            </a:fld>
            <a:endParaRPr lang="en-GB"/>
          </a:p>
        </p:txBody>
      </p:sp>
    </p:spTree>
    <p:extLst>
      <p:ext uri="{BB962C8B-B14F-4D97-AF65-F5344CB8AC3E}">
        <p14:creationId xmlns:p14="http://schemas.microsoft.com/office/powerpoint/2010/main" val="36070028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E4E55A9-D5CF-4968-8DB1-685E40F15881}" type="slidenum">
              <a:rPr lang="en-GB" smtClean="0"/>
              <a:t>17</a:t>
            </a:fld>
            <a:endParaRPr lang="en-GB"/>
          </a:p>
        </p:txBody>
      </p:sp>
    </p:spTree>
    <p:extLst>
      <p:ext uri="{BB962C8B-B14F-4D97-AF65-F5344CB8AC3E}">
        <p14:creationId xmlns:p14="http://schemas.microsoft.com/office/powerpoint/2010/main" val="469184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E4E55A9-D5CF-4968-8DB1-685E40F15881}" type="slidenum">
              <a:rPr lang="en-GB" smtClean="0"/>
              <a:t>18</a:t>
            </a:fld>
            <a:endParaRPr lang="en-GB"/>
          </a:p>
        </p:txBody>
      </p:sp>
    </p:spTree>
    <p:extLst>
      <p:ext uri="{BB962C8B-B14F-4D97-AF65-F5344CB8AC3E}">
        <p14:creationId xmlns:p14="http://schemas.microsoft.com/office/powerpoint/2010/main" val="3346058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E4E55A9-D5CF-4968-8DB1-685E40F15881}" type="slidenum">
              <a:rPr lang="en-GB" smtClean="0"/>
              <a:t>19</a:t>
            </a:fld>
            <a:endParaRPr lang="en-GB"/>
          </a:p>
        </p:txBody>
      </p:sp>
    </p:spTree>
    <p:extLst>
      <p:ext uri="{BB962C8B-B14F-4D97-AF65-F5344CB8AC3E}">
        <p14:creationId xmlns:p14="http://schemas.microsoft.com/office/powerpoint/2010/main" val="14576779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E4E55A9-D5CF-4968-8DB1-685E40F15881}" type="slidenum">
              <a:rPr lang="en-GB" smtClean="0"/>
              <a:t>20</a:t>
            </a:fld>
            <a:endParaRPr lang="en-GB"/>
          </a:p>
        </p:txBody>
      </p:sp>
    </p:spTree>
    <p:extLst>
      <p:ext uri="{BB962C8B-B14F-4D97-AF65-F5344CB8AC3E}">
        <p14:creationId xmlns:p14="http://schemas.microsoft.com/office/powerpoint/2010/main" val="10090842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E4E55A9-D5CF-4968-8DB1-685E40F15881}" type="slidenum">
              <a:rPr lang="en-GB" smtClean="0"/>
              <a:t>21</a:t>
            </a:fld>
            <a:endParaRPr lang="en-GB"/>
          </a:p>
        </p:txBody>
      </p:sp>
    </p:spTree>
    <p:extLst>
      <p:ext uri="{BB962C8B-B14F-4D97-AF65-F5344CB8AC3E}">
        <p14:creationId xmlns:p14="http://schemas.microsoft.com/office/powerpoint/2010/main" val="31017007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E4E55A9-D5CF-4968-8DB1-685E40F15881}" type="slidenum">
              <a:rPr lang="en-GB" smtClean="0"/>
              <a:t>22</a:t>
            </a:fld>
            <a:endParaRPr lang="en-GB"/>
          </a:p>
        </p:txBody>
      </p:sp>
    </p:spTree>
    <p:extLst>
      <p:ext uri="{BB962C8B-B14F-4D97-AF65-F5344CB8AC3E}">
        <p14:creationId xmlns:p14="http://schemas.microsoft.com/office/powerpoint/2010/main" val="7314919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070021-6973-5D4B-87D8-095FC372E6FF}" type="slidenum">
              <a:rPr lang="en-US" smtClean="0"/>
              <a:t>23</a:t>
            </a:fld>
            <a:endParaRPr lang="en-US"/>
          </a:p>
        </p:txBody>
      </p:sp>
    </p:spTree>
    <p:extLst>
      <p:ext uri="{BB962C8B-B14F-4D97-AF65-F5344CB8AC3E}">
        <p14:creationId xmlns:p14="http://schemas.microsoft.com/office/powerpoint/2010/main" val="26731124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E4E55A9-D5CF-4968-8DB1-685E40F15881}" type="slidenum">
              <a:rPr lang="en-GB" smtClean="0"/>
              <a:t>24</a:t>
            </a:fld>
            <a:endParaRPr lang="en-GB"/>
          </a:p>
        </p:txBody>
      </p:sp>
    </p:spTree>
    <p:extLst>
      <p:ext uri="{BB962C8B-B14F-4D97-AF65-F5344CB8AC3E}">
        <p14:creationId xmlns:p14="http://schemas.microsoft.com/office/powerpoint/2010/main" val="8797684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E4E55A9-D5CF-4968-8DB1-685E40F15881}" type="slidenum">
              <a:rPr lang="en-GB" smtClean="0"/>
              <a:t>25</a:t>
            </a:fld>
            <a:endParaRPr lang="en-GB"/>
          </a:p>
        </p:txBody>
      </p:sp>
    </p:spTree>
    <p:extLst>
      <p:ext uri="{BB962C8B-B14F-4D97-AF65-F5344CB8AC3E}">
        <p14:creationId xmlns:p14="http://schemas.microsoft.com/office/powerpoint/2010/main" val="13172760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E4E55A9-D5CF-4968-8DB1-685E40F15881}" type="slidenum">
              <a:rPr lang="en-GB" smtClean="0"/>
              <a:t>26</a:t>
            </a:fld>
            <a:endParaRPr lang="en-GB"/>
          </a:p>
        </p:txBody>
      </p:sp>
    </p:spTree>
    <p:extLst>
      <p:ext uri="{BB962C8B-B14F-4D97-AF65-F5344CB8AC3E}">
        <p14:creationId xmlns:p14="http://schemas.microsoft.com/office/powerpoint/2010/main" val="36328933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E4E55A9-D5CF-4968-8DB1-685E40F15881}" type="slidenum">
              <a:rPr lang="en-GB" smtClean="0"/>
              <a:t>27</a:t>
            </a:fld>
            <a:endParaRPr lang="en-GB"/>
          </a:p>
        </p:txBody>
      </p:sp>
    </p:spTree>
    <p:extLst>
      <p:ext uri="{BB962C8B-B14F-4D97-AF65-F5344CB8AC3E}">
        <p14:creationId xmlns:p14="http://schemas.microsoft.com/office/powerpoint/2010/main" val="39666028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E4E55A9-D5CF-4968-8DB1-685E40F15881}" type="slidenum">
              <a:rPr lang="en-GB" smtClean="0"/>
              <a:t>28</a:t>
            </a:fld>
            <a:endParaRPr lang="en-GB"/>
          </a:p>
        </p:txBody>
      </p:sp>
    </p:spTree>
    <p:extLst>
      <p:ext uri="{BB962C8B-B14F-4D97-AF65-F5344CB8AC3E}">
        <p14:creationId xmlns:p14="http://schemas.microsoft.com/office/powerpoint/2010/main" val="10386609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E4E55A9-D5CF-4968-8DB1-685E40F15881}" type="slidenum">
              <a:rPr lang="en-GB" smtClean="0"/>
              <a:t>29</a:t>
            </a:fld>
            <a:endParaRPr lang="en-GB"/>
          </a:p>
        </p:txBody>
      </p:sp>
    </p:spTree>
    <p:extLst>
      <p:ext uri="{BB962C8B-B14F-4D97-AF65-F5344CB8AC3E}">
        <p14:creationId xmlns:p14="http://schemas.microsoft.com/office/powerpoint/2010/main" val="19237396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6" name="Google Shape;246;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47" name="Google Shape;247;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CC30D5-F870-4498-8152-1FD1791C444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66199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E4E55A9-D5CF-4968-8DB1-685E40F15881}" type="slidenum">
              <a:rPr lang="en-GB" smtClean="0"/>
              <a:t>32</a:t>
            </a:fld>
            <a:endParaRPr lang="en-GB"/>
          </a:p>
        </p:txBody>
      </p:sp>
    </p:spTree>
    <p:extLst>
      <p:ext uri="{BB962C8B-B14F-4D97-AF65-F5344CB8AC3E}">
        <p14:creationId xmlns:p14="http://schemas.microsoft.com/office/powerpoint/2010/main" val="21168431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BE4AD65-AC27-4416-BD14-2524840BCB7A}" type="datetimeFigureOut">
              <a:rPr lang="en-GB" smtClean="0"/>
              <a:t>07/11/2023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0F4FF99-228A-448D-9D1F-718E1B45BC8D}" type="slidenum">
              <a:rPr lang="en-GB" smtClean="0"/>
              <a:t>‹#›</a:t>
            </a:fld>
            <a:endParaRPr lang="en-GB"/>
          </a:p>
        </p:txBody>
      </p:sp>
    </p:spTree>
    <p:extLst>
      <p:ext uri="{BB962C8B-B14F-4D97-AF65-F5344CB8AC3E}">
        <p14:creationId xmlns:p14="http://schemas.microsoft.com/office/powerpoint/2010/main" val="1343024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E4AD65-AC27-4416-BD14-2524840BCB7A}" type="datetimeFigureOut">
              <a:rPr lang="en-GB" smtClean="0"/>
              <a:t>07/11/2023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0F4FF99-228A-448D-9D1F-718E1B45BC8D}" type="slidenum">
              <a:rPr lang="en-GB" smtClean="0"/>
              <a:t>‹#›</a:t>
            </a:fld>
            <a:endParaRPr lang="en-GB"/>
          </a:p>
        </p:txBody>
      </p:sp>
    </p:spTree>
    <p:extLst>
      <p:ext uri="{BB962C8B-B14F-4D97-AF65-F5344CB8AC3E}">
        <p14:creationId xmlns:p14="http://schemas.microsoft.com/office/powerpoint/2010/main" val="11833609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BE4AD65-AC27-4416-BD14-2524840BCB7A}" type="datetimeFigureOut">
              <a:rPr lang="en-GB" smtClean="0"/>
              <a:t>07/11/2023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0F4FF99-228A-448D-9D1F-718E1B45BC8D}" type="slidenum">
              <a:rPr lang="en-GB" smtClean="0"/>
              <a:t>‹#›</a:t>
            </a:fld>
            <a:endParaRPr lang="en-GB"/>
          </a:p>
        </p:txBody>
      </p:sp>
    </p:spTree>
    <p:extLst>
      <p:ext uri="{BB962C8B-B14F-4D97-AF65-F5344CB8AC3E}">
        <p14:creationId xmlns:p14="http://schemas.microsoft.com/office/powerpoint/2010/main" val="10470812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BE4AD65-AC27-4416-BD14-2524840BCB7A}" type="datetimeFigureOut">
              <a:rPr lang="en-GB" smtClean="0"/>
              <a:t>07/11/2023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0F4FF99-228A-448D-9D1F-718E1B45BC8D}" type="slidenum">
              <a:rPr lang="en-GB" smtClean="0"/>
              <a:t>‹#›</a:t>
            </a:fld>
            <a:endParaRPr lang="en-GB"/>
          </a:p>
        </p:txBody>
      </p:sp>
    </p:spTree>
    <p:extLst>
      <p:ext uri="{BB962C8B-B14F-4D97-AF65-F5344CB8AC3E}">
        <p14:creationId xmlns:p14="http://schemas.microsoft.com/office/powerpoint/2010/main" val="14073773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BE4AD65-AC27-4416-BD14-2524840BCB7A}" type="datetimeFigureOut">
              <a:rPr lang="en-GB" smtClean="0"/>
              <a:t>07/11/2023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0F4FF99-228A-448D-9D1F-718E1B45BC8D}" type="slidenum">
              <a:rPr lang="en-GB" smtClean="0"/>
              <a:t>‹#›</a:t>
            </a:fld>
            <a:endParaRPr lang="en-GB"/>
          </a:p>
        </p:txBody>
      </p:sp>
    </p:spTree>
    <p:extLst>
      <p:ext uri="{BB962C8B-B14F-4D97-AF65-F5344CB8AC3E}">
        <p14:creationId xmlns:p14="http://schemas.microsoft.com/office/powerpoint/2010/main" val="400273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BE4AD65-AC27-4416-BD14-2524840BCB7A}" type="datetimeFigureOut">
              <a:rPr lang="en-GB" smtClean="0"/>
              <a:t>07/11/2023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0F4FF99-228A-448D-9D1F-718E1B45BC8D}" type="slidenum">
              <a:rPr lang="en-GB" smtClean="0"/>
              <a:t>‹#›</a:t>
            </a:fld>
            <a:endParaRPr lang="en-GB"/>
          </a:p>
        </p:txBody>
      </p:sp>
    </p:spTree>
    <p:extLst>
      <p:ext uri="{BB962C8B-B14F-4D97-AF65-F5344CB8AC3E}">
        <p14:creationId xmlns:p14="http://schemas.microsoft.com/office/powerpoint/2010/main" val="926864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BE4AD65-AC27-4416-BD14-2524840BCB7A}" type="datetimeFigureOut">
              <a:rPr lang="en-GB" smtClean="0"/>
              <a:t>07/11/2023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0F4FF99-228A-448D-9D1F-718E1B45BC8D}" type="slidenum">
              <a:rPr lang="en-GB" smtClean="0"/>
              <a:t>‹#›</a:t>
            </a:fld>
            <a:endParaRPr lang="en-GB"/>
          </a:p>
        </p:txBody>
      </p:sp>
    </p:spTree>
    <p:extLst>
      <p:ext uri="{BB962C8B-B14F-4D97-AF65-F5344CB8AC3E}">
        <p14:creationId xmlns:p14="http://schemas.microsoft.com/office/powerpoint/2010/main" val="964469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BE4AD65-AC27-4416-BD14-2524840BCB7A}" type="datetimeFigureOut">
              <a:rPr lang="en-GB" smtClean="0"/>
              <a:t>07/11/2023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0F4FF99-228A-448D-9D1F-718E1B45BC8D}" type="slidenum">
              <a:rPr lang="en-GB" smtClean="0"/>
              <a:t>‹#›</a:t>
            </a:fld>
            <a:endParaRPr lang="en-GB"/>
          </a:p>
        </p:txBody>
      </p:sp>
    </p:spTree>
    <p:extLst>
      <p:ext uri="{BB962C8B-B14F-4D97-AF65-F5344CB8AC3E}">
        <p14:creationId xmlns:p14="http://schemas.microsoft.com/office/powerpoint/2010/main" val="784815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BE4AD65-AC27-4416-BD14-2524840BCB7A}" type="datetimeFigureOut">
              <a:rPr lang="en-GB" smtClean="0"/>
              <a:t>07/11/2023</a:t>
            </a:fld>
            <a:endParaRPr lang="en-GB"/>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0F4FF99-228A-448D-9D1F-718E1B45BC8D}" type="slidenum">
              <a:rPr lang="en-GB" smtClean="0"/>
              <a:t>‹#›</a:t>
            </a:fld>
            <a:endParaRPr lang="en-GB"/>
          </a:p>
        </p:txBody>
      </p:sp>
    </p:spTree>
    <p:extLst>
      <p:ext uri="{BB962C8B-B14F-4D97-AF65-F5344CB8AC3E}">
        <p14:creationId xmlns:p14="http://schemas.microsoft.com/office/powerpoint/2010/main" val="2223563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BE4AD65-AC27-4416-BD14-2524840BCB7A}" type="datetimeFigureOut">
              <a:rPr lang="en-GB" smtClean="0"/>
              <a:t>07/11/2023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0F4FF99-228A-448D-9D1F-718E1B45BC8D}" type="slidenum">
              <a:rPr lang="en-GB" smtClean="0"/>
              <a:t>‹#›</a:t>
            </a:fld>
            <a:endParaRPr lang="en-GB"/>
          </a:p>
        </p:txBody>
      </p:sp>
    </p:spTree>
    <p:extLst>
      <p:ext uri="{BB962C8B-B14F-4D97-AF65-F5344CB8AC3E}">
        <p14:creationId xmlns:p14="http://schemas.microsoft.com/office/powerpoint/2010/main" val="1525391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BE4AD65-AC27-4416-BD14-2524840BCB7A}" type="datetimeFigureOut">
              <a:rPr lang="en-GB" smtClean="0"/>
              <a:t>07/11/2023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0F4FF99-228A-448D-9D1F-718E1B45BC8D}" type="slidenum">
              <a:rPr lang="en-GB" smtClean="0"/>
              <a:t>‹#›</a:t>
            </a:fld>
            <a:endParaRPr lang="en-GB"/>
          </a:p>
        </p:txBody>
      </p:sp>
    </p:spTree>
    <p:extLst>
      <p:ext uri="{BB962C8B-B14F-4D97-AF65-F5344CB8AC3E}">
        <p14:creationId xmlns:p14="http://schemas.microsoft.com/office/powerpoint/2010/main" val="42698432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BE4AD65-AC27-4416-BD14-2524840BCB7A}" type="datetimeFigureOut">
              <a:rPr lang="en-GB" smtClean="0"/>
              <a:t>07/11/2023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0F4FF99-228A-448D-9D1F-718E1B45BC8D}" type="slidenum">
              <a:rPr lang="en-GB" smtClean="0"/>
              <a:t>‹#›</a:t>
            </a:fld>
            <a:endParaRPr lang="en-GB"/>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4298730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BE4AD65-AC27-4416-BD14-2524840BCB7A}" type="datetimeFigureOut">
              <a:rPr lang="en-GB" smtClean="0"/>
              <a:t>07/11/2023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0F4FF99-228A-448D-9D1F-718E1B45BC8D}" type="slidenum">
              <a:rPr lang="en-GB" smtClean="0"/>
              <a:t>‹#›</a:t>
            </a:fld>
            <a:endParaRPr lang="en-GB"/>
          </a:p>
        </p:txBody>
      </p:sp>
    </p:spTree>
    <p:extLst>
      <p:ext uri="{BB962C8B-B14F-4D97-AF65-F5344CB8AC3E}">
        <p14:creationId xmlns:p14="http://schemas.microsoft.com/office/powerpoint/2010/main" val="39675775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BE4AD65-AC27-4416-BD14-2524840BCB7A}" type="datetimeFigureOut">
              <a:rPr lang="en-GB" smtClean="0"/>
              <a:t>07/11/2023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0F4FF99-228A-448D-9D1F-718E1B45BC8D}" type="slidenum">
              <a:rPr lang="en-GB" smtClean="0"/>
              <a:t>‹#›</a:t>
            </a:fld>
            <a:endParaRPr lang="en-GB"/>
          </a:p>
        </p:txBody>
      </p:sp>
    </p:spTree>
    <p:extLst>
      <p:ext uri="{BB962C8B-B14F-4D97-AF65-F5344CB8AC3E}">
        <p14:creationId xmlns:p14="http://schemas.microsoft.com/office/powerpoint/2010/main" val="42650921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BE4AD65-AC27-4416-BD14-2524840BCB7A}" type="datetimeFigureOut">
              <a:rPr lang="en-GB" smtClean="0"/>
              <a:t>07/11/2023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0F4FF99-228A-448D-9D1F-718E1B45BC8D}" type="slidenum">
              <a:rPr lang="en-GB" smtClean="0"/>
              <a:t>‹#›</a:t>
            </a:fld>
            <a:endParaRPr lang="en-GB"/>
          </a:p>
        </p:txBody>
      </p:sp>
    </p:spTree>
    <p:extLst>
      <p:ext uri="{BB962C8B-B14F-4D97-AF65-F5344CB8AC3E}">
        <p14:creationId xmlns:p14="http://schemas.microsoft.com/office/powerpoint/2010/main" val="11288180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E4AD65-AC27-4416-BD14-2524840BCB7A}" type="datetimeFigureOut">
              <a:rPr lang="en-GB" smtClean="0"/>
              <a:t>07/11/2023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0F4FF99-228A-448D-9D1F-718E1B45BC8D}" type="slidenum">
              <a:rPr lang="en-GB" smtClean="0"/>
              <a:t>‹#›</a:t>
            </a:fld>
            <a:endParaRPr lang="en-GB"/>
          </a:p>
        </p:txBody>
      </p:sp>
    </p:spTree>
    <p:extLst>
      <p:ext uri="{BB962C8B-B14F-4D97-AF65-F5344CB8AC3E}">
        <p14:creationId xmlns:p14="http://schemas.microsoft.com/office/powerpoint/2010/main" val="40287452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E4AD65-AC27-4416-BD14-2524840BCB7A}" type="datetimeFigureOut">
              <a:rPr lang="en-GB" smtClean="0"/>
              <a:t>07/11/2023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0F4FF99-228A-448D-9D1F-718E1B45BC8D}" type="slidenum">
              <a:rPr lang="en-GB" smtClean="0"/>
              <a:t>‹#›</a:t>
            </a:fld>
            <a:endParaRPr lang="en-GB"/>
          </a:p>
        </p:txBody>
      </p:sp>
    </p:spTree>
    <p:extLst>
      <p:ext uri="{BB962C8B-B14F-4D97-AF65-F5344CB8AC3E}">
        <p14:creationId xmlns:p14="http://schemas.microsoft.com/office/powerpoint/2010/main" val="30621043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E4AD65-AC27-4416-BD14-2524840BCB7A}" type="datetimeFigureOut">
              <a:rPr lang="en-GB" smtClean="0"/>
              <a:t>07/11/2023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0F4FF99-228A-448D-9D1F-718E1B45BC8D}" type="slidenum">
              <a:rPr lang="en-GB" smtClean="0"/>
              <a:t>‹#›</a:t>
            </a:fld>
            <a:endParaRPr lang="en-GB"/>
          </a:p>
        </p:txBody>
      </p:sp>
    </p:spTree>
    <p:extLst>
      <p:ext uri="{BB962C8B-B14F-4D97-AF65-F5344CB8AC3E}">
        <p14:creationId xmlns:p14="http://schemas.microsoft.com/office/powerpoint/2010/main" val="37612166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BE4AD65-AC27-4416-BD14-2524840BCB7A}" type="datetimeFigureOut">
              <a:rPr lang="en-GB" smtClean="0"/>
              <a:t>07/11/2023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0F4FF99-228A-448D-9D1F-718E1B45BC8D}" type="slidenum">
              <a:rPr lang="en-GB" smtClean="0"/>
              <a:t>‹#›</a:t>
            </a:fld>
            <a:endParaRPr lang="en-GB"/>
          </a:p>
        </p:txBody>
      </p:sp>
    </p:spTree>
    <p:extLst>
      <p:ext uri="{BB962C8B-B14F-4D97-AF65-F5344CB8AC3E}">
        <p14:creationId xmlns:p14="http://schemas.microsoft.com/office/powerpoint/2010/main" val="4569521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1F728-9805-4D18-BE73-37B040011D7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E41A207-0F2B-430D-9B19-177A4CA4159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19452C6-D7CA-4D5A-9020-727871F91D3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958D94A-4A74-4F5F-8ED5-E57F993C2790}"/>
              </a:ext>
            </a:extLst>
          </p:cNvPr>
          <p:cNvSpPr>
            <a:spLocks noGrp="1"/>
          </p:cNvSpPr>
          <p:nvPr>
            <p:ph type="dt" sz="half" idx="10"/>
          </p:nvPr>
        </p:nvSpPr>
        <p:spPr/>
        <p:txBody>
          <a:bodyPr/>
          <a:lstStyle/>
          <a:p>
            <a:fld id="{0A543F27-D9A1-416C-BF50-7D368149D3DF}" type="datetimeFigureOut">
              <a:rPr lang="en-GB" smtClean="0"/>
              <a:t>07/11/2023</a:t>
            </a:fld>
            <a:endParaRPr lang="en-GB"/>
          </a:p>
        </p:txBody>
      </p:sp>
      <p:sp>
        <p:nvSpPr>
          <p:cNvPr id="6" name="Footer Placeholder 5">
            <a:extLst>
              <a:ext uri="{FF2B5EF4-FFF2-40B4-BE49-F238E27FC236}">
                <a16:creationId xmlns:a16="http://schemas.microsoft.com/office/drawing/2014/main" id="{E25FC631-6F03-49BA-A5D4-0BA8ACDC771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C2E7D60-0C7B-4D70-AA32-E63F1124B4EC}"/>
              </a:ext>
            </a:extLst>
          </p:cNvPr>
          <p:cNvSpPr>
            <a:spLocks noGrp="1"/>
          </p:cNvSpPr>
          <p:nvPr>
            <p:ph type="sldNum" sz="quarter" idx="12"/>
          </p:nvPr>
        </p:nvSpPr>
        <p:spPr/>
        <p:txBody>
          <a:bodyPr/>
          <a:lstStyle/>
          <a:p>
            <a:fld id="{7E7BE30C-CF14-4A21-B012-A2EE44351665}" type="slidenum">
              <a:rPr lang="en-GB" smtClean="0"/>
              <a:t>‹#›</a:t>
            </a:fld>
            <a:endParaRPr lang="en-GB"/>
          </a:p>
        </p:txBody>
      </p:sp>
    </p:spTree>
    <p:extLst>
      <p:ext uri="{BB962C8B-B14F-4D97-AF65-F5344CB8AC3E}">
        <p14:creationId xmlns:p14="http://schemas.microsoft.com/office/powerpoint/2010/main" val="107503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BE4AD65-AC27-4416-BD14-2524840BCB7A}" type="datetimeFigureOut">
              <a:rPr lang="en-GB" smtClean="0"/>
              <a:t>07/11/2023</a:t>
            </a:fld>
            <a:endParaRPr lang="en-GB"/>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GB"/>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30F4FF99-228A-448D-9D1F-718E1B45BC8D}" type="slidenum">
              <a:rPr lang="en-GB" smtClean="0"/>
              <a:t>‹#›</a:t>
            </a:fld>
            <a:endParaRPr lang="en-GB"/>
          </a:p>
        </p:txBody>
      </p:sp>
    </p:spTree>
    <p:extLst>
      <p:ext uri="{BB962C8B-B14F-4D97-AF65-F5344CB8AC3E}">
        <p14:creationId xmlns:p14="http://schemas.microsoft.com/office/powerpoint/2010/main" val="1986800868"/>
      </p:ext>
    </p:extLst>
  </p:cSld>
  <p:clrMap bg1="lt1" tx1="dk1" bg2="lt2" tx2="dk2" accent1="accent1" accent2="accent2" accent3="accent3" accent4="accent4" accent5="accent5" accent6="accent6" hlink="hlink" folHlink="folHlink"/>
  <p:sldLayoutIdLst>
    <p:sldLayoutId id="2147484324" r:id="rId1"/>
    <p:sldLayoutId id="2147484325" r:id="rId2"/>
    <p:sldLayoutId id="2147484326" r:id="rId3"/>
    <p:sldLayoutId id="2147484327" r:id="rId4"/>
    <p:sldLayoutId id="2147484328" r:id="rId5"/>
    <p:sldLayoutId id="2147484329" r:id="rId6"/>
    <p:sldLayoutId id="2147484330" r:id="rId7"/>
    <p:sldLayoutId id="2147484331" r:id="rId8"/>
    <p:sldLayoutId id="2147484332" r:id="rId9"/>
    <p:sldLayoutId id="2147484333" r:id="rId10"/>
    <p:sldLayoutId id="2147484334" r:id="rId11"/>
    <p:sldLayoutId id="2147484335" r:id="rId12"/>
    <p:sldLayoutId id="2147484336" r:id="rId13"/>
    <p:sldLayoutId id="2147484337" r:id="rId14"/>
    <p:sldLayoutId id="2147484338" r:id="rId15"/>
    <p:sldLayoutId id="2147484339" r:id="rId16"/>
    <p:sldLayoutId id="2147484340" r:id="rId17"/>
    <p:sldLayoutId id="2147484341" r:id="rId18"/>
    <p:sldLayoutId id="2147484342" r:id="rId19"/>
    <p:sldLayoutId id="2147484343" r:id="rId20"/>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hyperlink" Target="https://openjusticecourtofprotection.org/2023/03/17/deprived-of-her-liberty-my-experience-of-the-court-procedure-for-my-mum/" TargetMode="External"/><Relationship Id="rId3" Type="http://schemas.openxmlformats.org/officeDocument/2006/relationships/image" Target="../media/image4.jpg"/><Relationship Id="rId7" Type="http://schemas.openxmlformats.org/officeDocument/2006/relationships/hyperlink" Target="https://openjusticecourtofprotection.org/2023/03/25/conflating-capacity-and-best-interests-cross-examining-a-neuropsychiatrist/" TargetMode="External"/><Relationship Id="rId2" Type="http://schemas.openxmlformats.org/officeDocument/2006/relationships/notesSlide" Target="../notesSlides/notesSlide3.xml"/><Relationship Id="rId1" Type="http://schemas.openxmlformats.org/officeDocument/2006/relationships/slideLayout" Target="../slideLayouts/slideLayout19.xml"/><Relationship Id="rId6" Type="http://schemas.openxmlformats.org/officeDocument/2006/relationships/hyperlink" Target="https://openjusticecourtofprotection.org/2020/10/08/dementia-cats-and-football/" TargetMode="External"/><Relationship Id="rId5" Type="http://schemas.openxmlformats.org/officeDocument/2006/relationships/hyperlink" Target="https://openjusticecourtofprotection.org/2021/10/07/what-happens-when-lasting-power-of-attorney-goes-wrong/" TargetMode="External"/><Relationship Id="rId4" Type="http://schemas.openxmlformats.org/officeDocument/2006/relationships/hyperlink" Target="Opaque%20justice%20in%20the%20Court%20of%20Protection:%20A%20dispute%20about%20the%20validity%20of%20Lasting%20Power%20of%20Attorney"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openjusticecourtofprotection.org/2020/11/03/when-expert-evidence-fails/" TargetMode="External"/><Relationship Id="rId7"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hyperlink" Target="https://openjusticecourtofprotection.org/2021/01/22/capacity-for-sex-and-marriage/" TargetMode="Externa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image" Target="../media/image11.jpg"/><Relationship Id="rId7" Type="http://schemas.openxmlformats.org/officeDocument/2006/relationships/hyperlink" Target="https://creativecommons.org/licenses/by-nd/3.0/" TargetMode="External"/><Relationship Id="rId2" Type="http://schemas.openxmlformats.org/officeDocument/2006/relationships/notesSlide" Target="../notesSlides/notesSlide11.xml"/><Relationship Id="rId1" Type="http://schemas.openxmlformats.org/officeDocument/2006/relationships/slideLayout" Target="../slideLayouts/slideLayout18.xml"/><Relationship Id="rId6" Type="http://schemas.openxmlformats.org/officeDocument/2006/relationships/hyperlink" Target="https://www.39essex.com/information-hub/case/cardiff-county-council-v-ross-davies" TargetMode="External"/><Relationship Id="rId5" Type="http://schemas.openxmlformats.org/officeDocument/2006/relationships/image" Target="../media/image3.png"/><Relationship Id="rId4" Type="http://schemas.openxmlformats.org/officeDocument/2006/relationships/hyperlink" Target="https://www.cruisetraveloutlet.com/cruise-lines/oceania-cruises/"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8.xml"/><Relationship Id="rId5" Type="http://schemas.openxmlformats.org/officeDocument/2006/relationships/image" Target="../media/image4.jp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8" Type="http://schemas.openxmlformats.org/officeDocument/2006/relationships/hyperlink" Target="https://openjusticecourtofprotection.org/2023/02/06/covert-medication-of-persons-lacking-capacity-what-guidance-is-there/" TargetMode="External"/><Relationship Id="rId3" Type="http://schemas.openxmlformats.org/officeDocument/2006/relationships/hyperlink" Target="https://openjusticecourtofprotection.org/2023/08/17/assessing-and-treating-leg-ulcers-of-a-resistant-patient-a-law-students-first-cop-hearing/" TargetMode="External"/><Relationship Id="rId7"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hyperlink" Target="https://openjusticecourtofprotection.org/2023/05/17/on-not-authorising-restraint-for-bowel-surgery/" TargetMode="External"/><Relationship Id="rId4" Type="http://schemas.openxmlformats.org/officeDocument/2006/relationships/image" Target="../media/image13.png"/><Relationship Id="rId9"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hyperlink" Target="https://www.bailii.org/cgi-bin/redirect.cgi?path=/uk/cases/UKHL/1913/2.html" TargetMode="External"/><Relationship Id="rId7"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18.xml"/><Relationship Id="rId6" Type="http://schemas.openxmlformats.org/officeDocument/2006/relationships/image" Target="../media/image4.jpg"/><Relationship Id="rId5" Type="http://schemas.openxmlformats.org/officeDocument/2006/relationships/image" Target="../media/image17.jpeg"/><Relationship Id="rId4" Type="http://schemas.openxmlformats.org/officeDocument/2006/relationships/hyperlink" Target="http://www.bailii.org/ew/cases/EWCA/Civ/2012/420.html"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hyperlink" Target="https://courtofprotectionhandbook.files.wordpress.com/2020/05/letter-from-the-vice-president-of-the-court-of-protection-mr-justice-hayden.04.05.2020.pdf"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19.xml"/><Relationship Id="rId5" Type="http://schemas.openxmlformats.org/officeDocument/2006/relationships/image" Target="../media/image4.jp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8.xml"/><Relationship Id="rId1" Type="http://schemas.openxmlformats.org/officeDocument/2006/relationships/slideLayout" Target="../slideLayouts/slideLayout18.xml"/><Relationship Id="rId6" Type="http://schemas.openxmlformats.org/officeDocument/2006/relationships/image" Target="../media/image21.png"/><Relationship Id="rId5" Type="http://schemas.openxmlformats.org/officeDocument/2006/relationships/hyperlink" Target="https://openjusticecourtofprotection.org/2023/06/15/happy-third-birthday-to-the-open-justice-court-of-protection-project/" TargetMode="External"/><Relationship Id="rId4" Type="http://schemas.openxmlformats.org/officeDocument/2006/relationships/hyperlink" Target="https://openjusticecourtofprotection.org/"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4.jpg"/></Relationships>
</file>

<file path=ppt/slides/_rels/slide2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19.xml"/><Relationship Id="rId6" Type="http://schemas.openxmlformats.org/officeDocument/2006/relationships/hyperlink" Target="https://openjusticecourtofprotection.org/" TargetMode="External"/><Relationship Id="rId5" Type="http://schemas.openxmlformats.org/officeDocument/2006/relationships/image" Target="../media/image25.jpg"/><Relationship Id="rId4" Type="http://schemas.openxmlformats.org/officeDocument/2006/relationships/image" Target="../media/image4.jpg"/></Relationships>
</file>

<file path=ppt/slides/_rels/slide2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6.jpg"/><Relationship Id="rId7" Type="http://schemas.openxmlformats.org/officeDocument/2006/relationships/hyperlink" Target="https://openjusticecourtofprotection.org/2023/06/02/pettifogging-judge-invites-office-of-the-public-guardian-to-reconsider-application-to-revoke-lpa/" TargetMode="External"/><Relationship Id="rId2" Type="http://schemas.openxmlformats.org/officeDocument/2006/relationships/notesSlide" Target="../notesSlides/notesSlide21.xml"/><Relationship Id="rId1" Type="http://schemas.openxmlformats.org/officeDocument/2006/relationships/slideLayout" Target="../slideLayouts/slideLayout19.xml"/><Relationship Id="rId6" Type="http://schemas.openxmlformats.org/officeDocument/2006/relationships/image" Target="../media/image27.png"/><Relationship Id="rId5" Type="http://schemas.openxmlformats.org/officeDocument/2006/relationships/hyperlink" Target="https://openjusticecourtofprotection.org/2023/07/12/the-logic-law-and-language-of-lasting-power-of-attorney-a-case-before-hayden-j/" TargetMode="External"/><Relationship Id="rId10" Type="http://schemas.openxmlformats.org/officeDocument/2006/relationships/image" Target="../media/image29.png"/><Relationship Id="rId4" Type="http://schemas.openxmlformats.org/officeDocument/2006/relationships/image" Target="../media/image4.jpg"/><Relationship Id="rId9" Type="http://schemas.openxmlformats.org/officeDocument/2006/relationships/hyperlink" Target="https://openjusticecourtofprotection.org/2020/07/07/whos-who-in-the-court-of-protection/"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20.xml"/><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8.xml"/><Relationship Id="rId5" Type="http://schemas.openxmlformats.org/officeDocument/2006/relationships/image" Target="../media/image4.jp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8.xml"/><Relationship Id="rId5" Type="http://schemas.openxmlformats.org/officeDocument/2006/relationships/image" Target="../media/image4.jp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8.xml"/><Relationship Id="rId6" Type="http://schemas.openxmlformats.org/officeDocument/2006/relationships/image" Target="../media/image4.jpg"/><Relationship Id="rId5" Type="http://schemas.openxmlformats.org/officeDocument/2006/relationships/hyperlink" Target="https://openjusticecourtofprotection.org/2023/03/17/deprived-of-her-liberty-my-experience-of-the-court-procedure-for-my-mum/" TargetMode="Externa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8.xml"/><Relationship Id="rId5" Type="http://schemas.openxmlformats.org/officeDocument/2006/relationships/image" Target="../media/image4.jp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2.png"/><Relationship Id="rId7" Type="http://schemas.openxmlformats.org/officeDocument/2006/relationships/image" Target="../media/image4.jpg"/><Relationship Id="rId2" Type="http://schemas.openxmlformats.org/officeDocument/2006/relationships/notesSlide" Target="../notesSlides/notesSlide29.xml"/><Relationship Id="rId1" Type="http://schemas.openxmlformats.org/officeDocument/2006/relationships/slideLayout" Target="../slideLayouts/slideLayout18.xml"/><Relationship Id="rId6" Type="http://schemas.openxmlformats.org/officeDocument/2006/relationships/image" Target="../media/image35.png"/><Relationship Id="rId5" Type="http://schemas.openxmlformats.org/officeDocument/2006/relationships/image" Target="../media/image34.png"/><Relationship Id="rId10" Type="http://schemas.openxmlformats.org/officeDocument/2006/relationships/image" Target="../media/image38.png"/><Relationship Id="rId4" Type="http://schemas.openxmlformats.org/officeDocument/2006/relationships/image" Target="../media/image33.png"/><Relationship Id="rId9"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0.xml"/><Relationship Id="rId1" Type="http://schemas.openxmlformats.org/officeDocument/2006/relationships/slideLayout" Target="../slideLayouts/slideLayout19.xml"/><Relationship Id="rId5" Type="http://schemas.openxmlformats.org/officeDocument/2006/relationships/image" Target="../media/image40.png"/><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1.xml"/><Relationship Id="rId1" Type="http://schemas.openxmlformats.org/officeDocument/2006/relationships/slideLayout" Target="../slideLayouts/slideLayout19.xml"/><Relationship Id="rId4" Type="http://schemas.openxmlformats.org/officeDocument/2006/relationships/image" Target="../media/image4.jp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04D87-D457-43A8-85FD-AE01EC2230E5}"/>
              </a:ext>
            </a:extLst>
          </p:cNvPr>
          <p:cNvSpPr>
            <a:spLocks noGrp="1"/>
          </p:cNvSpPr>
          <p:nvPr>
            <p:ph type="ctrTitle"/>
          </p:nvPr>
        </p:nvSpPr>
        <p:spPr>
          <a:xfrm>
            <a:off x="1126761" y="1486969"/>
            <a:ext cx="4328819" cy="1718019"/>
          </a:xfrm>
          <a:solidFill>
            <a:srgbClr val="00B0F0"/>
          </a:solidFill>
        </p:spPr>
        <p:style>
          <a:lnRef idx="2">
            <a:schemeClr val="dk1"/>
          </a:lnRef>
          <a:fillRef idx="1">
            <a:schemeClr val="lt1"/>
          </a:fillRef>
          <a:effectRef idx="0">
            <a:schemeClr val="dk1"/>
          </a:effectRef>
          <a:fontRef idx="minor">
            <a:schemeClr val="dk1"/>
          </a:fontRef>
        </p:style>
        <p:txBody>
          <a:bodyPr>
            <a:normAutofit/>
          </a:bodyPr>
          <a:lstStyle/>
          <a:p>
            <a:pPr algn="l"/>
            <a:r>
              <a:rPr lang="en-GB" sz="2300" b="1" dirty="0">
                <a:latin typeface="Arial" panose="020B0604020202020204" pitchFamily="34" charset="0"/>
                <a:cs typeface="Arial" panose="020B0604020202020204" pitchFamily="34" charset="0"/>
              </a:rPr>
              <a:t>OLDER PEOPLE AND MENTAL CAPACITY: </a:t>
            </a:r>
            <a:br>
              <a:rPr lang="en-GB" sz="2300" b="1" dirty="0">
                <a:latin typeface="Arial" panose="020B0604020202020204" pitchFamily="34" charset="0"/>
                <a:cs typeface="Arial" panose="020B0604020202020204" pitchFamily="34" charset="0"/>
              </a:rPr>
            </a:br>
            <a:br>
              <a:rPr lang="en-GB" sz="2300" b="1" dirty="0">
                <a:latin typeface="Arial" panose="020B0604020202020204" pitchFamily="34" charset="0"/>
                <a:cs typeface="Arial" panose="020B0604020202020204" pitchFamily="34" charset="0"/>
              </a:rPr>
            </a:br>
            <a:r>
              <a:rPr lang="en-GB" sz="2300" b="1" dirty="0">
                <a:latin typeface="Arial" panose="020B0604020202020204" pitchFamily="34" charset="0"/>
                <a:cs typeface="Arial" panose="020B0604020202020204" pitchFamily="34" charset="0"/>
              </a:rPr>
              <a:t>THE OPEN JUSTICE COURT OF PROTECTION PROJECT</a:t>
            </a:r>
          </a:p>
        </p:txBody>
      </p:sp>
      <p:sp>
        <p:nvSpPr>
          <p:cNvPr id="6" name="Subtitle 5">
            <a:extLst>
              <a:ext uri="{FF2B5EF4-FFF2-40B4-BE49-F238E27FC236}">
                <a16:creationId xmlns:a16="http://schemas.microsoft.com/office/drawing/2014/main" id="{42173036-80B6-4C60-BB6C-1771E2154032}"/>
              </a:ext>
            </a:extLst>
          </p:cNvPr>
          <p:cNvSpPr>
            <a:spLocks noGrp="1"/>
          </p:cNvSpPr>
          <p:nvPr>
            <p:ph type="subTitle" idx="1"/>
          </p:nvPr>
        </p:nvSpPr>
        <p:spPr>
          <a:xfrm>
            <a:off x="1126761" y="3578088"/>
            <a:ext cx="4328819" cy="2741128"/>
          </a:xfrm>
        </p:spPr>
        <p:txBody>
          <a:bodyPr>
            <a:normAutofit/>
          </a:bodyPr>
          <a:lstStyle/>
          <a:p>
            <a:pPr>
              <a:lnSpc>
                <a:spcPct val="110000"/>
              </a:lnSpc>
            </a:pPr>
            <a:r>
              <a:rPr lang="en-GB" sz="1800" b="1" cap="none" dirty="0">
                <a:solidFill>
                  <a:schemeClr val="tx1">
                    <a:lumMod val="50000"/>
                    <a:lumOff val="50000"/>
                  </a:schemeClr>
                </a:solidFill>
              </a:rPr>
              <a:t>Claire Martin</a:t>
            </a:r>
          </a:p>
          <a:p>
            <a:pPr>
              <a:lnSpc>
                <a:spcPct val="110000"/>
              </a:lnSpc>
            </a:pPr>
            <a:r>
              <a:rPr lang="en-GB" sz="1800" b="1" cap="none" dirty="0">
                <a:solidFill>
                  <a:schemeClr val="tx1">
                    <a:lumMod val="50000"/>
                    <a:lumOff val="50000"/>
                  </a:schemeClr>
                </a:solidFill>
              </a:rPr>
              <a:t>Consultant Older Adult Clinical Psychologist</a:t>
            </a:r>
          </a:p>
          <a:p>
            <a:pPr>
              <a:lnSpc>
                <a:spcPct val="110000"/>
              </a:lnSpc>
            </a:pPr>
            <a:r>
              <a:rPr lang="en-GB" sz="1800" b="1" cap="none" dirty="0">
                <a:solidFill>
                  <a:schemeClr val="tx1">
                    <a:lumMod val="50000"/>
                    <a:lumOff val="50000"/>
                  </a:schemeClr>
                </a:solidFill>
              </a:rPr>
              <a:t>Core team member OJCOP </a:t>
            </a:r>
          </a:p>
          <a:p>
            <a:pPr>
              <a:lnSpc>
                <a:spcPct val="110000"/>
              </a:lnSpc>
            </a:pPr>
            <a:r>
              <a:rPr lang="en-GB" sz="1800" b="1" cap="none" dirty="0">
                <a:solidFill>
                  <a:schemeClr val="tx1">
                    <a:lumMod val="50000"/>
                    <a:lumOff val="50000"/>
                  </a:schemeClr>
                </a:solidFill>
              </a:rPr>
              <a:t>Welsh branch of British Geriatric Society Conference </a:t>
            </a:r>
          </a:p>
          <a:p>
            <a:pPr>
              <a:lnSpc>
                <a:spcPct val="110000"/>
              </a:lnSpc>
            </a:pPr>
            <a:r>
              <a:rPr lang="en-GB" sz="1800" b="1" cap="none" dirty="0">
                <a:solidFill>
                  <a:schemeClr val="tx1">
                    <a:lumMod val="50000"/>
                    <a:lumOff val="50000"/>
                  </a:schemeClr>
                </a:solidFill>
              </a:rPr>
              <a:t>22</a:t>
            </a:r>
            <a:r>
              <a:rPr lang="en-GB" sz="1800" b="1" cap="none" baseline="30000" dirty="0">
                <a:solidFill>
                  <a:schemeClr val="tx1">
                    <a:lumMod val="50000"/>
                    <a:lumOff val="50000"/>
                  </a:schemeClr>
                </a:solidFill>
              </a:rPr>
              <a:t>nd</a:t>
            </a:r>
            <a:r>
              <a:rPr lang="en-GB" sz="1800" b="1" cap="none" dirty="0">
                <a:solidFill>
                  <a:schemeClr val="tx1">
                    <a:lumMod val="50000"/>
                    <a:lumOff val="50000"/>
                  </a:schemeClr>
                </a:solidFill>
              </a:rPr>
              <a:t> September 2023</a:t>
            </a:r>
          </a:p>
          <a:p>
            <a:pPr>
              <a:lnSpc>
                <a:spcPct val="110000"/>
              </a:lnSpc>
            </a:pPr>
            <a:endParaRPr lang="en-GB" sz="900" dirty="0">
              <a:solidFill>
                <a:schemeClr val="tx1">
                  <a:lumMod val="50000"/>
                  <a:lumOff val="50000"/>
                </a:schemeClr>
              </a:solidFill>
            </a:endParaRPr>
          </a:p>
        </p:txBody>
      </p:sp>
      <p:pic>
        <p:nvPicPr>
          <p:cNvPr id="7" name="Content Placeholder 4" descr="A close up of a sign&#10;&#10;Description automatically generated">
            <a:extLst>
              <a:ext uri="{FF2B5EF4-FFF2-40B4-BE49-F238E27FC236}">
                <a16:creationId xmlns:a16="http://schemas.microsoft.com/office/drawing/2014/main" id="{A5ACC94E-9C11-4B13-AC74-0BCDE443E1ED}"/>
              </a:ext>
            </a:extLst>
          </p:cNvPr>
          <p:cNvPicPr>
            <a:picLocks noChangeAspect="1"/>
          </p:cNvPicPr>
          <p:nvPr/>
        </p:nvPicPr>
        <p:blipFill>
          <a:blip r:embed="rId3"/>
          <a:stretch>
            <a:fillRect/>
          </a:stretch>
        </p:blipFill>
        <p:spPr>
          <a:xfrm>
            <a:off x="5932914" y="2469865"/>
            <a:ext cx="5132324" cy="2925424"/>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1663492562"/>
      </p:ext>
    </p:extLst>
  </p:cSld>
  <p:clrMapOvr>
    <a:masterClrMapping/>
  </p:clrMapOvr>
  <mc:AlternateContent xmlns:mc="http://schemas.openxmlformats.org/markup-compatibility/2006" xmlns:p14="http://schemas.microsoft.com/office/powerpoint/2010/main">
    <mc:Choice Requires="p14">
      <p:transition spd="slow" p14:dur="2000" advTm="30195"/>
    </mc:Choice>
    <mc:Fallback xmlns="">
      <p:transition spd="slow" advTm="3019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974CD32-57A2-A50A-9014-36BE92386F4C}"/>
              </a:ext>
            </a:extLst>
          </p:cNvPr>
          <p:cNvSpPr/>
          <p:nvPr/>
        </p:nvSpPr>
        <p:spPr>
          <a:xfrm>
            <a:off x="1269402" y="1881440"/>
            <a:ext cx="3005951" cy="2820399"/>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58653AF-DC28-9C36-AADE-F651AA31085E}"/>
              </a:ext>
            </a:extLst>
          </p:cNvPr>
          <p:cNvSpPr>
            <a:spLocks noGrp="1"/>
          </p:cNvSpPr>
          <p:nvPr>
            <p:ph type="title"/>
          </p:nvPr>
        </p:nvSpPr>
        <p:spPr>
          <a:xfrm>
            <a:off x="1511494" y="1627079"/>
            <a:ext cx="2500822" cy="3236156"/>
          </a:xfrm>
        </p:spPr>
        <p:txBody>
          <a:bodyPr>
            <a:normAutofit/>
          </a:bodyPr>
          <a:lstStyle/>
          <a:p>
            <a:pPr algn="l" defTabSz="795528"/>
            <a:r>
              <a:rPr lang="en-GB" sz="3567" b="1" kern="1200" cap="all" baseline="0">
                <a:solidFill>
                  <a:schemeClr val="tx1"/>
                </a:solidFill>
                <a:effectLst/>
                <a:latin typeface="+mj-lt"/>
                <a:ea typeface="+mj-ea"/>
                <a:cs typeface="+mj-cs"/>
              </a:rPr>
              <a:t>Structure of the talk </a:t>
            </a:r>
            <a:endParaRPr lang="en-GB" sz="4100" b="1"/>
          </a:p>
        </p:txBody>
      </p:sp>
      <p:graphicFrame>
        <p:nvGraphicFramePr>
          <p:cNvPr id="5" name="Content Placeholder 2">
            <a:extLst>
              <a:ext uri="{FF2B5EF4-FFF2-40B4-BE49-F238E27FC236}">
                <a16:creationId xmlns:a16="http://schemas.microsoft.com/office/drawing/2014/main" id="{BFE83D2C-5D1A-CF79-587D-2D1AC519BB1E}"/>
              </a:ext>
            </a:extLst>
          </p:cNvPr>
          <p:cNvGraphicFramePr>
            <a:graphicFrameLocks noGrp="1"/>
          </p:cNvGraphicFramePr>
          <p:nvPr>
            <p:ph idx="1"/>
            <p:extLst>
              <p:ext uri="{D42A27DB-BD31-4B8C-83A1-F6EECF244321}">
                <p14:modId xmlns:p14="http://schemas.microsoft.com/office/powerpoint/2010/main" val="1732629029"/>
              </p:ext>
            </p:extLst>
          </p:nvPr>
        </p:nvGraphicFramePr>
        <p:xfrm>
          <a:off x="4987626" y="1252967"/>
          <a:ext cx="5876905" cy="51056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Content Placeholder 4" descr="A close up of a sign&#10;&#10;Description automatically generated">
            <a:extLst>
              <a:ext uri="{FF2B5EF4-FFF2-40B4-BE49-F238E27FC236}">
                <a16:creationId xmlns:a16="http://schemas.microsoft.com/office/drawing/2014/main" id="{1155041C-7D8B-3BDD-09FA-198E26F6D088}"/>
              </a:ext>
            </a:extLst>
          </p:cNvPr>
          <p:cNvPicPr>
            <a:picLocks noChangeAspect="1"/>
          </p:cNvPicPr>
          <p:nvPr/>
        </p:nvPicPr>
        <p:blipFill>
          <a:blip r:embed="rId8"/>
          <a:stretch>
            <a:fillRect/>
          </a:stretch>
        </p:blipFill>
        <p:spPr>
          <a:xfrm>
            <a:off x="10504914" y="149401"/>
            <a:ext cx="969811" cy="552792"/>
          </a:xfrm>
          <a:prstGeom prst="rect">
            <a:avLst/>
          </a:prstGeom>
        </p:spPr>
      </p:pic>
    </p:spTree>
    <p:extLst>
      <p:ext uri="{BB962C8B-B14F-4D97-AF65-F5344CB8AC3E}">
        <p14:creationId xmlns:p14="http://schemas.microsoft.com/office/powerpoint/2010/main" val="3678426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75A2F9D-E087-4086-CFA2-694EAC5F98C6}"/>
              </a:ext>
            </a:extLst>
          </p:cNvPr>
          <p:cNvSpPr/>
          <p:nvPr/>
        </p:nvSpPr>
        <p:spPr>
          <a:xfrm>
            <a:off x="436098" y="3123028"/>
            <a:ext cx="3363480" cy="2173211"/>
          </a:xfrm>
          <a:prstGeom prst="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kern="1200" cap="all" baseline="0" dirty="0">
                <a:solidFill>
                  <a:schemeClr val="tx1"/>
                </a:solidFill>
                <a:effectLst/>
                <a:latin typeface="+mj-lt"/>
                <a:ea typeface="+mj-ea"/>
                <a:cs typeface="+mj-cs"/>
              </a:rPr>
              <a:t>Older People in the Court of Protection</a:t>
            </a:r>
            <a:endParaRPr lang="en-GB" sz="28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3"/>
          <a:stretch>
            <a:fillRect/>
          </a:stretch>
        </p:blipFill>
        <p:spPr>
          <a:xfrm>
            <a:off x="10962332" y="372731"/>
            <a:ext cx="819780" cy="536680"/>
          </a:xfrm>
        </p:spPr>
      </p:pic>
      <p:sp>
        <p:nvSpPr>
          <p:cNvPr id="15" name="TextBox 14">
            <a:extLst>
              <a:ext uri="{FF2B5EF4-FFF2-40B4-BE49-F238E27FC236}">
                <a16:creationId xmlns:a16="http://schemas.microsoft.com/office/drawing/2014/main" id="{D32665D8-AF37-4BC2-BDD6-FDF097398960}"/>
              </a:ext>
            </a:extLst>
          </p:cNvPr>
          <p:cNvSpPr txBox="1"/>
          <p:nvPr/>
        </p:nvSpPr>
        <p:spPr>
          <a:xfrm>
            <a:off x="3976099" y="2138289"/>
            <a:ext cx="7779803" cy="4572000"/>
          </a:xfrm>
          <a:prstGeom prst="rect">
            <a:avLst/>
          </a:prstGeom>
        </p:spPr>
        <p:txBody>
          <a:bodyPr vert="horz" lIns="91440" tIns="45720" rIns="91440" bIns="45720" rtlCol="0" anchor="ctr">
            <a:normAutofit fontScale="92500"/>
          </a:bodyPr>
          <a:lstStyle/>
          <a:p>
            <a:pPr indent="-157734" defTabSz="630936">
              <a:lnSpc>
                <a:spcPct val="110000"/>
              </a:lnSpc>
              <a:spcAft>
                <a:spcPts val="414"/>
              </a:spcAft>
              <a:buClr>
                <a:schemeClr val="tx1"/>
              </a:buClr>
              <a:buFont typeface="Arial" panose="020B0604020202020204" pitchFamily="34" charset="0"/>
              <a:buChar char="•"/>
            </a:pPr>
            <a:r>
              <a:rPr lang="en-US" sz="2000" b="1" kern="1200" dirty="0">
                <a:solidFill>
                  <a:schemeClr val="tx1"/>
                </a:solidFill>
                <a:latin typeface="+mn-lt"/>
                <a:ea typeface="+mn-ea"/>
                <a:cs typeface="+mn-cs"/>
              </a:rPr>
              <a:t>Experiences we might all anticipate – e.g., ADRT/LPA </a:t>
            </a:r>
          </a:p>
          <a:p>
            <a:pPr defTabSz="630936">
              <a:lnSpc>
                <a:spcPct val="110000"/>
              </a:lnSpc>
              <a:spcAft>
                <a:spcPts val="414"/>
              </a:spcAft>
              <a:buClr>
                <a:schemeClr val="tx1"/>
              </a:buClr>
            </a:pPr>
            <a:r>
              <a:rPr lang="en-US" sz="2000" kern="1200" dirty="0">
                <a:solidFill>
                  <a:schemeClr val="tx1"/>
                </a:solidFill>
                <a:latin typeface="+mn-lt"/>
                <a:ea typeface="+mn-ea"/>
                <a:cs typeface="+mn-cs"/>
                <a:hlinkClick r:id="rId4">
                  <a:extLst>
                    <a:ext uri="{A12FA001-AC4F-418D-AE19-62706E023703}">
                      <ahyp:hlinkClr xmlns:ahyp="http://schemas.microsoft.com/office/drawing/2018/hyperlinkcolor" val="tx"/>
                    </a:ext>
                  </a:extLst>
                </a:hlinkClick>
              </a:rPr>
              <a:t>(</a:t>
            </a:r>
            <a:r>
              <a:rPr lang="en-US" sz="2000" kern="1200" dirty="0">
                <a:solidFill>
                  <a:schemeClr val="tx1"/>
                </a:solidFill>
                <a:latin typeface="+mn-lt"/>
                <a:ea typeface="+mn-ea"/>
                <a:cs typeface="+mn-cs"/>
                <a:hlinkClick r:id="rId5">
                  <a:extLst>
                    <a:ext uri="{A12FA001-AC4F-418D-AE19-62706E023703}">
                      <ahyp:hlinkClr xmlns:ahyp="http://schemas.microsoft.com/office/drawing/2018/hyperlinkcolor" val="tx"/>
                    </a:ext>
                  </a:extLst>
                </a:hlinkClick>
              </a:rPr>
              <a:t>What Happens When Lasting Power of Attorney Goes Wrong?)</a:t>
            </a:r>
            <a:endParaRPr lang="en-US" sz="2000" kern="1200" dirty="0">
              <a:solidFill>
                <a:schemeClr val="tx1"/>
              </a:solidFill>
              <a:latin typeface="+mn-lt"/>
              <a:ea typeface="+mn-ea"/>
              <a:cs typeface="+mn-cs"/>
            </a:endParaRPr>
          </a:p>
          <a:p>
            <a:pPr indent="-157734" defTabSz="630936">
              <a:lnSpc>
                <a:spcPct val="110000"/>
              </a:lnSpc>
              <a:spcAft>
                <a:spcPts val="414"/>
              </a:spcAft>
              <a:buClr>
                <a:schemeClr val="tx1"/>
              </a:buClr>
              <a:buFont typeface="Arial" panose="020B0604020202020204" pitchFamily="34" charset="0"/>
              <a:buChar char="•"/>
            </a:pPr>
            <a:endParaRPr lang="en-US" sz="2000" b="1" kern="1200" dirty="0">
              <a:solidFill>
                <a:schemeClr val="tx1"/>
              </a:solidFill>
              <a:latin typeface="+mn-lt"/>
              <a:ea typeface="+mn-ea"/>
              <a:cs typeface="+mn-cs"/>
            </a:endParaRPr>
          </a:p>
          <a:p>
            <a:pPr indent="-157734" defTabSz="630936">
              <a:lnSpc>
                <a:spcPct val="110000"/>
              </a:lnSpc>
              <a:spcAft>
                <a:spcPts val="414"/>
              </a:spcAft>
              <a:buClr>
                <a:schemeClr val="tx1"/>
              </a:buClr>
              <a:buFont typeface="Arial" panose="020B0604020202020204" pitchFamily="34" charset="0"/>
              <a:buChar char="•"/>
            </a:pPr>
            <a:r>
              <a:rPr lang="en-US" sz="2000" b="1" kern="1200" dirty="0">
                <a:solidFill>
                  <a:schemeClr val="tx1"/>
                </a:solidFill>
                <a:latin typeface="+mn-lt"/>
                <a:ea typeface="+mn-ea"/>
                <a:cs typeface="+mn-cs"/>
              </a:rPr>
              <a:t>Court proceedings </a:t>
            </a:r>
            <a:r>
              <a:rPr lang="en-US" sz="2000" b="1" kern="1200" dirty="0" err="1">
                <a:solidFill>
                  <a:schemeClr val="tx1"/>
                </a:solidFill>
                <a:latin typeface="+mn-lt"/>
                <a:ea typeface="+mn-ea"/>
                <a:cs typeface="+mn-cs"/>
              </a:rPr>
              <a:t>centring</a:t>
            </a:r>
            <a:r>
              <a:rPr lang="en-US" sz="2000" b="1" kern="1200" dirty="0">
                <a:solidFill>
                  <a:schemeClr val="tx1"/>
                </a:solidFill>
                <a:latin typeface="+mn-lt"/>
                <a:ea typeface="+mn-ea"/>
                <a:cs typeface="+mn-cs"/>
              </a:rPr>
              <a:t> ‘P’s’ views and ‘everyday’ concerns</a:t>
            </a:r>
          </a:p>
          <a:p>
            <a:pPr defTabSz="630936">
              <a:lnSpc>
                <a:spcPct val="110000"/>
              </a:lnSpc>
              <a:spcAft>
                <a:spcPts val="414"/>
              </a:spcAft>
              <a:buClr>
                <a:schemeClr val="tx1"/>
              </a:buClr>
            </a:pPr>
            <a:r>
              <a:rPr lang="en-US" sz="2000" kern="1200" dirty="0">
                <a:solidFill>
                  <a:schemeClr val="tx1"/>
                </a:solidFill>
                <a:latin typeface="+mn-lt"/>
                <a:ea typeface="+mn-ea"/>
                <a:cs typeface="+mn-cs"/>
                <a:hlinkClick r:id="rId6">
                  <a:extLst>
                    <a:ext uri="{A12FA001-AC4F-418D-AE19-62706E023703}">
                      <ahyp:hlinkClr xmlns:ahyp="http://schemas.microsoft.com/office/drawing/2018/hyperlinkcolor" val="tx"/>
                    </a:ext>
                  </a:extLst>
                </a:hlinkClick>
              </a:rPr>
              <a:t>(‘Dementia, Cats, and Football’)</a:t>
            </a:r>
            <a:endParaRPr lang="en-US" sz="2000" kern="1200" dirty="0">
              <a:solidFill>
                <a:schemeClr val="tx1"/>
              </a:solidFill>
              <a:latin typeface="+mn-lt"/>
              <a:ea typeface="+mn-ea"/>
              <a:cs typeface="+mn-cs"/>
            </a:endParaRPr>
          </a:p>
          <a:p>
            <a:pPr indent="-157734" defTabSz="630936">
              <a:lnSpc>
                <a:spcPct val="110000"/>
              </a:lnSpc>
              <a:spcAft>
                <a:spcPts val="414"/>
              </a:spcAft>
              <a:buClr>
                <a:schemeClr val="tx1"/>
              </a:buClr>
              <a:buFont typeface="Arial" panose="020B0604020202020204" pitchFamily="34" charset="0"/>
              <a:buChar char="•"/>
            </a:pPr>
            <a:endParaRPr lang="en-US" sz="2000" b="1" kern="1200" dirty="0">
              <a:solidFill>
                <a:schemeClr val="tx1"/>
              </a:solidFill>
              <a:latin typeface="+mn-lt"/>
              <a:ea typeface="+mn-ea"/>
              <a:cs typeface="+mn-cs"/>
            </a:endParaRPr>
          </a:p>
          <a:p>
            <a:pPr indent="-157734" defTabSz="630936">
              <a:lnSpc>
                <a:spcPct val="110000"/>
              </a:lnSpc>
              <a:spcAft>
                <a:spcPts val="414"/>
              </a:spcAft>
              <a:buClr>
                <a:schemeClr val="tx1"/>
              </a:buClr>
              <a:buFont typeface="Arial" panose="020B0604020202020204" pitchFamily="34" charset="0"/>
              <a:buChar char="•"/>
            </a:pPr>
            <a:r>
              <a:rPr lang="en-US" sz="2000" b="1" kern="1200" dirty="0">
                <a:solidFill>
                  <a:schemeClr val="tx1"/>
                </a:solidFill>
                <a:latin typeface="+mn-lt"/>
                <a:ea typeface="+mn-ea"/>
                <a:cs typeface="+mn-cs"/>
              </a:rPr>
              <a:t>Court holds professionals to account to uphold ‘P’s’ rights</a:t>
            </a:r>
          </a:p>
          <a:p>
            <a:pPr defTabSz="630936">
              <a:lnSpc>
                <a:spcPct val="110000"/>
              </a:lnSpc>
              <a:spcAft>
                <a:spcPts val="414"/>
              </a:spcAft>
              <a:buClr>
                <a:schemeClr val="tx1"/>
              </a:buClr>
            </a:pPr>
            <a:r>
              <a:rPr lang="en-US" sz="2000" kern="1200" dirty="0">
                <a:solidFill>
                  <a:schemeClr val="tx1"/>
                </a:solidFill>
                <a:latin typeface="+mn-lt"/>
                <a:ea typeface="+mn-ea"/>
                <a:cs typeface="+mn-cs"/>
                <a:hlinkClick r:id="rId7">
                  <a:extLst>
                    <a:ext uri="{A12FA001-AC4F-418D-AE19-62706E023703}">
                      <ahyp:hlinkClr xmlns:ahyp="http://schemas.microsoft.com/office/drawing/2018/hyperlinkcolor" val="tx"/>
                    </a:ext>
                  </a:extLst>
                </a:hlinkClick>
              </a:rPr>
              <a:t>(Conflating Capacity and Best Interests? Cross-Examining a Neuropsychiatrist)</a:t>
            </a:r>
            <a:endParaRPr lang="en-US" sz="2000" kern="1200" dirty="0">
              <a:solidFill>
                <a:schemeClr val="tx1"/>
              </a:solidFill>
              <a:latin typeface="+mn-lt"/>
              <a:ea typeface="+mn-ea"/>
              <a:cs typeface="+mn-cs"/>
            </a:endParaRPr>
          </a:p>
          <a:p>
            <a:pPr indent="-157734" defTabSz="630936">
              <a:lnSpc>
                <a:spcPct val="110000"/>
              </a:lnSpc>
              <a:spcAft>
                <a:spcPts val="414"/>
              </a:spcAft>
              <a:buClr>
                <a:schemeClr val="tx1"/>
              </a:buClr>
              <a:buFont typeface="Arial" panose="020B0604020202020204" pitchFamily="34" charset="0"/>
              <a:buChar char="•"/>
            </a:pPr>
            <a:endParaRPr lang="en-US" sz="2000" b="1" kern="1200" dirty="0">
              <a:solidFill>
                <a:schemeClr val="tx1"/>
              </a:solidFill>
              <a:latin typeface="+mn-lt"/>
              <a:ea typeface="+mn-ea"/>
              <a:cs typeface="+mn-cs"/>
            </a:endParaRPr>
          </a:p>
          <a:p>
            <a:pPr indent="-157734" defTabSz="630936">
              <a:lnSpc>
                <a:spcPct val="110000"/>
              </a:lnSpc>
              <a:spcAft>
                <a:spcPts val="414"/>
              </a:spcAft>
              <a:buClr>
                <a:schemeClr val="tx1"/>
              </a:buClr>
              <a:buFont typeface="Arial" panose="020B0604020202020204" pitchFamily="34" charset="0"/>
              <a:buChar char="•"/>
            </a:pPr>
            <a:r>
              <a:rPr lang="en-US" sz="2000" b="1" kern="1200" dirty="0">
                <a:solidFill>
                  <a:schemeClr val="tx1"/>
                </a:solidFill>
                <a:latin typeface="+mn-lt"/>
                <a:ea typeface="+mn-ea"/>
                <a:cs typeface="+mn-cs"/>
              </a:rPr>
              <a:t>Court proceedings and giving ‘voice’ – Anna’s experience</a:t>
            </a:r>
          </a:p>
          <a:p>
            <a:pPr defTabSz="630936">
              <a:lnSpc>
                <a:spcPct val="110000"/>
              </a:lnSpc>
              <a:spcAft>
                <a:spcPts val="414"/>
              </a:spcAft>
              <a:buClr>
                <a:schemeClr val="tx1"/>
              </a:buClr>
            </a:pPr>
            <a:r>
              <a:rPr lang="en-US" sz="2000" kern="1200" dirty="0">
                <a:solidFill>
                  <a:schemeClr val="tx1"/>
                </a:solidFill>
                <a:latin typeface="+mn-lt"/>
                <a:ea typeface="+mn-ea"/>
                <a:cs typeface="+mn-cs"/>
                <a:hlinkClick r:id="rId8">
                  <a:extLst>
                    <a:ext uri="{A12FA001-AC4F-418D-AE19-62706E023703}">
                      <ahyp:hlinkClr xmlns:ahyp="http://schemas.microsoft.com/office/drawing/2018/hyperlinkcolor" val="tx"/>
                    </a:ext>
                  </a:extLst>
                </a:hlinkClick>
              </a:rPr>
              <a:t>(Deprived of her Liberty – My Experience of the Court Procedure for my Mum)</a:t>
            </a:r>
            <a:endParaRPr lang="en-US" sz="2000" kern="1200" dirty="0">
              <a:solidFill>
                <a:schemeClr val="tx1"/>
              </a:solidFill>
              <a:latin typeface="+mn-lt"/>
              <a:ea typeface="+mn-ea"/>
              <a:cs typeface="+mn-cs"/>
            </a:endParaRPr>
          </a:p>
          <a:p>
            <a:pPr indent="-228600" defTabSz="914400">
              <a:lnSpc>
                <a:spcPct val="110000"/>
              </a:lnSpc>
              <a:spcAft>
                <a:spcPts val="600"/>
              </a:spcAft>
              <a:buClr>
                <a:schemeClr val="tx1"/>
              </a:buClr>
              <a:buFont typeface="Arial" panose="020B0604020202020204" pitchFamily="34" charset="0"/>
              <a:buChar char="•"/>
            </a:pPr>
            <a:endParaRPr lang="en-US" sz="1300" cap="all" dirty="0"/>
          </a:p>
        </p:txBody>
      </p:sp>
      <p:sp>
        <p:nvSpPr>
          <p:cNvPr id="4" name="TextBox 3">
            <a:extLst>
              <a:ext uri="{FF2B5EF4-FFF2-40B4-BE49-F238E27FC236}">
                <a16:creationId xmlns:a16="http://schemas.microsoft.com/office/drawing/2014/main" id="{D1A63C2F-844A-181B-0C4A-EFD202F7B918}"/>
              </a:ext>
            </a:extLst>
          </p:cNvPr>
          <p:cNvSpPr txBox="1"/>
          <p:nvPr/>
        </p:nvSpPr>
        <p:spPr>
          <a:xfrm>
            <a:off x="565078" y="599085"/>
            <a:ext cx="10397253" cy="1539204"/>
          </a:xfrm>
          <a:prstGeom prst="rect">
            <a:avLst/>
          </a:prstGeom>
          <a:noFill/>
        </p:spPr>
        <p:txBody>
          <a:bodyPr wrap="square" rtlCol="0">
            <a:spAutoFit/>
          </a:bodyPr>
          <a:lstStyle/>
          <a:p>
            <a:pPr defTabSz="630936">
              <a:lnSpc>
                <a:spcPct val="110000"/>
              </a:lnSpc>
              <a:spcAft>
                <a:spcPts val="414"/>
              </a:spcAft>
              <a:buClr>
                <a:schemeClr val="tx1"/>
              </a:buClr>
            </a:pPr>
            <a:r>
              <a:rPr lang="en-US" sz="2800" b="1" kern="1200" dirty="0">
                <a:solidFill>
                  <a:schemeClr val="tx1"/>
                </a:solidFill>
                <a:latin typeface="+mn-lt"/>
                <a:ea typeface="+mn-ea"/>
                <a:cs typeface="+mn-cs"/>
              </a:rPr>
              <a:t>Older people are the largest single demographic group among ‘Protected Parties’ in the Court of Protection.</a:t>
            </a:r>
          </a:p>
          <a:p>
            <a:pPr defTabSz="630936">
              <a:lnSpc>
                <a:spcPct val="110000"/>
              </a:lnSpc>
              <a:spcAft>
                <a:spcPts val="414"/>
              </a:spcAft>
              <a:buClr>
                <a:schemeClr val="tx1"/>
              </a:buClr>
            </a:pPr>
            <a:r>
              <a:rPr lang="en-US" sz="2800" b="1" dirty="0"/>
              <a:t>What sorts of issues are addressed? </a:t>
            </a:r>
            <a:endParaRPr lang="en-US" sz="2800" kern="1200" dirty="0">
              <a:solidFill>
                <a:schemeClr val="tx1"/>
              </a:solidFill>
              <a:latin typeface="+mn-lt"/>
              <a:ea typeface="+mn-ea"/>
              <a:cs typeface="+mn-cs"/>
            </a:endParaRPr>
          </a:p>
        </p:txBody>
      </p:sp>
    </p:spTree>
    <p:extLst>
      <p:ext uri="{BB962C8B-B14F-4D97-AF65-F5344CB8AC3E}">
        <p14:creationId xmlns:p14="http://schemas.microsoft.com/office/powerpoint/2010/main" val="595606318"/>
      </p:ext>
    </p:extLst>
  </p:cSld>
  <p:clrMapOvr>
    <a:masterClrMapping/>
  </p:clrMapOvr>
  <mc:AlternateContent xmlns:mc="http://schemas.openxmlformats.org/markup-compatibility/2006" xmlns:p14="http://schemas.microsoft.com/office/powerpoint/2010/main">
    <mc:Choice Requires="p14">
      <p:transition spd="slow" p14:dur="2000" advTm="64004"/>
    </mc:Choice>
    <mc:Fallback xmlns="">
      <p:transition spd="slow" advTm="64004"/>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0681F-E64E-02FE-0253-7ED9A9D7BC63}"/>
              </a:ext>
            </a:extLst>
          </p:cNvPr>
          <p:cNvSpPr>
            <a:spLocks noGrp="1"/>
          </p:cNvSpPr>
          <p:nvPr>
            <p:ph type="title"/>
          </p:nvPr>
        </p:nvSpPr>
        <p:spPr/>
        <p:txBody>
          <a:bodyPr/>
          <a:lstStyle/>
          <a:p>
            <a:r>
              <a:rPr lang="en-GB" dirty="0"/>
              <a:t>E</a:t>
            </a:r>
            <a:r>
              <a:rPr lang="en-GB" cap="none" dirty="0"/>
              <a:t>xpert Evidence Challenges in the COP</a:t>
            </a:r>
            <a:br>
              <a:rPr lang="en-GB" cap="none" dirty="0"/>
            </a:br>
            <a:r>
              <a:rPr lang="en-GB" cap="none" dirty="0"/>
              <a:t>‘Barbara’: capacity to consent to sex and marriage </a:t>
            </a:r>
            <a:endParaRPr lang="en-GB" dirty="0"/>
          </a:p>
        </p:txBody>
      </p:sp>
      <p:pic>
        <p:nvPicPr>
          <p:cNvPr id="5" name="Content Placeholder 4">
            <a:hlinkClick r:id="rId3"/>
            <a:extLst>
              <a:ext uri="{FF2B5EF4-FFF2-40B4-BE49-F238E27FC236}">
                <a16:creationId xmlns:a16="http://schemas.microsoft.com/office/drawing/2014/main" id="{382DFE66-0876-56B9-67BF-5F97FF5D42B4}"/>
              </a:ext>
            </a:extLst>
          </p:cNvPr>
          <p:cNvPicPr>
            <a:picLocks noGrp="1" noChangeAspect="1"/>
          </p:cNvPicPr>
          <p:nvPr>
            <p:ph sz="quarter" idx="13"/>
          </p:nvPr>
        </p:nvPicPr>
        <p:blipFill>
          <a:blip r:embed="rId4"/>
          <a:stretch>
            <a:fillRect/>
          </a:stretch>
        </p:blipFill>
        <p:spPr>
          <a:xfrm>
            <a:off x="9478173" y="1985677"/>
            <a:ext cx="2456157" cy="34242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a:extLst>
              <a:ext uri="{FF2B5EF4-FFF2-40B4-BE49-F238E27FC236}">
                <a16:creationId xmlns:a16="http://schemas.microsoft.com/office/drawing/2014/main" id="{41A58F7E-D7BF-A287-BE4B-F94CB9519B6A}"/>
              </a:ext>
            </a:extLst>
          </p:cNvPr>
          <p:cNvSpPr txBox="1"/>
          <p:nvPr/>
        </p:nvSpPr>
        <p:spPr>
          <a:xfrm>
            <a:off x="647272" y="2476072"/>
            <a:ext cx="7520683" cy="5539978"/>
          </a:xfrm>
          <a:prstGeom prst="rect">
            <a:avLst/>
          </a:prstGeom>
          <a:noFill/>
        </p:spPr>
        <p:txBody>
          <a:bodyPr wrap="square" rtlCol="0">
            <a:spAutoFit/>
          </a:bodyPr>
          <a:lstStyle/>
          <a:p>
            <a:pPr marL="285750" indent="-285750">
              <a:buFont typeface="Arial" panose="020B0604020202020204" pitchFamily="34" charset="0"/>
              <a:buChar char="•"/>
            </a:pPr>
            <a:r>
              <a:rPr lang="en-GB" sz="2400" dirty="0"/>
              <a:t>‘Barbara’ was living in a care home. She had a diagnosis of frontal lobe dementia.</a:t>
            </a:r>
          </a:p>
          <a:p>
            <a:pPr marL="285750" indent="-285750">
              <a:buFont typeface="Arial" panose="020B0604020202020204" pitchFamily="34" charset="0"/>
              <a:buChar char="•"/>
            </a:pPr>
            <a:r>
              <a:rPr lang="en-GB" sz="2400" dirty="0"/>
              <a:t>She’d struck up a relationship with a man in the care home – ‘John’</a:t>
            </a:r>
          </a:p>
          <a:p>
            <a:pPr marL="285750" indent="-285750">
              <a:buFont typeface="Arial" panose="020B0604020202020204" pitchFamily="34" charset="0"/>
              <a:buChar char="•"/>
            </a:pPr>
            <a:r>
              <a:rPr lang="en-GB" sz="2400" dirty="0"/>
              <a:t>This raised questions about capacity to consent to sex.</a:t>
            </a:r>
          </a:p>
          <a:p>
            <a:pPr marL="285750" indent="-285750">
              <a:buFont typeface="Arial" panose="020B0604020202020204" pitchFamily="34" charset="0"/>
              <a:buChar char="•"/>
            </a:pPr>
            <a:r>
              <a:rPr lang="en-GB" sz="2400" dirty="0"/>
              <a:t>A Safeguarding Plan was put in place and Barbara &amp;</a:t>
            </a:r>
          </a:p>
          <a:p>
            <a:r>
              <a:rPr lang="en-GB" sz="2400" dirty="0"/>
              <a:t>     John had been unable to be alone together for over a </a:t>
            </a:r>
          </a:p>
          <a:p>
            <a:r>
              <a:rPr lang="en-GB" sz="2400" dirty="0"/>
              <a:t>     year – an interference with their Article 8 rights to a  </a:t>
            </a:r>
          </a:p>
          <a:p>
            <a:r>
              <a:rPr lang="en-GB" sz="2400" dirty="0"/>
              <a:t>     private and family life</a:t>
            </a:r>
          </a:p>
          <a:p>
            <a:pPr marL="285750" indent="-285750">
              <a:buFont typeface="Arial" panose="020B0604020202020204" pitchFamily="34" charset="0"/>
              <a:buChar char="•"/>
            </a:pPr>
            <a:r>
              <a:rPr lang="en-GB" sz="2400" dirty="0"/>
              <a:t>The expert witness evidence was dismissed &amp; a new </a:t>
            </a:r>
          </a:p>
          <a:p>
            <a:r>
              <a:rPr lang="en-GB" sz="2400" dirty="0"/>
              <a:t>    expert instructed</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pic>
        <p:nvPicPr>
          <p:cNvPr id="8" name="Picture 7">
            <a:hlinkClick r:id="rId5"/>
            <a:extLst>
              <a:ext uri="{FF2B5EF4-FFF2-40B4-BE49-F238E27FC236}">
                <a16:creationId xmlns:a16="http://schemas.microsoft.com/office/drawing/2014/main" id="{529D7775-D2ED-102F-D05C-A1ACC9537156}"/>
              </a:ext>
            </a:extLst>
          </p:cNvPr>
          <p:cNvPicPr>
            <a:picLocks noChangeAspect="1"/>
          </p:cNvPicPr>
          <p:nvPr/>
        </p:nvPicPr>
        <p:blipFill>
          <a:blip r:embed="rId6"/>
          <a:stretch>
            <a:fillRect/>
          </a:stretch>
        </p:blipFill>
        <p:spPr>
          <a:xfrm>
            <a:off x="7895638" y="3768289"/>
            <a:ext cx="2150510" cy="30087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1ED79C7A-E9F4-ADE5-1610-21B9128574CB}"/>
              </a:ext>
            </a:extLst>
          </p:cNvPr>
          <p:cNvPicPr>
            <a:picLocks noChangeAspect="1"/>
          </p:cNvPicPr>
          <p:nvPr/>
        </p:nvPicPr>
        <p:blipFill>
          <a:blip r:embed="rId7"/>
          <a:stretch>
            <a:fillRect/>
          </a:stretch>
        </p:blipFill>
        <p:spPr>
          <a:xfrm>
            <a:off x="10706252" y="111032"/>
            <a:ext cx="1069436" cy="771351"/>
          </a:xfrm>
          <a:prstGeom prst="rect">
            <a:avLst/>
          </a:prstGeom>
        </p:spPr>
      </p:pic>
      <p:sp>
        <p:nvSpPr>
          <p:cNvPr id="10" name="Rectangle 9">
            <a:extLst>
              <a:ext uri="{FF2B5EF4-FFF2-40B4-BE49-F238E27FC236}">
                <a16:creationId xmlns:a16="http://schemas.microsoft.com/office/drawing/2014/main" id="{E4997B60-F144-53B0-6648-0DE8E7C37F7C}"/>
              </a:ext>
            </a:extLst>
          </p:cNvPr>
          <p:cNvSpPr/>
          <p:nvPr/>
        </p:nvSpPr>
        <p:spPr>
          <a:xfrm>
            <a:off x="364315" y="236306"/>
            <a:ext cx="1206379" cy="984956"/>
          </a:xfrm>
          <a:prstGeom prst="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kern="1200" cap="all" baseline="0" dirty="0">
                <a:solidFill>
                  <a:schemeClr val="tx1"/>
                </a:solidFill>
                <a:effectLst/>
                <a:latin typeface="+mj-lt"/>
                <a:ea typeface="+mj-ea"/>
                <a:cs typeface="+mj-cs"/>
              </a:rPr>
              <a:t>Older People in the Court of Protection</a:t>
            </a:r>
            <a:endParaRPr lang="en-GB" sz="1200" dirty="0"/>
          </a:p>
        </p:txBody>
      </p:sp>
    </p:spTree>
    <p:extLst>
      <p:ext uri="{BB962C8B-B14F-4D97-AF65-F5344CB8AC3E}">
        <p14:creationId xmlns:p14="http://schemas.microsoft.com/office/powerpoint/2010/main" val="13474052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4F95DE6-BC61-4DB8-97B8-E32959EA0E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48D9C176-456B-4F71-AB87-9D14B8B3D1C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46466" t="75007" r="30510"/>
          <a:stretch/>
        </p:blipFill>
        <p:spPr>
          <a:xfrm>
            <a:off x="0" y="138157"/>
            <a:ext cx="1712063" cy="1045389"/>
          </a:xfrm>
          <a:custGeom>
            <a:avLst/>
            <a:gdLst>
              <a:gd name="connsiteX0" fmla="*/ 2051608 w 4103216"/>
              <a:gd name="connsiteY0" fmla="*/ 0 h 1714050"/>
              <a:gd name="connsiteX1" fmla="*/ 4103216 w 4103216"/>
              <a:gd name="connsiteY1" fmla="*/ 1266738 h 1714050"/>
              <a:gd name="connsiteX2" fmla="*/ 4010980 w 4103216"/>
              <a:gd name="connsiteY2" fmla="*/ 1643427 h 1714050"/>
              <a:gd name="connsiteX3" fmla="*/ 3969116 w 4103216"/>
              <a:gd name="connsiteY3" fmla="*/ 1714050 h 1714050"/>
              <a:gd name="connsiteX4" fmla="*/ 134100 w 4103216"/>
              <a:gd name="connsiteY4" fmla="*/ 1714050 h 1714050"/>
              <a:gd name="connsiteX5" fmla="*/ 92237 w 4103216"/>
              <a:gd name="connsiteY5" fmla="*/ 1643427 h 1714050"/>
              <a:gd name="connsiteX6" fmla="*/ 0 w 4103216"/>
              <a:gd name="connsiteY6" fmla="*/ 1266738 h 1714050"/>
              <a:gd name="connsiteX7" fmla="*/ 2051608 w 4103216"/>
              <a:gd name="connsiteY7" fmla="*/ 0 h 1714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03216" h="1714050">
                <a:moveTo>
                  <a:pt x="2051608" y="0"/>
                </a:moveTo>
                <a:cubicBezTo>
                  <a:pt x="3184680" y="0"/>
                  <a:pt x="4103216" y="567138"/>
                  <a:pt x="4103216" y="1266738"/>
                </a:cubicBezTo>
                <a:cubicBezTo>
                  <a:pt x="4103216" y="1397913"/>
                  <a:pt x="4070924" y="1524431"/>
                  <a:pt x="4010980" y="1643427"/>
                </a:cubicBezTo>
                <a:lnTo>
                  <a:pt x="3969116" y="1714050"/>
                </a:lnTo>
                <a:lnTo>
                  <a:pt x="134100" y="1714050"/>
                </a:lnTo>
                <a:lnTo>
                  <a:pt x="92237" y="1643427"/>
                </a:lnTo>
                <a:cubicBezTo>
                  <a:pt x="32293" y="1524431"/>
                  <a:pt x="0" y="1397913"/>
                  <a:pt x="0" y="1266738"/>
                </a:cubicBezTo>
                <a:cubicBezTo>
                  <a:pt x="0" y="567138"/>
                  <a:pt x="918536" y="0"/>
                  <a:pt x="2051608" y="0"/>
                </a:cubicBezTo>
                <a:close/>
              </a:path>
            </a:pathLst>
          </a:custGeom>
        </p:spPr>
      </p:pic>
      <p:sp>
        <p:nvSpPr>
          <p:cNvPr id="2" name="Title 1">
            <a:extLst>
              <a:ext uri="{FF2B5EF4-FFF2-40B4-BE49-F238E27FC236}">
                <a16:creationId xmlns:a16="http://schemas.microsoft.com/office/drawing/2014/main" id="{93018DB4-EFA9-0A2B-F395-9E5AB982166D}"/>
              </a:ext>
            </a:extLst>
          </p:cNvPr>
          <p:cNvSpPr>
            <a:spLocks noGrp="1"/>
          </p:cNvSpPr>
          <p:nvPr>
            <p:ph type="title"/>
          </p:nvPr>
        </p:nvSpPr>
        <p:spPr>
          <a:xfrm>
            <a:off x="2009392" y="635814"/>
            <a:ext cx="7859564" cy="1596177"/>
          </a:xfrm>
        </p:spPr>
        <p:txBody>
          <a:bodyPr>
            <a:normAutofit/>
          </a:bodyPr>
          <a:lstStyle/>
          <a:p>
            <a:r>
              <a:rPr lang="en-GB" sz="4000" dirty="0"/>
              <a:t>‘B</a:t>
            </a:r>
            <a:r>
              <a:rPr lang="en-GB" sz="4000" cap="none" dirty="0"/>
              <a:t>arbara &amp; John’ – their wait to be together</a:t>
            </a:r>
            <a:endParaRPr lang="en-GB" sz="4000" dirty="0"/>
          </a:p>
        </p:txBody>
      </p:sp>
      <p:pic>
        <p:nvPicPr>
          <p:cNvPr id="13" name="Picture 12">
            <a:extLst>
              <a:ext uri="{FF2B5EF4-FFF2-40B4-BE49-F238E27FC236}">
                <a16:creationId xmlns:a16="http://schemas.microsoft.com/office/drawing/2014/main" id="{CFF97C55-868F-4FDD-BD3C-D2F191796F4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55183" t="89413" r="18746"/>
          <a:stretch/>
        </p:blipFill>
        <p:spPr>
          <a:xfrm>
            <a:off x="8404564" y="0"/>
            <a:ext cx="2589690" cy="591546"/>
          </a:xfrm>
          <a:prstGeom prst="rect">
            <a:avLst/>
          </a:prstGeom>
        </p:spPr>
      </p:pic>
      <p:pic>
        <p:nvPicPr>
          <p:cNvPr id="15" name="Picture 14">
            <a:extLst>
              <a:ext uri="{FF2B5EF4-FFF2-40B4-BE49-F238E27FC236}">
                <a16:creationId xmlns:a16="http://schemas.microsoft.com/office/drawing/2014/main" id="{69722FB9-EA01-42A6-96B2-185F5CC120D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3623" t="43915" r="1" b="10213"/>
          <a:stretch/>
        </p:blipFill>
        <p:spPr>
          <a:xfrm>
            <a:off x="10471066" y="183232"/>
            <a:ext cx="1720934" cy="1683522"/>
          </a:xfrm>
          <a:prstGeom prst="rect">
            <a:avLst/>
          </a:prstGeom>
        </p:spPr>
      </p:pic>
      <p:sp>
        <p:nvSpPr>
          <p:cNvPr id="3" name="Content Placeholder 2">
            <a:extLst>
              <a:ext uri="{FF2B5EF4-FFF2-40B4-BE49-F238E27FC236}">
                <a16:creationId xmlns:a16="http://schemas.microsoft.com/office/drawing/2014/main" id="{21D584CD-F5A9-79F0-4D90-33F618667760}"/>
              </a:ext>
            </a:extLst>
          </p:cNvPr>
          <p:cNvSpPr>
            <a:spLocks noGrp="1"/>
          </p:cNvSpPr>
          <p:nvPr>
            <p:ph sz="quarter" idx="13"/>
          </p:nvPr>
        </p:nvSpPr>
        <p:spPr>
          <a:xfrm>
            <a:off x="603289" y="2198752"/>
            <a:ext cx="10891234" cy="4023434"/>
          </a:xfrm>
        </p:spPr>
        <p:txBody>
          <a:bodyPr>
            <a:normAutofit fontScale="92500" lnSpcReduction="10000"/>
          </a:bodyPr>
          <a:lstStyle/>
          <a:p>
            <a:pPr>
              <a:lnSpc>
                <a:spcPct val="110000"/>
              </a:lnSpc>
            </a:pPr>
            <a:r>
              <a:rPr lang="en-GB" sz="2400" cap="none" dirty="0"/>
              <a:t>The expert witness called by the Local Authority said Barbara lacked capacity in all respects, including for sex and marriage.</a:t>
            </a:r>
          </a:p>
          <a:p>
            <a:pPr>
              <a:lnSpc>
                <a:spcPct val="110000"/>
              </a:lnSpc>
            </a:pPr>
            <a:r>
              <a:rPr lang="en-GB" sz="2400" cap="none" dirty="0"/>
              <a:t>Unfortunately, he did not provide an adequate capacity assessment and a new expert witness was instructed. </a:t>
            </a:r>
          </a:p>
          <a:p>
            <a:pPr>
              <a:lnSpc>
                <a:spcPct val="110000"/>
              </a:lnSpc>
            </a:pPr>
            <a:r>
              <a:rPr lang="en-GB" sz="2400" cap="none" dirty="0"/>
              <a:t>What went wrong? </a:t>
            </a:r>
          </a:p>
          <a:p>
            <a:pPr lvl="1">
              <a:lnSpc>
                <a:spcPct val="110000"/>
              </a:lnSpc>
            </a:pPr>
            <a:r>
              <a:rPr lang="en-GB" sz="2400" cap="none" dirty="0"/>
              <a:t>The judge said: </a:t>
            </a:r>
          </a:p>
          <a:p>
            <a:pPr marL="457200" lvl="1" indent="0">
              <a:lnSpc>
                <a:spcPct val="110000"/>
              </a:lnSpc>
              <a:buNone/>
            </a:pPr>
            <a:r>
              <a:rPr lang="en-GB" sz="2400" b="0" i="0" dirty="0">
                <a:effectLst/>
                <a:latin typeface="PT Sans" panose="020B0503020203020204" pitchFamily="34" charset="0"/>
              </a:rPr>
              <a:t> “</a:t>
            </a:r>
            <a:r>
              <a:rPr lang="en-GB" sz="2400" b="0" i="1" cap="none" dirty="0">
                <a:effectLst/>
                <a:latin typeface="PT Sans" panose="020B0503020203020204" pitchFamily="34" charset="0"/>
              </a:rPr>
              <a:t>This case demonstrates how a thorough assessment and well-reasoned expert report on capacity can assist the resolution of difficult issues, saving time, resources, and anguish</a:t>
            </a:r>
            <a:r>
              <a:rPr lang="en-GB" sz="2400" b="0" i="1" dirty="0">
                <a:effectLst/>
                <a:latin typeface="PT Sans" panose="020B0503020203020204" pitchFamily="34" charset="0"/>
              </a:rPr>
              <a:t>.”</a:t>
            </a:r>
            <a:r>
              <a:rPr lang="en-GB" sz="2400" b="0" i="0" dirty="0">
                <a:effectLst/>
                <a:latin typeface="PT Sans" panose="020B0503020203020204" pitchFamily="34" charset="0"/>
              </a:rPr>
              <a:t> </a:t>
            </a:r>
          </a:p>
          <a:p>
            <a:pPr lvl="1">
              <a:lnSpc>
                <a:spcPct val="110000"/>
              </a:lnSpc>
            </a:pPr>
            <a:r>
              <a:rPr lang="en-GB" sz="2400" dirty="0">
                <a:latin typeface="PT Sans" panose="020B0503020203020204" pitchFamily="34" charset="0"/>
              </a:rPr>
              <a:t>A</a:t>
            </a:r>
            <a:r>
              <a:rPr lang="en-GB" sz="2400" cap="none" dirty="0">
                <a:latin typeface="PT Sans" panose="020B0503020203020204" pitchFamily="34" charset="0"/>
              </a:rPr>
              <a:t>ssuming the diagnosis is sufficient to rebut capacity for a decision</a:t>
            </a:r>
            <a:endParaRPr lang="en-GB" sz="2400" dirty="0">
              <a:latin typeface="PT Sans" panose="020B0503020203020204" pitchFamily="34" charset="0"/>
            </a:endParaRPr>
          </a:p>
          <a:p>
            <a:pPr lvl="1">
              <a:lnSpc>
                <a:spcPct val="110000"/>
              </a:lnSpc>
            </a:pPr>
            <a:r>
              <a:rPr lang="en-GB" sz="2400" cap="none" dirty="0">
                <a:latin typeface="PT Sans" panose="020B0503020203020204" pitchFamily="34" charset="0"/>
              </a:rPr>
              <a:t>Not showing your working out!</a:t>
            </a:r>
            <a:endParaRPr lang="en-GB" sz="2400" b="0" i="0" dirty="0">
              <a:effectLst/>
              <a:latin typeface="PT Sans" panose="020B0503020203020204" pitchFamily="34" charset="0"/>
            </a:endParaRPr>
          </a:p>
          <a:p>
            <a:pPr lvl="1">
              <a:lnSpc>
                <a:spcPct val="110000"/>
              </a:lnSpc>
            </a:pPr>
            <a:endParaRPr lang="en-GB" sz="1500" cap="none" dirty="0"/>
          </a:p>
        </p:txBody>
      </p:sp>
      <p:pic>
        <p:nvPicPr>
          <p:cNvPr id="17" name="Picture 16">
            <a:extLst>
              <a:ext uri="{FF2B5EF4-FFF2-40B4-BE49-F238E27FC236}">
                <a16:creationId xmlns:a16="http://schemas.microsoft.com/office/drawing/2014/main" id="{D2B4E49C-E7B4-4F6A-8B93-646A0E2411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91927" t="72411" b="10341"/>
          <a:stretch/>
        </p:blipFill>
        <p:spPr>
          <a:xfrm>
            <a:off x="11494523" y="2664767"/>
            <a:ext cx="635958" cy="764233"/>
          </a:xfrm>
          <a:custGeom>
            <a:avLst/>
            <a:gdLst>
              <a:gd name="connsiteX0" fmla="*/ 0 w 984308"/>
              <a:gd name="connsiteY0" fmla="*/ 0 h 1182847"/>
              <a:gd name="connsiteX1" fmla="*/ 984308 w 984308"/>
              <a:gd name="connsiteY1" fmla="*/ 0 h 1182847"/>
              <a:gd name="connsiteX2" fmla="*/ 984308 w 984308"/>
              <a:gd name="connsiteY2" fmla="*/ 1161661 h 1182847"/>
              <a:gd name="connsiteX3" fmla="*/ 966627 w 984308"/>
              <a:gd name="connsiteY3" fmla="*/ 1165915 h 1182847"/>
              <a:gd name="connsiteX4" fmla="*/ 787132 w 984308"/>
              <a:gd name="connsiteY4" fmla="*/ 1182847 h 1182847"/>
              <a:gd name="connsiteX5" fmla="*/ 48601 w 984308"/>
              <a:gd name="connsiteY5" fmla="*/ 815395 h 1182847"/>
              <a:gd name="connsiteX6" fmla="*/ 0 w 984308"/>
              <a:gd name="connsiteY6" fmla="*/ 731606 h 1182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84308" h="1182847">
                <a:moveTo>
                  <a:pt x="0" y="0"/>
                </a:moveTo>
                <a:lnTo>
                  <a:pt x="984308" y="0"/>
                </a:lnTo>
                <a:lnTo>
                  <a:pt x="984308" y="1161661"/>
                </a:lnTo>
                <a:lnTo>
                  <a:pt x="966627" y="1165915"/>
                </a:lnTo>
                <a:cubicBezTo>
                  <a:pt x="908648" y="1177017"/>
                  <a:pt x="848618" y="1182847"/>
                  <a:pt x="787132" y="1182847"/>
                </a:cubicBezTo>
                <a:cubicBezTo>
                  <a:pt x="479703" y="1182847"/>
                  <a:pt x="208655" y="1037089"/>
                  <a:pt x="48601" y="815395"/>
                </a:cubicBezTo>
                <a:lnTo>
                  <a:pt x="0" y="731606"/>
                </a:lnTo>
                <a:close/>
              </a:path>
            </a:pathLst>
          </a:custGeom>
        </p:spPr>
      </p:pic>
      <p:pic>
        <p:nvPicPr>
          <p:cNvPr id="19" name="Picture 18">
            <a:extLst>
              <a:ext uri="{FF2B5EF4-FFF2-40B4-BE49-F238E27FC236}">
                <a16:creationId xmlns:a16="http://schemas.microsoft.com/office/drawing/2014/main" id="{46528FBF-1727-4546-8131-BA22ED8B549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65973" t="81531" r="19879"/>
          <a:stretch/>
        </p:blipFill>
        <p:spPr>
          <a:xfrm>
            <a:off x="8887626" y="5982056"/>
            <a:ext cx="1192806" cy="875944"/>
          </a:xfrm>
          <a:custGeom>
            <a:avLst/>
            <a:gdLst>
              <a:gd name="connsiteX0" fmla="*/ 2051608 w 4103216"/>
              <a:gd name="connsiteY0" fmla="*/ 0 h 1714050"/>
              <a:gd name="connsiteX1" fmla="*/ 4103216 w 4103216"/>
              <a:gd name="connsiteY1" fmla="*/ 1266738 h 1714050"/>
              <a:gd name="connsiteX2" fmla="*/ 4010980 w 4103216"/>
              <a:gd name="connsiteY2" fmla="*/ 1643427 h 1714050"/>
              <a:gd name="connsiteX3" fmla="*/ 3969116 w 4103216"/>
              <a:gd name="connsiteY3" fmla="*/ 1714050 h 1714050"/>
              <a:gd name="connsiteX4" fmla="*/ 134100 w 4103216"/>
              <a:gd name="connsiteY4" fmla="*/ 1714050 h 1714050"/>
              <a:gd name="connsiteX5" fmla="*/ 92237 w 4103216"/>
              <a:gd name="connsiteY5" fmla="*/ 1643427 h 1714050"/>
              <a:gd name="connsiteX6" fmla="*/ 0 w 4103216"/>
              <a:gd name="connsiteY6" fmla="*/ 1266738 h 1714050"/>
              <a:gd name="connsiteX7" fmla="*/ 2051608 w 4103216"/>
              <a:gd name="connsiteY7" fmla="*/ 0 h 1714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03216" h="1714050">
                <a:moveTo>
                  <a:pt x="2051608" y="0"/>
                </a:moveTo>
                <a:cubicBezTo>
                  <a:pt x="3184680" y="0"/>
                  <a:pt x="4103216" y="567138"/>
                  <a:pt x="4103216" y="1266738"/>
                </a:cubicBezTo>
                <a:cubicBezTo>
                  <a:pt x="4103216" y="1397913"/>
                  <a:pt x="4070924" y="1524431"/>
                  <a:pt x="4010980" y="1643427"/>
                </a:cubicBezTo>
                <a:lnTo>
                  <a:pt x="3969116" y="1714050"/>
                </a:lnTo>
                <a:lnTo>
                  <a:pt x="134100" y="1714050"/>
                </a:lnTo>
                <a:lnTo>
                  <a:pt x="92237" y="1643427"/>
                </a:lnTo>
                <a:cubicBezTo>
                  <a:pt x="32293" y="1524431"/>
                  <a:pt x="0" y="1397913"/>
                  <a:pt x="0" y="1266738"/>
                </a:cubicBezTo>
                <a:cubicBezTo>
                  <a:pt x="0" y="567138"/>
                  <a:pt x="918536" y="0"/>
                  <a:pt x="2051608" y="0"/>
                </a:cubicBezTo>
                <a:close/>
              </a:path>
            </a:pathLst>
          </a:custGeom>
        </p:spPr>
      </p:pic>
      <p:pic>
        <p:nvPicPr>
          <p:cNvPr id="4" name="Content Placeholder 4" descr="A close up of a sign&#10;&#10;Description automatically generated">
            <a:extLst>
              <a:ext uri="{FF2B5EF4-FFF2-40B4-BE49-F238E27FC236}">
                <a16:creationId xmlns:a16="http://schemas.microsoft.com/office/drawing/2014/main" id="{85A65F48-37C3-5137-E6E3-F44511E1D95A}"/>
              </a:ext>
            </a:extLst>
          </p:cNvPr>
          <p:cNvPicPr>
            <a:picLocks noChangeAspect="1"/>
          </p:cNvPicPr>
          <p:nvPr/>
        </p:nvPicPr>
        <p:blipFill>
          <a:blip r:embed="rId5"/>
          <a:stretch>
            <a:fillRect/>
          </a:stretch>
        </p:blipFill>
        <p:spPr>
          <a:xfrm>
            <a:off x="10504914" y="98031"/>
            <a:ext cx="969811" cy="552792"/>
          </a:xfrm>
          <a:prstGeom prst="rect">
            <a:avLst/>
          </a:prstGeom>
        </p:spPr>
      </p:pic>
      <p:sp>
        <p:nvSpPr>
          <p:cNvPr id="5" name="Rectangle 4">
            <a:extLst>
              <a:ext uri="{FF2B5EF4-FFF2-40B4-BE49-F238E27FC236}">
                <a16:creationId xmlns:a16="http://schemas.microsoft.com/office/drawing/2014/main" id="{CD3C3472-973D-F226-C5BC-76F6895611AA}"/>
              </a:ext>
            </a:extLst>
          </p:cNvPr>
          <p:cNvSpPr/>
          <p:nvPr/>
        </p:nvSpPr>
        <p:spPr>
          <a:xfrm>
            <a:off x="142730" y="168373"/>
            <a:ext cx="1206379" cy="984956"/>
          </a:xfrm>
          <a:prstGeom prst="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kern="1200" cap="all" baseline="0" dirty="0">
                <a:solidFill>
                  <a:schemeClr val="tx1"/>
                </a:solidFill>
                <a:effectLst/>
                <a:latin typeface="+mj-lt"/>
                <a:ea typeface="+mj-ea"/>
                <a:cs typeface="+mj-cs"/>
              </a:rPr>
              <a:t>Older People in the Court of Protection</a:t>
            </a:r>
            <a:endParaRPr lang="en-GB" sz="1200" dirty="0"/>
          </a:p>
        </p:txBody>
      </p:sp>
    </p:spTree>
    <p:extLst>
      <p:ext uri="{BB962C8B-B14F-4D97-AF65-F5344CB8AC3E}">
        <p14:creationId xmlns:p14="http://schemas.microsoft.com/office/powerpoint/2010/main" val="12447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80C34-A184-CFDA-4C88-0BE5C249653D}"/>
              </a:ext>
            </a:extLst>
          </p:cNvPr>
          <p:cNvSpPr>
            <a:spLocks noGrp="1"/>
          </p:cNvSpPr>
          <p:nvPr>
            <p:ph type="title"/>
          </p:nvPr>
        </p:nvSpPr>
        <p:spPr/>
        <p:txBody>
          <a:bodyPr/>
          <a:lstStyle/>
          <a:p>
            <a:r>
              <a:rPr lang="en-GB" cap="none" dirty="0"/>
              <a:t>Cross-Examination in the COP</a:t>
            </a:r>
          </a:p>
        </p:txBody>
      </p:sp>
      <p:sp>
        <p:nvSpPr>
          <p:cNvPr id="3" name="Content Placeholder 2">
            <a:extLst>
              <a:ext uri="{FF2B5EF4-FFF2-40B4-BE49-F238E27FC236}">
                <a16:creationId xmlns:a16="http://schemas.microsoft.com/office/drawing/2014/main" id="{F4B5525F-3963-C3F6-2D87-B9C4CA960DD8}"/>
              </a:ext>
            </a:extLst>
          </p:cNvPr>
          <p:cNvSpPr>
            <a:spLocks noGrp="1"/>
          </p:cNvSpPr>
          <p:nvPr>
            <p:ph sz="quarter" idx="13"/>
          </p:nvPr>
        </p:nvSpPr>
        <p:spPr>
          <a:xfrm>
            <a:off x="913774" y="2367092"/>
            <a:ext cx="10363826" cy="4392877"/>
          </a:xfrm>
        </p:spPr>
        <p:txBody>
          <a:bodyPr/>
          <a:lstStyle/>
          <a:p>
            <a:r>
              <a:rPr lang="en-GB" cap="none" dirty="0"/>
              <a:t>Here are some examples from Barbara’s case: </a:t>
            </a:r>
          </a:p>
          <a:p>
            <a:endParaRPr lang="en-GB" cap="none" dirty="0"/>
          </a:p>
          <a:p>
            <a:pPr marL="0" indent="0">
              <a:buNone/>
            </a:pPr>
            <a:endParaRPr lang="en-GB" cap="none" dirty="0"/>
          </a:p>
        </p:txBody>
      </p:sp>
      <p:pic>
        <p:nvPicPr>
          <p:cNvPr id="4" name="Content Placeholder 4" descr="A close up of a sign&#10;&#10;Description automatically generated">
            <a:extLst>
              <a:ext uri="{FF2B5EF4-FFF2-40B4-BE49-F238E27FC236}">
                <a16:creationId xmlns:a16="http://schemas.microsoft.com/office/drawing/2014/main" id="{693D484E-73F4-20A0-8D75-DE3749FB53EA}"/>
              </a:ext>
            </a:extLst>
          </p:cNvPr>
          <p:cNvPicPr>
            <a:picLocks noChangeAspect="1"/>
          </p:cNvPicPr>
          <p:nvPr/>
        </p:nvPicPr>
        <p:blipFill>
          <a:blip r:embed="rId3"/>
          <a:stretch>
            <a:fillRect/>
          </a:stretch>
        </p:blipFill>
        <p:spPr>
          <a:xfrm>
            <a:off x="10504914" y="46661"/>
            <a:ext cx="969811" cy="552792"/>
          </a:xfrm>
          <a:prstGeom prst="rect">
            <a:avLst/>
          </a:prstGeom>
        </p:spPr>
      </p:pic>
      <p:pic>
        <p:nvPicPr>
          <p:cNvPr id="6" name="Picture 5">
            <a:extLst>
              <a:ext uri="{FF2B5EF4-FFF2-40B4-BE49-F238E27FC236}">
                <a16:creationId xmlns:a16="http://schemas.microsoft.com/office/drawing/2014/main" id="{79862C08-085B-FAB8-8F53-15CDBBBE091E}"/>
              </a:ext>
            </a:extLst>
          </p:cNvPr>
          <p:cNvPicPr>
            <a:picLocks noChangeAspect="1"/>
          </p:cNvPicPr>
          <p:nvPr/>
        </p:nvPicPr>
        <p:blipFill>
          <a:blip r:embed="rId4"/>
          <a:stretch>
            <a:fillRect/>
          </a:stretch>
        </p:blipFill>
        <p:spPr>
          <a:xfrm>
            <a:off x="1315093" y="3076574"/>
            <a:ext cx="9729626" cy="32728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Rectangle 6">
            <a:extLst>
              <a:ext uri="{FF2B5EF4-FFF2-40B4-BE49-F238E27FC236}">
                <a16:creationId xmlns:a16="http://schemas.microsoft.com/office/drawing/2014/main" id="{48F56A36-5593-9979-7394-62EBFB8F7569}"/>
              </a:ext>
            </a:extLst>
          </p:cNvPr>
          <p:cNvSpPr/>
          <p:nvPr/>
        </p:nvSpPr>
        <p:spPr>
          <a:xfrm>
            <a:off x="364315" y="236306"/>
            <a:ext cx="1206379" cy="984956"/>
          </a:xfrm>
          <a:prstGeom prst="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kern="1200" cap="all" baseline="0" dirty="0">
                <a:solidFill>
                  <a:schemeClr val="tx1"/>
                </a:solidFill>
                <a:effectLst/>
                <a:latin typeface="+mj-lt"/>
                <a:ea typeface="+mj-ea"/>
                <a:cs typeface="+mj-cs"/>
              </a:rPr>
              <a:t>Older People in the Court of Protection</a:t>
            </a:r>
            <a:endParaRPr lang="en-GB" sz="1200" dirty="0"/>
          </a:p>
        </p:txBody>
      </p:sp>
    </p:spTree>
    <p:extLst>
      <p:ext uri="{BB962C8B-B14F-4D97-AF65-F5344CB8AC3E}">
        <p14:creationId xmlns:p14="http://schemas.microsoft.com/office/powerpoint/2010/main" val="4044471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32CC6DD-2A8C-852B-FDAE-F7ECEB64E4E1}"/>
              </a:ext>
            </a:extLst>
          </p:cNvPr>
          <p:cNvSpPr txBox="1"/>
          <p:nvPr/>
        </p:nvSpPr>
        <p:spPr>
          <a:xfrm>
            <a:off x="1756880" y="744585"/>
            <a:ext cx="8176201" cy="1477328"/>
          </a:xfrm>
          <a:prstGeom prst="rect">
            <a:avLst/>
          </a:prstGeom>
          <a:noFill/>
        </p:spPr>
        <p:txBody>
          <a:bodyPr wrap="square">
            <a:spAutoFit/>
          </a:bodyPr>
          <a:lstStyle/>
          <a:p>
            <a:r>
              <a:rPr lang="en-GB" b="0" i="0" dirty="0">
                <a:solidFill>
                  <a:srgbClr val="444444"/>
                </a:solidFill>
                <a:effectLst/>
                <a:latin typeface="PT Sans" panose="020B0503020203020204" pitchFamily="34" charset="0"/>
              </a:rPr>
              <a:t>“Under deft cross-examination … the deficiencies in Dr Q’s evidence were fully exposed, as he was taken through each of the four reports in turn.  The following exchange between Joseph O’Brien, counsel for Barbara, and Dr Q:”</a:t>
            </a:r>
          </a:p>
          <a:p>
            <a:endParaRPr lang="en-GB" dirty="0">
              <a:solidFill>
                <a:srgbClr val="444444"/>
              </a:solidFill>
              <a:latin typeface="PT Sans" panose="020B0503020203020204" pitchFamily="34" charset="0"/>
            </a:endParaRPr>
          </a:p>
          <a:p>
            <a:endParaRPr lang="en-GB" dirty="0"/>
          </a:p>
        </p:txBody>
      </p:sp>
      <p:pic>
        <p:nvPicPr>
          <p:cNvPr id="7" name="Picture 6">
            <a:extLst>
              <a:ext uri="{FF2B5EF4-FFF2-40B4-BE49-F238E27FC236}">
                <a16:creationId xmlns:a16="http://schemas.microsoft.com/office/drawing/2014/main" id="{E5C1B50D-8E1D-7E46-8576-1240D6473616}"/>
              </a:ext>
            </a:extLst>
          </p:cNvPr>
          <p:cNvPicPr>
            <a:picLocks noChangeAspect="1"/>
          </p:cNvPicPr>
          <p:nvPr/>
        </p:nvPicPr>
        <p:blipFill>
          <a:blip r:embed="rId3"/>
          <a:stretch>
            <a:fillRect/>
          </a:stretch>
        </p:blipFill>
        <p:spPr>
          <a:xfrm>
            <a:off x="2586037" y="1817795"/>
            <a:ext cx="6681253" cy="43448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Rectangle 7">
            <a:extLst>
              <a:ext uri="{FF2B5EF4-FFF2-40B4-BE49-F238E27FC236}">
                <a16:creationId xmlns:a16="http://schemas.microsoft.com/office/drawing/2014/main" id="{3FA76219-CA69-1278-898A-66BFAE5E667C}"/>
              </a:ext>
            </a:extLst>
          </p:cNvPr>
          <p:cNvSpPr/>
          <p:nvPr/>
        </p:nvSpPr>
        <p:spPr>
          <a:xfrm>
            <a:off x="364315" y="236306"/>
            <a:ext cx="1206379" cy="984956"/>
          </a:xfrm>
          <a:prstGeom prst="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kern="1200" cap="all" baseline="0" dirty="0">
                <a:solidFill>
                  <a:schemeClr val="tx1"/>
                </a:solidFill>
                <a:effectLst/>
                <a:latin typeface="+mj-lt"/>
                <a:ea typeface="+mj-ea"/>
                <a:cs typeface="+mj-cs"/>
              </a:rPr>
              <a:t>Older People in the Court of Protection</a:t>
            </a:r>
            <a:endParaRPr lang="en-GB" sz="1200" dirty="0"/>
          </a:p>
        </p:txBody>
      </p:sp>
    </p:spTree>
    <p:extLst>
      <p:ext uri="{BB962C8B-B14F-4D97-AF65-F5344CB8AC3E}">
        <p14:creationId xmlns:p14="http://schemas.microsoft.com/office/powerpoint/2010/main" val="1314540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EF1A7AC-6936-CA0A-AC31-B893D86D33FE}"/>
              </a:ext>
            </a:extLst>
          </p:cNvPr>
          <p:cNvPicPr>
            <a:picLocks noChangeAspect="1"/>
          </p:cNvPicPr>
          <p:nvPr/>
        </p:nvPicPr>
        <p:blipFill>
          <a:blip r:embed="rId3"/>
          <a:stretch>
            <a:fillRect/>
          </a:stretch>
        </p:blipFill>
        <p:spPr>
          <a:xfrm>
            <a:off x="1570694" y="1443487"/>
            <a:ext cx="8318449" cy="51337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xtBox 3">
            <a:extLst>
              <a:ext uri="{FF2B5EF4-FFF2-40B4-BE49-F238E27FC236}">
                <a16:creationId xmlns:a16="http://schemas.microsoft.com/office/drawing/2014/main" id="{7D0F391D-683F-25FB-E71C-39921848BDB8}"/>
              </a:ext>
            </a:extLst>
          </p:cNvPr>
          <p:cNvSpPr txBox="1"/>
          <p:nvPr/>
        </p:nvSpPr>
        <p:spPr>
          <a:xfrm>
            <a:off x="1982913" y="534257"/>
            <a:ext cx="7798086" cy="923330"/>
          </a:xfrm>
          <a:prstGeom prst="rect">
            <a:avLst/>
          </a:prstGeom>
          <a:noFill/>
        </p:spPr>
        <p:txBody>
          <a:bodyPr wrap="square" rtlCol="0">
            <a:spAutoFit/>
          </a:bodyPr>
          <a:lstStyle/>
          <a:p>
            <a:endParaRPr lang="en-GB" dirty="0"/>
          </a:p>
          <a:p>
            <a:pPr algn="ctr"/>
            <a:r>
              <a:rPr lang="en-GB" sz="3600" dirty="0"/>
              <a:t>Protection versus Autonomy </a:t>
            </a:r>
          </a:p>
        </p:txBody>
      </p:sp>
      <p:sp>
        <p:nvSpPr>
          <p:cNvPr id="5" name="Rectangle 4">
            <a:extLst>
              <a:ext uri="{FF2B5EF4-FFF2-40B4-BE49-F238E27FC236}">
                <a16:creationId xmlns:a16="http://schemas.microsoft.com/office/drawing/2014/main" id="{855E492D-D5FC-2ACC-2006-C998165E3FFE}"/>
              </a:ext>
            </a:extLst>
          </p:cNvPr>
          <p:cNvSpPr/>
          <p:nvPr/>
        </p:nvSpPr>
        <p:spPr>
          <a:xfrm>
            <a:off x="364315" y="236306"/>
            <a:ext cx="1206379" cy="984956"/>
          </a:xfrm>
          <a:prstGeom prst="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kern="1200" cap="all" baseline="0" dirty="0">
                <a:solidFill>
                  <a:schemeClr val="tx1"/>
                </a:solidFill>
                <a:effectLst/>
                <a:latin typeface="+mj-lt"/>
                <a:ea typeface="+mj-ea"/>
                <a:cs typeface="+mj-cs"/>
              </a:rPr>
              <a:t>Older People in the Court of Protection</a:t>
            </a:r>
            <a:endParaRPr lang="en-GB" sz="1200" dirty="0"/>
          </a:p>
        </p:txBody>
      </p:sp>
      <p:pic>
        <p:nvPicPr>
          <p:cNvPr id="6" name="Content Placeholder 4" descr="A close up of a sign&#10;&#10;Description automatically generated">
            <a:extLst>
              <a:ext uri="{FF2B5EF4-FFF2-40B4-BE49-F238E27FC236}">
                <a16:creationId xmlns:a16="http://schemas.microsoft.com/office/drawing/2014/main" id="{76633DA4-3BBA-CD6F-AC18-04359C451922}"/>
              </a:ext>
            </a:extLst>
          </p:cNvPr>
          <p:cNvPicPr>
            <a:picLocks noChangeAspect="1"/>
          </p:cNvPicPr>
          <p:nvPr/>
        </p:nvPicPr>
        <p:blipFill>
          <a:blip r:embed="rId4"/>
          <a:stretch>
            <a:fillRect/>
          </a:stretch>
        </p:blipFill>
        <p:spPr>
          <a:xfrm>
            <a:off x="10792694" y="214551"/>
            <a:ext cx="969811" cy="552792"/>
          </a:xfrm>
          <a:prstGeom prst="rect">
            <a:avLst/>
          </a:prstGeom>
        </p:spPr>
      </p:pic>
    </p:spTree>
    <p:extLst>
      <p:ext uri="{BB962C8B-B14F-4D97-AF65-F5344CB8AC3E}">
        <p14:creationId xmlns:p14="http://schemas.microsoft.com/office/powerpoint/2010/main" val="10485364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F9953-7FA8-F2AC-111F-4505F3E78544}"/>
              </a:ext>
            </a:extLst>
          </p:cNvPr>
          <p:cNvSpPr>
            <a:spLocks noGrp="1"/>
          </p:cNvSpPr>
          <p:nvPr>
            <p:ph type="title"/>
          </p:nvPr>
        </p:nvSpPr>
        <p:spPr/>
        <p:txBody>
          <a:bodyPr/>
          <a:lstStyle/>
          <a:p>
            <a:r>
              <a:rPr lang="en-GB" dirty="0"/>
              <a:t>A H</a:t>
            </a:r>
            <a:r>
              <a:rPr lang="en-GB" cap="none" dirty="0"/>
              <a:t>appy Ending for Barbara &amp; John</a:t>
            </a:r>
            <a:endParaRPr lang="en-GB" dirty="0"/>
          </a:p>
        </p:txBody>
      </p:sp>
      <p:pic>
        <p:nvPicPr>
          <p:cNvPr id="7" name="Content Placeholder 6">
            <a:extLst>
              <a:ext uri="{FF2B5EF4-FFF2-40B4-BE49-F238E27FC236}">
                <a16:creationId xmlns:a16="http://schemas.microsoft.com/office/drawing/2014/main" id="{51286E5F-7420-F46D-4559-2450FC097BC3}"/>
              </a:ext>
            </a:extLst>
          </p:cNvPr>
          <p:cNvPicPr>
            <a:picLocks noGrp="1" noChangeAspect="1"/>
          </p:cNvPicPr>
          <p:nvPr>
            <p:ph sz="quarter" idx="13"/>
          </p:nvPr>
        </p:nvPicPr>
        <p:blipFill>
          <a:blip r:embed="rId3"/>
          <a:stretch>
            <a:fillRect/>
          </a:stretch>
        </p:blipFill>
        <p:spPr>
          <a:xfrm>
            <a:off x="1334997" y="1965378"/>
            <a:ext cx="9667335" cy="42741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Rectangle 3">
            <a:extLst>
              <a:ext uri="{FF2B5EF4-FFF2-40B4-BE49-F238E27FC236}">
                <a16:creationId xmlns:a16="http://schemas.microsoft.com/office/drawing/2014/main" id="{FEC93128-2E15-E2D1-D9AD-803D1F822D5C}"/>
              </a:ext>
            </a:extLst>
          </p:cNvPr>
          <p:cNvSpPr/>
          <p:nvPr/>
        </p:nvSpPr>
        <p:spPr>
          <a:xfrm>
            <a:off x="364315" y="236306"/>
            <a:ext cx="1206379" cy="984956"/>
          </a:xfrm>
          <a:prstGeom prst="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kern="1200" cap="all" baseline="0" dirty="0">
                <a:solidFill>
                  <a:schemeClr val="tx1"/>
                </a:solidFill>
                <a:effectLst/>
                <a:latin typeface="+mj-lt"/>
                <a:ea typeface="+mj-ea"/>
                <a:cs typeface="+mj-cs"/>
              </a:rPr>
              <a:t>Older People in the Court of Protection</a:t>
            </a:r>
            <a:endParaRPr lang="en-GB" sz="1200" dirty="0"/>
          </a:p>
        </p:txBody>
      </p:sp>
      <p:pic>
        <p:nvPicPr>
          <p:cNvPr id="5" name="Content Placeholder 4" descr="A close up of a sign&#10;&#10;Description automatically generated">
            <a:extLst>
              <a:ext uri="{FF2B5EF4-FFF2-40B4-BE49-F238E27FC236}">
                <a16:creationId xmlns:a16="http://schemas.microsoft.com/office/drawing/2014/main" id="{6178788A-DFA0-2EE9-CB0F-01DE753A07BE}"/>
              </a:ext>
            </a:extLst>
          </p:cNvPr>
          <p:cNvPicPr>
            <a:picLocks noChangeAspect="1"/>
          </p:cNvPicPr>
          <p:nvPr/>
        </p:nvPicPr>
        <p:blipFill>
          <a:blip r:embed="rId4"/>
          <a:stretch>
            <a:fillRect/>
          </a:stretch>
        </p:blipFill>
        <p:spPr>
          <a:xfrm>
            <a:off x="10792694" y="214551"/>
            <a:ext cx="969811" cy="552792"/>
          </a:xfrm>
          <a:prstGeom prst="rect">
            <a:avLst/>
          </a:prstGeom>
        </p:spPr>
      </p:pic>
    </p:spTree>
    <p:extLst>
      <p:ext uri="{BB962C8B-B14F-4D97-AF65-F5344CB8AC3E}">
        <p14:creationId xmlns:p14="http://schemas.microsoft.com/office/powerpoint/2010/main" val="21139557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A405D-5FFD-3451-B760-D7D9071527EC}"/>
              </a:ext>
            </a:extLst>
          </p:cNvPr>
          <p:cNvSpPr>
            <a:spLocks noGrp="1"/>
          </p:cNvSpPr>
          <p:nvPr>
            <p:ph type="title"/>
          </p:nvPr>
        </p:nvSpPr>
        <p:spPr>
          <a:xfrm>
            <a:off x="985694" y="2231560"/>
            <a:ext cx="10364451" cy="1596177"/>
          </a:xfrm>
        </p:spPr>
        <p:txBody>
          <a:bodyPr/>
          <a:lstStyle/>
          <a:p>
            <a:r>
              <a:rPr lang="en-GB" dirty="0"/>
              <a:t>A</a:t>
            </a:r>
            <a:r>
              <a:rPr lang="en-GB" cap="none" dirty="0"/>
              <a:t>nother case ……</a:t>
            </a:r>
            <a:endParaRPr lang="en-GB" dirty="0"/>
          </a:p>
        </p:txBody>
      </p:sp>
    </p:spTree>
    <p:extLst>
      <p:ext uri="{BB962C8B-B14F-4D97-AF65-F5344CB8AC3E}">
        <p14:creationId xmlns:p14="http://schemas.microsoft.com/office/powerpoint/2010/main" val="19530974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C3B8C6B-63CA-4384-8059-2036BE520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C2C63B6-9824-4976-BDEB-3BB3BD5C6F38}"/>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7057" r="38928"/>
          <a:stretch/>
        </p:blipFill>
        <p:spPr>
          <a:xfrm>
            <a:off x="20" y="10"/>
            <a:ext cx="4024741" cy="6857990"/>
          </a:xfrm>
          <a:prstGeom prst="rect">
            <a:avLst/>
          </a:prstGeom>
        </p:spPr>
      </p:pic>
      <p:sp>
        <p:nvSpPr>
          <p:cNvPr id="13" name="Rectangle 12">
            <a:extLst>
              <a:ext uri="{FF2B5EF4-FFF2-40B4-BE49-F238E27FC236}">
                <a16:creationId xmlns:a16="http://schemas.microsoft.com/office/drawing/2014/main" id="{C71B03AA-C0EB-4104-84F8-E1AB8BFBE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4761" y="-2"/>
            <a:ext cx="81313"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9C2B723-6C2F-49DE-A429-50BDFD1ADB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914FC6F-F4B5-42E5-BA6C-788D3EF3E9F8}"/>
              </a:ext>
            </a:extLst>
          </p:cNvPr>
          <p:cNvSpPr>
            <a:spLocks noGrp="1"/>
          </p:cNvSpPr>
          <p:nvPr>
            <p:ph type="title"/>
          </p:nvPr>
        </p:nvSpPr>
        <p:spPr>
          <a:xfrm>
            <a:off x="4465050" y="618517"/>
            <a:ext cx="6672886" cy="1596177"/>
          </a:xfrm>
        </p:spPr>
        <p:txBody>
          <a:bodyPr>
            <a:normAutofit/>
          </a:bodyPr>
          <a:lstStyle/>
          <a:p>
            <a:pPr algn="l"/>
            <a:r>
              <a:rPr lang="en-GB" cap="none" dirty="0"/>
              <a:t>The balance of autonomy, protection and Human Rights in practice</a:t>
            </a:r>
          </a:p>
        </p:txBody>
      </p:sp>
      <p:sp>
        <p:nvSpPr>
          <p:cNvPr id="3" name="Content Placeholder 2">
            <a:extLst>
              <a:ext uri="{FF2B5EF4-FFF2-40B4-BE49-F238E27FC236}">
                <a16:creationId xmlns:a16="http://schemas.microsoft.com/office/drawing/2014/main" id="{7167D16C-150C-451E-92B8-E7F817B114DC}"/>
              </a:ext>
            </a:extLst>
          </p:cNvPr>
          <p:cNvSpPr>
            <a:spLocks noGrp="1"/>
          </p:cNvSpPr>
          <p:nvPr>
            <p:ph idx="1"/>
          </p:nvPr>
        </p:nvSpPr>
        <p:spPr>
          <a:xfrm>
            <a:off x="4465049" y="2356817"/>
            <a:ext cx="6672887" cy="3424107"/>
          </a:xfrm>
        </p:spPr>
        <p:txBody>
          <a:bodyPr vert="horz" lIns="91440" tIns="45720" rIns="91440" bIns="45720" rtlCol="0">
            <a:normAutofit/>
          </a:bodyPr>
          <a:lstStyle/>
          <a:p>
            <a:pPr>
              <a:lnSpc>
                <a:spcPct val="110000"/>
              </a:lnSpc>
            </a:pPr>
            <a:r>
              <a:rPr lang="en-GB" sz="1600" b="1" cap="none" dirty="0">
                <a:solidFill>
                  <a:schemeClr val="accent2">
                    <a:lumMod val="50000"/>
                  </a:schemeClr>
                </a:solidFill>
                <a:hlinkClick r:id="rId6">
                  <a:extLst>
                    <a:ext uri="{A12FA001-AC4F-418D-AE19-62706E023703}">
                      <ahyp:hlinkClr xmlns:ahyp="http://schemas.microsoft.com/office/drawing/2018/hyperlinkcolor" val="tx"/>
                    </a:ext>
                  </a:extLst>
                </a:hlinkClick>
              </a:rPr>
              <a:t>Cardiff County Council v Ross &amp; Davies (2011)</a:t>
            </a:r>
            <a:endParaRPr lang="en-GB" sz="1600" b="1" cap="none" dirty="0">
              <a:solidFill>
                <a:schemeClr val="accent2">
                  <a:lumMod val="50000"/>
                </a:schemeClr>
              </a:solidFill>
              <a:cs typeface="Calibri"/>
            </a:endParaRPr>
          </a:p>
          <a:p>
            <a:pPr>
              <a:lnSpc>
                <a:spcPct val="110000"/>
              </a:lnSpc>
            </a:pPr>
            <a:r>
              <a:rPr lang="en-GB" sz="1600" cap="none" dirty="0"/>
              <a:t>This case concerned an 82-year-old woman with a diagnosis of dementia, who had decided with her partner of 20 years to go on a cruise ship holiday, something they had both done together on many previous occasions. Mrs Ross had moved to a care home a few months before the planned cruise following medical problems but spent weekends with her partner Mr Davies at his home.</a:t>
            </a:r>
            <a:endParaRPr lang="en-GB" sz="1600" cap="none" dirty="0">
              <a:cs typeface="Calibri"/>
            </a:endParaRPr>
          </a:p>
          <a:p>
            <a:pPr>
              <a:lnSpc>
                <a:spcPct val="110000"/>
              </a:lnSpc>
            </a:pPr>
            <a:r>
              <a:rPr lang="en-GB" sz="1600" cap="none" dirty="0"/>
              <a:t>The local authority formed the view that Mrs Ross lacked capacity to decide to go on the cruise, and that it was not in her best interests. The critical issue from the local authority’s perspective was that Mrs Ross was not able to appreciate the potential risks to her wellbeing of going on the cruise.</a:t>
            </a:r>
            <a:endParaRPr lang="en-GB" sz="1600" cap="none" dirty="0">
              <a:cs typeface="Calibri"/>
            </a:endParaRPr>
          </a:p>
        </p:txBody>
      </p:sp>
      <p:sp>
        <p:nvSpPr>
          <p:cNvPr id="6" name="TextBox 5">
            <a:extLst>
              <a:ext uri="{FF2B5EF4-FFF2-40B4-BE49-F238E27FC236}">
                <a16:creationId xmlns:a16="http://schemas.microsoft.com/office/drawing/2014/main" id="{96029398-A979-4EF6-97C7-DC3B18421847}"/>
              </a:ext>
            </a:extLst>
          </p:cNvPr>
          <p:cNvSpPr txBox="1"/>
          <p:nvPr/>
        </p:nvSpPr>
        <p:spPr>
          <a:xfrm>
            <a:off x="1698483" y="6657945"/>
            <a:ext cx="2326278"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4" tooltip="https://www.cruisetraveloutlet.com/cruise-lines/oceania-cruises/">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7" tooltip="https://creativecommons.org/licenses/by-nd/3.0/">
                  <a:extLst>
                    <a:ext uri="{A12FA001-AC4F-418D-AE19-62706E023703}">
                      <ahyp:hlinkClr xmlns:ahyp="http://schemas.microsoft.com/office/drawing/2018/hyperlinkcolor" val="tx"/>
                    </a:ext>
                  </a:extLst>
                </a:hlinkClick>
              </a:rPr>
              <a:t>CC BY-ND</a:t>
            </a:r>
            <a:endParaRPr lang="en-GB" sz="700">
              <a:solidFill>
                <a:srgbClr val="FFFFFF"/>
              </a:solidFill>
            </a:endParaRPr>
          </a:p>
        </p:txBody>
      </p:sp>
      <p:sp>
        <p:nvSpPr>
          <p:cNvPr id="7" name="Rectangle 6">
            <a:extLst>
              <a:ext uri="{FF2B5EF4-FFF2-40B4-BE49-F238E27FC236}">
                <a16:creationId xmlns:a16="http://schemas.microsoft.com/office/drawing/2014/main" id="{6017F866-21B6-71B5-632F-4E1C6E51457A}"/>
              </a:ext>
            </a:extLst>
          </p:cNvPr>
          <p:cNvSpPr/>
          <p:nvPr/>
        </p:nvSpPr>
        <p:spPr>
          <a:xfrm>
            <a:off x="47503" y="4079145"/>
            <a:ext cx="3363480" cy="2173211"/>
          </a:xfrm>
          <a:prstGeom prst="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kern="1200" cap="all" baseline="0" dirty="0">
                <a:solidFill>
                  <a:schemeClr val="tx1"/>
                </a:solidFill>
                <a:effectLst/>
                <a:latin typeface="+mj-lt"/>
                <a:ea typeface="+mj-ea"/>
                <a:cs typeface="+mj-cs"/>
              </a:rPr>
              <a:t>Older People in the Court of Protection</a:t>
            </a:r>
            <a:endParaRPr lang="en-GB" sz="2800" dirty="0"/>
          </a:p>
        </p:txBody>
      </p:sp>
      <p:pic>
        <p:nvPicPr>
          <p:cNvPr id="4" name="Picture 3">
            <a:extLst>
              <a:ext uri="{FF2B5EF4-FFF2-40B4-BE49-F238E27FC236}">
                <a16:creationId xmlns:a16="http://schemas.microsoft.com/office/drawing/2014/main" id="{FF417210-C0E7-0E68-56EE-31456F4EADD6}"/>
              </a:ext>
            </a:extLst>
          </p:cNvPr>
          <p:cNvPicPr>
            <a:picLocks noChangeAspect="1"/>
          </p:cNvPicPr>
          <p:nvPr/>
        </p:nvPicPr>
        <p:blipFill>
          <a:blip r:embed="rId8"/>
          <a:stretch>
            <a:fillRect/>
          </a:stretch>
        </p:blipFill>
        <p:spPr>
          <a:xfrm>
            <a:off x="10706252" y="111032"/>
            <a:ext cx="1069436" cy="771351"/>
          </a:xfrm>
          <a:prstGeom prst="rect">
            <a:avLst/>
          </a:prstGeom>
        </p:spPr>
      </p:pic>
    </p:spTree>
    <p:extLst>
      <p:ext uri="{BB962C8B-B14F-4D97-AF65-F5344CB8AC3E}">
        <p14:creationId xmlns:p14="http://schemas.microsoft.com/office/powerpoint/2010/main" val="1189934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C3B8C6B-63CA-4384-8059-2036BE520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arge skydiving group mid-air">
            <a:extLst>
              <a:ext uri="{FF2B5EF4-FFF2-40B4-BE49-F238E27FC236}">
                <a16:creationId xmlns:a16="http://schemas.microsoft.com/office/drawing/2014/main" id="{9DD28A43-649E-BEC8-0274-C5488CC60980}"/>
              </a:ext>
            </a:extLst>
          </p:cNvPr>
          <p:cNvPicPr>
            <a:picLocks noChangeAspect="1"/>
          </p:cNvPicPr>
          <p:nvPr/>
        </p:nvPicPr>
        <p:blipFill rotWithShape="1">
          <a:blip r:embed="rId3"/>
          <a:srcRect l="30912" r="30061"/>
          <a:stretch/>
        </p:blipFill>
        <p:spPr>
          <a:xfrm>
            <a:off x="20" y="10"/>
            <a:ext cx="4024741" cy="6857990"/>
          </a:xfrm>
          <a:prstGeom prst="rect">
            <a:avLst/>
          </a:prstGeom>
        </p:spPr>
      </p:pic>
      <p:sp>
        <p:nvSpPr>
          <p:cNvPr id="12" name="Rectangle 11">
            <a:extLst>
              <a:ext uri="{FF2B5EF4-FFF2-40B4-BE49-F238E27FC236}">
                <a16:creationId xmlns:a16="http://schemas.microsoft.com/office/drawing/2014/main" id="{C71B03AA-C0EB-4104-84F8-E1AB8BFBE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4761" y="-2"/>
            <a:ext cx="81313"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09C2B723-6C2F-49DE-A429-50BDFD1ADB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6F3D1C7-7735-47DE-A883-A42B08DCF597}"/>
              </a:ext>
            </a:extLst>
          </p:cNvPr>
          <p:cNvSpPr>
            <a:spLocks noGrp="1"/>
          </p:cNvSpPr>
          <p:nvPr>
            <p:ph type="title"/>
          </p:nvPr>
        </p:nvSpPr>
        <p:spPr>
          <a:xfrm>
            <a:off x="4465050" y="618517"/>
            <a:ext cx="6672886" cy="1596177"/>
          </a:xfrm>
        </p:spPr>
        <p:txBody>
          <a:bodyPr>
            <a:normAutofit/>
          </a:bodyPr>
          <a:lstStyle/>
          <a:p>
            <a:r>
              <a:rPr lang="en-GB" cap="none" dirty="0"/>
              <a:t>Continued</a:t>
            </a:r>
          </a:p>
        </p:txBody>
      </p:sp>
      <p:sp>
        <p:nvSpPr>
          <p:cNvPr id="3" name="Content Placeholder 2">
            <a:extLst>
              <a:ext uri="{FF2B5EF4-FFF2-40B4-BE49-F238E27FC236}">
                <a16:creationId xmlns:a16="http://schemas.microsoft.com/office/drawing/2014/main" id="{833DDD23-89DA-4C44-B2DA-67F4FF65D308}"/>
              </a:ext>
            </a:extLst>
          </p:cNvPr>
          <p:cNvSpPr>
            <a:spLocks noGrp="1"/>
          </p:cNvSpPr>
          <p:nvPr>
            <p:ph idx="1"/>
          </p:nvPr>
        </p:nvSpPr>
        <p:spPr>
          <a:xfrm>
            <a:off x="4465048" y="2367092"/>
            <a:ext cx="6672887" cy="3424107"/>
          </a:xfrm>
        </p:spPr>
        <p:txBody>
          <a:bodyPr>
            <a:normAutofit/>
          </a:bodyPr>
          <a:lstStyle/>
          <a:p>
            <a:pPr>
              <a:lnSpc>
                <a:spcPct val="110000"/>
              </a:lnSpc>
            </a:pPr>
            <a:r>
              <a:rPr lang="en-GB" sz="1900" cap="none" dirty="0"/>
              <a:t>The judge went on to hold that </a:t>
            </a:r>
            <a:r>
              <a:rPr lang="en-GB" sz="1900" cap="none" dirty="0">
                <a:highlight>
                  <a:srgbClr val="FFFF00"/>
                </a:highlight>
              </a:rPr>
              <a:t>even if Mrs Ross lacked capacity, it was not contrary to her best interests to go on the holiday</a:t>
            </a:r>
            <a:r>
              <a:rPr lang="en-GB" sz="1900" cap="none" dirty="0"/>
              <a:t>. The judge felt that the Council's approach to the best interests decision was too risk averse and failed to take proper account of the potential benefits to Mrs Ross: it 'smacked of saying that her best interests were best served by taking every precaution to avoid any possible danger without carrying out the balancing exercise of considering the benefit to Mrs Ross of what, sadly, may be her last opportunity to enjoy such a holiday with Mr Davies’</a:t>
            </a:r>
          </a:p>
        </p:txBody>
      </p:sp>
      <p:sp>
        <p:nvSpPr>
          <p:cNvPr id="6" name="Rectangle 5">
            <a:extLst>
              <a:ext uri="{FF2B5EF4-FFF2-40B4-BE49-F238E27FC236}">
                <a16:creationId xmlns:a16="http://schemas.microsoft.com/office/drawing/2014/main" id="{6A6600D0-BEC3-2B82-1C68-2AD85AF616F3}"/>
              </a:ext>
            </a:extLst>
          </p:cNvPr>
          <p:cNvSpPr/>
          <p:nvPr/>
        </p:nvSpPr>
        <p:spPr>
          <a:xfrm>
            <a:off x="436098" y="3123028"/>
            <a:ext cx="3363480" cy="2173211"/>
          </a:xfrm>
          <a:prstGeom prst="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kern="1200" cap="all" baseline="0" dirty="0">
                <a:solidFill>
                  <a:schemeClr val="tx1"/>
                </a:solidFill>
                <a:effectLst/>
                <a:latin typeface="+mj-lt"/>
                <a:ea typeface="+mj-ea"/>
                <a:cs typeface="+mj-cs"/>
              </a:rPr>
              <a:t>Older People in the Court of Protection</a:t>
            </a:r>
            <a:endParaRPr lang="en-GB" sz="2800" dirty="0"/>
          </a:p>
        </p:txBody>
      </p:sp>
      <p:pic>
        <p:nvPicPr>
          <p:cNvPr id="4" name="Picture 3">
            <a:extLst>
              <a:ext uri="{FF2B5EF4-FFF2-40B4-BE49-F238E27FC236}">
                <a16:creationId xmlns:a16="http://schemas.microsoft.com/office/drawing/2014/main" id="{A5E0F9C8-969F-6496-C098-B4EF61AC071E}"/>
              </a:ext>
            </a:extLst>
          </p:cNvPr>
          <p:cNvPicPr>
            <a:picLocks noChangeAspect="1"/>
          </p:cNvPicPr>
          <p:nvPr/>
        </p:nvPicPr>
        <p:blipFill>
          <a:blip r:embed="rId5"/>
          <a:stretch>
            <a:fillRect/>
          </a:stretch>
        </p:blipFill>
        <p:spPr>
          <a:xfrm>
            <a:off x="10706252" y="111032"/>
            <a:ext cx="1069436" cy="771351"/>
          </a:xfrm>
          <a:prstGeom prst="rect">
            <a:avLst/>
          </a:prstGeom>
        </p:spPr>
      </p:pic>
    </p:spTree>
    <p:extLst>
      <p:ext uri="{BB962C8B-B14F-4D97-AF65-F5344CB8AC3E}">
        <p14:creationId xmlns:p14="http://schemas.microsoft.com/office/powerpoint/2010/main" val="12636508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9B0F3-1402-D5ED-3470-27A5A8998830}"/>
              </a:ext>
            </a:extLst>
          </p:cNvPr>
          <p:cNvSpPr>
            <a:spLocks noGrp="1"/>
          </p:cNvSpPr>
          <p:nvPr>
            <p:ph type="title"/>
          </p:nvPr>
        </p:nvSpPr>
        <p:spPr/>
        <p:txBody>
          <a:bodyPr/>
          <a:lstStyle/>
          <a:p>
            <a:r>
              <a:rPr lang="en-GB" cap="none" dirty="0"/>
              <a:t>Lots more blogs about cases involving older people on our website ………</a:t>
            </a:r>
          </a:p>
        </p:txBody>
      </p:sp>
      <p:pic>
        <p:nvPicPr>
          <p:cNvPr id="4" name="Picture 3">
            <a:hlinkClick r:id="rId3"/>
            <a:extLst>
              <a:ext uri="{FF2B5EF4-FFF2-40B4-BE49-F238E27FC236}">
                <a16:creationId xmlns:a16="http://schemas.microsoft.com/office/drawing/2014/main" id="{48F16C1D-C272-D607-8E15-3463BB331B2C}"/>
              </a:ext>
            </a:extLst>
          </p:cNvPr>
          <p:cNvPicPr>
            <a:picLocks noChangeAspect="1"/>
          </p:cNvPicPr>
          <p:nvPr/>
        </p:nvPicPr>
        <p:blipFill>
          <a:blip r:embed="rId4"/>
          <a:stretch>
            <a:fillRect/>
          </a:stretch>
        </p:blipFill>
        <p:spPr>
          <a:xfrm>
            <a:off x="759378" y="2214694"/>
            <a:ext cx="1491251" cy="22453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a:extLst>
              <a:ext uri="{FF2B5EF4-FFF2-40B4-BE49-F238E27FC236}">
                <a16:creationId xmlns:a16="http://schemas.microsoft.com/office/drawing/2014/main" id="{7D9193DD-5078-1201-CC04-8B06077806A7}"/>
              </a:ext>
            </a:extLst>
          </p:cNvPr>
          <p:cNvSpPr txBox="1"/>
          <p:nvPr/>
        </p:nvSpPr>
        <p:spPr>
          <a:xfrm>
            <a:off x="2414427" y="2367863"/>
            <a:ext cx="1491251" cy="1200329"/>
          </a:xfrm>
          <a:prstGeom prst="rect">
            <a:avLst/>
          </a:prstGeom>
          <a:noFill/>
          <a:ln>
            <a:solidFill>
              <a:schemeClr val="tx2"/>
            </a:solidFill>
          </a:ln>
        </p:spPr>
        <p:txBody>
          <a:bodyPr wrap="square" rtlCol="0">
            <a:spAutoFit/>
          </a:bodyPr>
          <a:lstStyle/>
          <a:p>
            <a:r>
              <a:rPr lang="en-GB" dirty="0"/>
              <a:t>Treatment of leg ulcers in a resistant patient</a:t>
            </a:r>
          </a:p>
        </p:txBody>
      </p:sp>
      <p:pic>
        <p:nvPicPr>
          <p:cNvPr id="7" name="Picture 6">
            <a:hlinkClick r:id="rId5"/>
            <a:extLst>
              <a:ext uri="{FF2B5EF4-FFF2-40B4-BE49-F238E27FC236}">
                <a16:creationId xmlns:a16="http://schemas.microsoft.com/office/drawing/2014/main" id="{15E3CFE8-3911-E809-2C12-AB22F32D5772}"/>
              </a:ext>
            </a:extLst>
          </p:cNvPr>
          <p:cNvPicPr>
            <a:picLocks noChangeAspect="1"/>
          </p:cNvPicPr>
          <p:nvPr/>
        </p:nvPicPr>
        <p:blipFill>
          <a:blip r:embed="rId6"/>
          <a:stretch>
            <a:fillRect/>
          </a:stretch>
        </p:blipFill>
        <p:spPr>
          <a:xfrm>
            <a:off x="2654746" y="4231132"/>
            <a:ext cx="1491251" cy="20083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Box 7">
            <a:extLst>
              <a:ext uri="{FF2B5EF4-FFF2-40B4-BE49-F238E27FC236}">
                <a16:creationId xmlns:a16="http://schemas.microsoft.com/office/drawing/2014/main" id="{81CD47A5-4D8B-0BC1-8EEF-5A68F111960D}"/>
              </a:ext>
            </a:extLst>
          </p:cNvPr>
          <p:cNvSpPr txBox="1"/>
          <p:nvPr/>
        </p:nvSpPr>
        <p:spPr>
          <a:xfrm>
            <a:off x="1175268" y="4652969"/>
            <a:ext cx="1397285" cy="1477328"/>
          </a:xfrm>
          <a:prstGeom prst="rect">
            <a:avLst/>
          </a:prstGeom>
          <a:noFill/>
          <a:ln>
            <a:solidFill>
              <a:schemeClr val="tx2"/>
            </a:solidFill>
          </a:ln>
        </p:spPr>
        <p:txBody>
          <a:bodyPr wrap="square" rtlCol="0">
            <a:spAutoFit/>
          </a:bodyPr>
          <a:lstStyle/>
          <a:p>
            <a:r>
              <a:rPr lang="en-GB" dirty="0"/>
              <a:t>Not authorising restraint for bowel surgery </a:t>
            </a:r>
          </a:p>
        </p:txBody>
      </p:sp>
      <p:pic>
        <p:nvPicPr>
          <p:cNvPr id="10" name="Picture 9">
            <a:extLst>
              <a:ext uri="{FF2B5EF4-FFF2-40B4-BE49-F238E27FC236}">
                <a16:creationId xmlns:a16="http://schemas.microsoft.com/office/drawing/2014/main" id="{842809BC-AC7D-2E64-B23C-EB057196C89A}"/>
              </a:ext>
            </a:extLst>
          </p:cNvPr>
          <p:cNvPicPr>
            <a:picLocks noChangeAspect="1"/>
          </p:cNvPicPr>
          <p:nvPr/>
        </p:nvPicPr>
        <p:blipFill>
          <a:blip r:embed="rId7"/>
          <a:stretch>
            <a:fillRect/>
          </a:stretch>
        </p:blipFill>
        <p:spPr>
          <a:xfrm>
            <a:off x="4754877" y="2195649"/>
            <a:ext cx="1550190" cy="22220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TextBox 10">
            <a:extLst>
              <a:ext uri="{FF2B5EF4-FFF2-40B4-BE49-F238E27FC236}">
                <a16:creationId xmlns:a16="http://schemas.microsoft.com/office/drawing/2014/main" id="{56E53A39-5790-E75B-E4EF-131EB1EC7A83}"/>
              </a:ext>
            </a:extLst>
          </p:cNvPr>
          <p:cNvSpPr txBox="1"/>
          <p:nvPr/>
        </p:nvSpPr>
        <p:spPr>
          <a:xfrm>
            <a:off x="6493267" y="2367863"/>
            <a:ext cx="1335641" cy="646331"/>
          </a:xfrm>
          <a:prstGeom prst="rect">
            <a:avLst/>
          </a:prstGeom>
          <a:noFill/>
          <a:ln>
            <a:solidFill>
              <a:schemeClr val="tx2"/>
            </a:solidFill>
          </a:ln>
        </p:spPr>
        <p:txBody>
          <a:bodyPr wrap="square" rtlCol="0">
            <a:spAutoFit/>
          </a:bodyPr>
          <a:lstStyle/>
          <a:p>
            <a:r>
              <a:rPr lang="en-GB" dirty="0"/>
              <a:t>Where shall </a:t>
            </a:r>
          </a:p>
          <a:p>
            <a:r>
              <a:rPr lang="en-GB" dirty="0"/>
              <a:t>P live? </a:t>
            </a:r>
          </a:p>
        </p:txBody>
      </p:sp>
      <p:pic>
        <p:nvPicPr>
          <p:cNvPr id="13" name="Picture 12">
            <a:hlinkClick r:id="rId8"/>
            <a:extLst>
              <a:ext uri="{FF2B5EF4-FFF2-40B4-BE49-F238E27FC236}">
                <a16:creationId xmlns:a16="http://schemas.microsoft.com/office/drawing/2014/main" id="{DBEBD946-81CC-D7F3-E7DD-93DDA8DCCD42}"/>
              </a:ext>
            </a:extLst>
          </p:cNvPr>
          <p:cNvPicPr>
            <a:picLocks noChangeAspect="1"/>
          </p:cNvPicPr>
          <p:nvPr/>
        </p:nvPicPr>
        <p:blipFill>
          <a:blip r:embed="rId9"/>
          <a:stretch>
            <a:fillRect/>
          </a:stretch>
        </p:blipFill>
        <p:spPr>
          <a:xfrm>
            <a:off x="7161087" y="3587179"/>
            <a:ext cx="1450521" cy="21315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4" name="TextBox 13">
            <a:extLst>
              <a:ext uri="{FF2B5EF4-FFF2-40B4-BE49-F238E27FC236}">
                <a16:creationId xmlns:a16="http://schemas.microsoft.com/office/drawing/2014/main" id="{EE3ED6AC-8986-B4C5-8D03-F4F38E5F27B0}"/>
              </a:ext>
            </a:extLst>
          </p:cNvPr>
          <p:cNvSpPr txBox="1"/>
          <p:nvPr/>
        </p:nvSpPr>
        <p:spPr>
          <a:xfrm>
            <a:off x="8835775" y="4460025"/>
            <a:ext cx="1982913" cy="923330"/>
          </a:xfrm>
          <a:prstGeom prst="rect">
            <a:avLst/>
          </a:prstGeom>
          <a:noFill/>
          <a:ln>
            <a:solidFill>
              <a:schemeClr val="tx2"/>
            </a:solidFill>
          </a:ln>
        </p:spPr>
        <p:txBody>
          <a:bodyPr wrap="square" rtlCol="0">
            <a:spAutoFit/>
          </a:bodyPr>
          <a:lstStyle/>
          <a:p>
            <a:r>
              <a:rPr lang="en-GB" dirty="0"/>
              <a:t>Covert medication – what guidance </a:t>
            </a:r>
          </a:p>
          <a:p>
            <a:r>
              <a:rPr lang="en-GB" dirty="0"/>
              <a:t>is there? </a:t>
            </a:r>
          </a:p>
        </p:txBody>
      </p:sp>
    </p:spTree>
    <p:extLst>
      <p:ext uri="{BB962C8B-B14F-4D97-AF65-F5344CB8AC3E}">
        <p14:creationId xmlns:p14="http://schemas.microsoft.com/office/powerpoint/2010/main" val="11915765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E6AE6-7E0D-BC4F-8034-630CB87AAA5F}"/>
              </a:ext>
            </a:extLst>
          </p:cNvPr>
          <p:cNvSpPr>
            <a:spLocks noGrp="1"/>
          </p:cNvSpPr>
          <p:nvPr>
            <p:ph type="title"/>
          </p:nvPr>
        </p:nvSpPr>
        <p:spPr>
          <a:xfrm>
            <a:off x="1089790" y="110368"/>
            <a:ext cx="8184996" cy="1260530"/>
          </a:xfrm>
        </p:spPr>
        <p:txBody>
          <a:bodyPr>
            <a:normAutofit/>
          </a:bodyPr>
          <a:lstStyle/>
          <a:p>
            <a:pPr defTabSz="713232"/>
            <a:r>
              <a:rPr lang="en-US" b="1" kern="1200" cap="none" dirty="0">
                <a:solidFill>
                  <a:schemeClr val="tx1"/>
                </a:solidFill>
                <a:effectLst/>
                <a:latin typeface="+mj-lt"/>
                <a:ea typeface="+mj-ea"/>
                <a:cs typeface="+mj-cs"/>
              </a:rPr>
              <a:t>             “Fine words butter no parsnips”</a:t>
            </a:r>
            <a:endParaRPr lang="en-US" b="1" cap="none" dirty="0"/>
          </a:p>
        </p:txBody>
      </p:sp>
      <p:sp>
        <p:nvSpPr>
          <p:cNvPr id="3" name="Content Placeholder 2">
            <a:extLst>
              <a:ext uri="{FF2B5EF4-FFF2-40B4-BE49-F238E27FC236}">
                <a16:creationId xmlns:a16="http://schemas.microsoft.com/office/drawing/2014/main" id="{597B3831-B929-5743-9C79-B29AC0669289}"/>
              </a:ext>
            </a:extLst>
          </p:cNvPr>
          <p:cNvSpPr>
            <a:spLocks noGrp="1"/>
          </p:cNvSpPr>
          <p:nvPr>
            <p:ph idx="1"/>
          </p:nvPr>
        </p:nvSpPr>
        <p:spPr>
          <a:xfrm>
            <a:off x="3643532" y="1245789"/>
            <a:ext cx="7990450" cy="5253485"/>
          </a:xfrm>
          <a:ln>
            <a:noFill/>
          </a:ln>
        </p:spPr>
        <p:txBody>
          <a:bodyPr>
            <a:normAutofit fontScale="92500" lnSpcReduction="20000"/>
          </a:bodyPr>
          <a:lstStyle/>
          <a:p>
            <a:pPr marL="178308" indent="-178308" defTabSz="713232">
              <a:lnSpc>
                <a:spcPct val="110000"/>
              </a:lnSpc>
              <a:spcBef>
                <a:spcPts val="780"/>
              </a:spcBef>
            </a:pPr>
            <a:r>
              <a:rPr lang="en-GB" b="1" kern="1200" cap="none" dirty="0">
                <a:solidFill>
                  <a:srgbClr val="FF0000"/>
                </a:solidFill>
                <a:effectLst/>
                <a:latin typeface="+mn-lt"/>
                <a:ea typeface="+mn-ea"/>
                <a:cs typeface="+mn-cs"/>
              </a:rPr>
              <a:t>Open Justice</a:t>
            </a:r>
            <a:r>
              <a:rPr lang="en-GB" kern="1200" cap="none" dirty="0">
                <a:solidFill>
                  <a:schemeClr val="tx1"/>
                </a:solidFill>
                <a:effectLst/>
                <a:latin typeface="+mn-lt"/>
                <a:ea typeface="+mn-ea"/>
                <a:cs typeface="+mn-cs"/>
              </a:rPr>
              <a:t>. The words express a principle at the heart of our system of justice and vital to the rule of law. </a:t>
            </a:r>
          </a:p>
          <a:p>
            <a:pPr marL="178308" indent="-178308" defTabSz="713232">
              <a:lnSpc>
                <a:spcPct val="110000"/>
              </a:lnSpc>
              <a:spcBef>
                <a:spcPts val="780"/>
              </a:spcBef>
            </a:pPr>
            <a:r>
              <a:rPr lang="en-GB" kern="1200" cap="none" dirty="0">
                <a:solidFill>
                  <a:schemeClr val="tx1"/>
                </a:solidFill>
                <a:effectLst/>
                <a:latin typeface="+mn-lt"/>
                <a:ea typeface="+mn-ea"/>
                <a:cs typeface="+mn-cs"/>
              </a:rPr>
              <a:t>“The rule of law is a fine concept but fine words butter no parsnips. How is the rule of law itself to be policed? It is an age-old question. </a:t>
            </a:r>
            <a:r>
              <a:rPr lang="en-GB" i="1" kern="1200" cap="none" dirty="0">
                <a:solidFill>
                  <a:schemeClr val="tx1"/>
                </a:solidFill>
                <a:effectLst/>
                <a:latin typeface="+mn-lt"/>
                <a:ea typeface="+mn-ea"/>
                <a:cs typeface="+mn-cs"/>
              </a:rPr>
              <a:t>Quis </a:t>
            </a:r>
            <a:r>
              <a:rPr lang="en-GB" i="1" kern="1200" cap="none" dirty="0" err="1">
                <a:solidFill>
                  <a:schemeClr val="tx1"/>
                </a:solidFill>
                <a:effectLst/>
                <a:latin typeface="+mn-lt"/>
                <a:ea typeface="+mn-ea"/>
                <a:cs typeface="+mn-cs"/>
              </a:rPr>
              <a:t>custodiet</a:t>
            </a:r>
            <a:r>
              <a:rPr lang="en-GB" i="1" kern="1200" cap="none" dirty="0">
                <a:solidFill>
                  <a:schemeClr val="tx1"/>
                </a:solidFill>
                <a:effectLst/>
                <a:latin typeface="+mn-lt"/>
                <a:ea typeface="+mn-ea"/>
                <a:cs typeface="+mn-cs"/>
              </a:rPr>
              <a:t> </a:t>
            </a:r>
            <a:r>
              <a:rPr lang="en-GB" i="1" kern="1200" cap="none" dirty="0" err="1">
                <a:solidFill>
                  <a:schemeClr val="tx1"/>
                </a:solidFill>
                <a:effectLst/>
                <a:latin typeface="+mn-lt"/>
                <a:ea typeface="+mn-ea"/>
                <a:cs typeface="+mn-cs"/>
              </a:rPr>
              <a:t>ipsos</a:t>
            </a:r>
            <a:r>
              <a:rPr lang="en-GB" i="1" kern="1200" cap="none" dirty="0">
                <a:solidFill>
                  <a:schemeClr val="tx1"/>
                </a:solidFill>
                <a:effectLst/>
                <a:latin typeface="+mn-lt"/>
                <a:ea typeface="+mn-ea"/>
                <a:cs typeface="+mn-cs"/>
              </a:rPr>
              <a:t> custodes </a:t>
            </a:r>
            <a:r>
              <a:rPr lang="en-GB" kern="1200" cap="none" dirty="0">
                <a:solidFill>
                  <a:schemeClr val="tx1"/>
                </a:solidFill>
                <a:effectLst/>
                <a:latin typeface="+mn-lt"/>
                <a:ea typeface="+mn-ea"/>
                <a:cs typeface="+mn-cs"/>
              </a:rPr>
              <a:t>- who will guard the guards themselves? In a democracy, where power depends on the consent of the people governed, the answer must lie in the transparency of the legal process. </a:t>
            </a:r>
            <a:r>
              <a:rPr lang="en-GB" kern="1200" cap="none" dirty="0">
                <a:solidFill>
                  <a:schemeClr val="tx1"/>
                </a:solidFill>
                <a:effectLst/>
                <a:highlight>
                  <a:srgbClr val="FFFF00"/>
                </a:highlight>
                <a:latin typeface="+mn-lt"/>
                <a:ea typeface="+mn-ea"/>
                <a:cs typeface="+mn-cs"/>
              </a:rPr>
              <a:t>Open justice lets in the light and allows the public to scrutinise the workings of the law, for better or for worse. </a:t>
            </a:r>
            <a:r>
              <a:rPr lang="en-GB" kern="1200" cap="none" dirty="0">
                <a:solidFill>
                  <a:schemeClr val="tx1"/>
                </a:solidFill>
                <a:effectLst/>
                <a:latin typeface="+mn-lt"/>
                <a:ea typeface="+mn-ea"/>
                <a:cs typeface="+mn-cs"/>
              </a:rPr>
              <a:t>Jeremy Bentham said in a well-known passage quoted by Lord Shaw of Dunfermline in </a:t>
            </a:r>
            <a:r>
              <a:rPr lang="en-GB" i="1" kern="1200" cap="none" dirty="0">
                <a:solidFill>
                  <a:schemeClr val="tx1"/>
                </a:solidFill>
                <a:effectLst/>
                <a:latin typeface="+mn-lt"/>
                <a:ea typeface="+mn-ea"/>
                <a:cs typeface="+mn-cs"/>
              </a:rPr>
              <a:t>Scott v Scott </a:t>
            </a:r>
            <a:r>
              <a:rPr lang="en-GB" kern="1200" cap="none" dirty="0">
                <a:solidFill>
                  <a:schemeClr val="tx1"/>
                </a:solidFill>
                <a:effectLst/>
                <a:latin typeface="+mn-lt"/>
                <a:ea typeface="+mn-ea"/>
                <a:cs typeface="+mn-cs"/>
                <a:hlinkClick r:id="rId3" tooltip="Link to BAILII version"/>
              </a:rPr>
              <a:t>[1913] AC 417</a:t>
            </a:r>
            <a:r>
              <a:rPr lang="en-GB" kern="1200" cap="none" dirty="0">
                <a:solidFill>
                  <a:schemeClr val="tx1"/>
                </a:solidFill>
                <a:effectLst/>
                <a:latin typeface="+mn-lt"/>
                <a:ea typeface="+mn-ea"/>
                <a:cs typeface="+mn-cs"/>
              </a:rPr>
              <a:t>, 477: </a:t>
            </a:r>
          </a:p>
          <a:p>
            <a:pPr marL="0" indent="0" defTabSz="713232">
              <a:lnSpc>
                <a:spcPct val="110000"/>
              </a:lnSpc>
              <a:spcBef>
                <a:spcPts val="780"/>
              </a:spcBef>
              <a:buNone/>
            </a:pPr>
            <a:endParaRPr lang="en-GB" sz="1700" kern="1200" cap="none" dirty="0">
              <a:solidFill>
                <a:schemeClr val="tx1"/>
              </a:solidFill>
              <a:effectLst/>
              <a:latin typeface="+mn-lt"/>
              <a:ea typeface="+mn-ea"/>
              <a:cs typeface="+mn-cs"/>
            </a:endParaRPr>
          </a:p>
          <a:p>
            <a:pPr marL="713232" lvl="2" indent="0" defTabSz="713232">
              <a:lnSpc>
                <a:spcPct val="110000"/>
              </a:lnSpc>
              <a:spcBef>
                <a:spcPts val="390"/>
              </a:spcBef>
              <a:buNone/>
            </a:pPr>
            <a:r>
              <a:rPr lang="en-GB" sz="1700" kern="1200" cap="none" dirty="0">
                <a:solidFill>
                  <a:schemeClr val="tx1"/>
                </a:solidFill>
                <a:effectLst/>
                <a:latin typeface="+mn-lt"/>
                <a:ea typeface="+mn-ea"/>
                <a:cs typeface="+mn-cs"/>
              </a:rPr>
              <a:t>"</a:t>
            </a:r>
            <a:r>
              <a:rPr lang="en-GB" sz="2400" kern="1200" cap="none" dirty="0">
                <a:solidFill>
                  <a:schemeClr val="tx1"/>
                </a:solidFill>
                <a:effectLst/>
                <a:latin typeface="+mn-lt"/>
                <a:ea typeface="+mn-ea"/>
                <a:cs typeface="+mn-cs"/>
              </a:rPr>
              <a:t>Publicity is the very soul of justice. It is the keenest spur to exertion and the surest of all guards against improbity. It keeps the judge himself while trying under trial.</a:t>
            </a:r>
            <a:r>
              <a:rPr lang="en-GB" sz="1700" cap="none" dirty="0"/>
              <a:t>””</a:t>
            </a:r>
            <a:endParaRPr lang="en-GB" sz="1700" kern="1200" cap="none" dirty="0">
              <a:solidFill>
                <a:schemeClr val="tx1"/>
              </a:solidFill>
              <a:effectLst/>
              <a:latin typeface="+mn-lt"/>
              <a:ea typeface="+mn-ea"/>
              <a:cs typeface="+mn-cs"/>
            </a:endParaRPr>
          </a:p>
          <a:p>
            <a:pPr marL="713232" lvl="2" indent="0" defTabSz="713232">
              <a:lnSpc>
                <a:spcPct val="110000"/>
              </a:lnSpc>
              <a:spcBef>
                <a:spcPts val="390"/>
              </a:spcBef>
              <a:buNone/>
            </a:pPr>
            <a:endParaRPr lang="en-GB" sz="1700" kern="1200" cap="none" dirty="0">
              <a:solidFill>
                <a:schemeClr val="tx1"/>
              </a:solidFill>
              <a:effectLst/>
              <a:latin typeface="+mn-lt"/>
              <a:ea typeface="+mn-ea"/>
              <a:cs typeface="+mn-cs"/>
            </a:endParaRPr>
          </a:p>
          <a:p>
            <a:pPr marL="178308" indent="-178308" defTabSz="713232">
              <a:lnSpc>
                <a:spcPct val="110000"/>
              </a:lnSpc>
              <a:spcBef>
                <a:spcPts val="780"/>
              </a:spcBef>
            </a:pPr>
            <a:r>
              <a:rPr lang="en-US" sz="1700" kern="1200" cap="none" dirty="0">
                <a:solidFill>
                  <a:schemeClr val="tx1"/>
                </a:solidFill>
                <a:effectLst/>
                <a:latin typeface="+mn-lt"/>
                <a:ea typeface="+mn-ea"/>
                <a:cs typeface="+mn-cs"/>
              </a:rPr>
              <a:t>Lord Justice Toulson </a:t>
            </a:r>
            <a:r>
              <a:rPr lang="en-GB" sz="1700" i="1" kern="1200" cap="none" dirty="0">
                <a:solidFill>
                  <a:schemeClr val="accent6">
                    <a:lumMod val="75000"/>
                  </a:schemeClr>
                </a:solidFill>
                <a:effectLst/>
                <a:hlinkClick r:id="rId4">
                  <a:extLst>
                    <a:ext uri="{A12FA001-AC4F-418D-AE19-62706E023703}">
                      <ahyp:hlinkClr xmlns:ahyp="http://schemas.microsoft.com/office/drawing/2018/hyperlinkcolor" val="tx"/>
                    </a:ext>
                  </a:extLst>
                </a:hlinkClick>
              </a:rPr>
              <a:t>R (Guardian News and Media Ltd) v City of Westminster Magistrates’ Court </a:t>
            </a:r>
            <a:r>
              <a:rPr lang="en-GB" sz="1700" kern="1200" cap="none" dirty="0">
                <a:solidFill>
                  <a:schemeClr val="accent6">
                    <a:lumMod val="75000"/>
                  </a:schemeClr>
                </a:solidFill>
                <a:effectLst/>
                <a:latin typeface="+mn-lt"/>
                <a:ea typeface="+mn-ea"/>
                <a:cs typeface="+mn-cs"/>
                <a:hlinkClick r:id="rId4">
                  <a:extLst>
                    <a:ext uri="{A12FA001-AC4F-418D-AE19-62706E023703}">
                      <ahyp:hlinkClr xmlns:ahyp="http://schemas.microsoft.com/office/drawing/2018/hyperlinkcolor" val="tx"/>
                    </a:ext>
                  </a:extLst>
                </a:hlinkClick>
              </a:rPr>
              <a:t>[2012] QB 618</a:t>
            </a:r>
            <a:r>
              <a:rPr lang="en-US" sz="1700" kern="1200" cap="none" dirty="0">
                <a:solidFill>
                  <a:schemeClr val="accent6">
                    <a:lumMod val="75000"/>
                  </a:schemeClr>
                </a:solidFill>
                <a:effectLst/>
                <a:latin typeface="+mn-lt"/>
                <a:ea typeface="+mn-ea"/>
                <a:cs typeface="+mn-cs"/>
              </a:rPr>
              <a:t> </a:t>
            </a:r>
            <a:endParaRPr lang="en-US" sz="1700" cap="none" dirty="0">
              <a:solidFill>
                <a:schemeClr val="accent6">
                  <a:lumMod val="75000"/>
                </a:schemeClr>
              </a:solidFill>
            </a:endParaRPr>
          </a:p>
        </p:txBody>
      </p:sp>
      <p:pic>
        <p:nvPicPr>
          <p:cNvPr id="4" name="Picture 3">
            <a:extLst>
              <a:ext uri="{FF2B5EF4-FFF2-40B4-BE49-F238E27FC236}">
                <a16:creationId xmlns:a16="http://schemas.microsoft.com/office/drawing/2014/main" id="{847A7FD0-9F36-3A44-BA6C-EA285E643DFC}"/>
              </a:ext>
            </a:extLst>
          </p:cNvPr>
          <p:cNvPicPr>
            <a:picLocks noChangeAspect="1"/>
          </p:cNvPicPr>
          <p:nvPr/>
        </p:nvPicPr>
        <p:blipFill>
          <a:blip r:embed="rId5"/>
          <a:stretch>
            <a:fillRect/>
          </a:stretch>
        </p:blipFill>
        <p:spPr>
          <a:xfrm>
            <a:off x="380542" y="111032"/>
            <a:ext cx="1134757" cy="1134757"/>
          </a:xfrm>
          <a:prstGeom prst="rect">
            <a:avLst/>
          </a:prstGeom>
        </p:spPr>
      </p:pic>
      <p:pic>
        <p:nvPicPr>
          <p:cNvPr id="6" name="Picture 5">
            <a:extLst>
              <a:ext uri="{FF2B5EF4-FFF2-40B4-BE49-F238E27FC236}">
                <a16:creationId xmlns:a16="http://schemas.microsoft.com/office/drawing/2014/main" id="{5565D717-48D9-E145-9F15-4CE6580A66B3}"/>
              </a:ext>
            </a:extLst>
          </p:cNvPr>
          <p:cNvPicPr>
            <a:picLocks noChangeAspect="1"/>
          </p:cNvPicPr>
          <p:nvPr/>
        </p:nvPicPr>
        <p:blipFill>
          <a:blip r:embed="rId6"/>
          <a:stretch>
            <a:fillRect/>
          </a:stretch>
        </p:blipFill>
        <p:spPr>
          <a:xfrm>
            <a:off x="10706252" y="111032"/>
            <a:ext cx="1069436" cy="771351"/>
          </a:xfrm>
          <a:prstGeom prst="rect">
            <a:avLst/>
          </a:prstGeom>
        </p:spPr>
      </p:pic>
      <p:sp>
        <p:nvSpPr>
          <p:cNvPr id="7" name="Rectangle 6">
            <a:extLst>
              <a:ext uri="{FF2B5EF4-FFF2-40B4-BE49-F238E27FC236}">
                <a16:creationId xmlns:a16="http://schemas.microsoft.com/office/drawing/2014/main" id="{B1A23C01-D300-2EDE-FEB9-B6621BCAD45A}"/>
              </a:ext>
            </a:extLst>
          </p:cNvPr>
          <p:cNvSpPr/>
          <p:nvPr/>
        </p:nvSpPr>
        <p:spPr>
          <a:xfrm>
            <a:off x="125939" y="3193366"/>
            <a:ext cx="3363480" cy="2173211"/>
          </a:xfrm>
          <a:prstGeom prst="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kern="1200" cap="all" baseline="0" dirty="0">
                <a:solidFill>
                  <a:schemeClr val="tx1"/>
                </a:solidFill>
                <a:effectLst/>
                <a:latin typeface="+mj-lt"/>
                <a:ea typeface="+mj-ea"/>
                <a:cs typeface="+mj-cs"/>
              </a:rPr>
              <a:t>Context – open justice &amp; Transparency </a:t>
            </a:r>
            <a:endParaRPr lang="en-GB" sz="2800" dirty="0"/>
          </a:p>
        </p:txBody>
      </p:sp>
      <p:pic>
        <p:nvPicPr>
          <p:cNvPr id="1026" name="Picture 2">
            <a:extLst>
              <a:ext uri="{FF2B5EF4-FFF2-40B4-BE49-F238E27FC236}">
                <a16:creationId xmlns:a16="http://schemas.microsoft.com/office/drawing/2014/main" id="{30A57254-2244-6D93-AB39-DF884A68ED4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15158" y="1592493"/>
            <a:ext cx="1665191" cy="1350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12541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EFD8E2-7F4B-9D46-8CF1-47BDD896DDB4}"/>
              </a:ext>
            </a:extLst>
          </p:cNvPr>
          <p:cNvSpPr>
            <a:spLocks noGrp="1"/>
          </p:cNvSpPr>
          <p:nvPr>
            <p:ph idx="4294967295"/>
          </p:nvPr>
        </p:nvSpPr>
        <p:spPr>
          <a:xfrm>
            <a:off x="5614988" y="936625"/>
            <a:ext cx="6577012" cy="5262563"/>
          </a:xfrm>
        </p:spPr>
        <p:txBody>
          <a:bodyPr vert="horz" lIns="91440" tIns="45720" rIns="91440" bIns="45720" rtlCol="0" anchor="ctr">
            <a:normAutofit/>
          </a:bodyPr>
          <a:lstStyle/>
          <a:p>
            <a:pPr marL="228600" lvl="1" indent="0">
              <a:buNone/>
            </a:pPr>
            <a:endParaRPr lang="en-US" sz="2800" cap="none" dirty="0"/>
          </a:p>
          <a:p>
            <a:pPr marL="457200" lvl="1"/>
            <a:endParaRPr lang="en-US" cap="none" dirty="0"/>
          </a:p>
          <a:p>
            <a:r>
              <a:rPr lang="en-US" sz="2400" cap="none" dirty="0"/>
              <a:t>But most hearings have NO external observers (including no journalists) and most judgments are not published – both before and since the current public health covid emergency</a:t>
            </a:r>
          </a:p>
          <a:p>
            <a:r>
              <a:rPr lang="en-US" sz="2400" cap="none" dirty="0"/>
              <a:t>How to fulfil judicial commitment to transparency and open justice when the public doesn’t attend?</a:t>
            </a:r>
          </a:p>
          <a:p>
            <a:pPr marL="0"/>
            <a:endParaRPr lang="en-US" dirty="0"/>
          </a:p>
        </p:txBody>
      </p:sp>
      <p:pic>
        <p:nvPicPr>
          <p:cNvPr id="5" name="Picture 4">
            <a:extLst>
              <a:ext uri="{FF2B5EF4-FFF2-40B4-BE49-F238E27FC236}">
                <a16:creationId xmlns:a16="http://schemas.microsoft.com/office/drawing/2014/main" id="{6E6ABC34-F22A-DE47-9791-5247C5386C92}"/>
              </a:ext>
            </a:extLst>
          </p:cNvPr>
          <p:cNvPicPr>
            <a:picLocks noChangeAspect="1"/>
          </p:cNvPicPr>
          <p:nvPr/>
        </p:nvPicPr>
        <p:blipFill>
          <a:blip r:embed="rId3"/>
          <a:stretch>
            <a:fillRect/>
          </a:stretch>
        </p:blipFill>
        <p:spPr>
          <a:xfrm>
            <a:off x="10517674" y="266994"/>
            <a:ext cx="1354200" cy="771352"/>
          </a:xfrm>
          <a:prstGeom prst="rect">
            <a:avLst/>
          </a:prstGeom>
        </p:spPr>
      </p:pic>
      <p:sp>
        <p:nvSpPr>
          <p:cNvPr id="4" name="TextBox 3">
            <a:extLst>
              <a:ext uri="{FF2B5EF4-FFF2-40B4-BE49-F238E27FC236}">
                <a16:creationId xmlns:a16="http://schemas.microsoft.com/office/drawing/2014/main" id="{4A06E99D-F036-C11A-B60D-9AF41541D63F}"/>
              </a:ext>
            </a:extLst>
          </p:cNvPr>
          <p:cNvSpPr txBox="1"/>
          <p:nvPr/>
        </p:nvSpPr>
        <p:spPr>
          <a:xfrm>
            <a:off x="2081748" y="658226"/>
            <a:ext cx="8435926" cy="1449628"/>
          </a:xfrm>
          <a:prstGeom prst="rect">
            <a:avLst/>
          </a:prstGeom>
          <a:noFill/>
        </p:spPr>
        <p:txBody>
          <a:bodyPr wrap="square" rtlCol="0">
            <a:spAutoFit/>
          </a:bodyPr>
          <a:lstStyle/>
          <a:p>
            <a:r>
              <a:rPr lang="en-US" sz="2810" b="1" dirty="0"/>
              <a:t>“Tr</a:t>
            </a:r>
            <a:r>
              <a:rPr lang="en-US" sz="2810" b="1" cap="none" dirty="0"/>
              <a:t>ansparency is central to the philosophy of the Court of Protection”</a:t>
            </a:r>
            <a:r>
              <a:rPr lang="en-US" sz="1600" dirty="0"/>
              <a:t> (</a:t>
            </a:r>
            <a:r>
              <a:rPr lang="en-US" sz="1600" dirty="0" err="1">
                <a:hlinkClick r:id="rId4">
                  <a:extLst>
                    <a:ext uri="{A12FA001-AC4F-418D-AE19-62706E023703}">
                      <ahyp:hlinkClr xmlns:ahyp="http://schemas.microsoft.com/office/drawing/2018/hyperlinkcolor" val="tx"/>
                    </a:ext>
                  </a:extLst>
                </a:hlinkClick>
              </a:rPr>
              <a:t>Mr</a:t>
            </a:r>
            <a:r>
              <a:rPr lang="en-US" sz="1600" dirty="0">
                <a:hlinkClick r:id="rId4">
                  <a:extLst>
                    <a:ext uri="{A12FA001-AC4F-418D-AE19-62706E023703}">
                      <ahyp:hlinkClr xmlns:ahyp="http://schemas.microsoft.com/office/drawing/2018/hyperlinkcolor" val="tx"/>
                    </a:ext>
                  </a:extLst>
                </a:hlinkClick>
              </a:rPr>
              <a:t> Justice Hayden</a:t>
            </a:r>
            <a:r>
              <a:rPr lang="en-US" sz="1600" dirty="0"/>
              <a:t>)</a:t>
            </a:r>
            <a:endParaRPr lang="en-GB" sz="1600" dirty="0"/>
          </a:p>
          <a:p>
            <a:endParaRPr lang="en-US" sz="1600" cap="none" dirty="0"/>
          </a:p>
          <a:p>
            <a:endParaRPr lang="en-US" sz="1600" dirty="0"/>
          </a:p>
        </p:txBody>
      </p:sp>
      <p:sp>
        <p:nvSpPr>
          <p:cNvPr id="7" name="Rectangle 6">
            <a:extLst>
              <a:ext uri="{FF2B5EF4-FFF2-40B4-BE49-F238E27FC236}">
                <a16:creationId xmlns:a16="http://schemas.microsoft.com/office/drawing/2014/main" id="{5DC93DB4-AAFE-2883-4907-FE680F70E7E8}"/>
              </a:ext>
            </a:extLst>
          </p:cNvPr>
          <p:cNvSpPr/>
          <p:nvPr/>
        </p:nvSpPr>
        <p:spPr>
          <a:xfrm>
            <a:off x="436098" y="3123028"/>
            <a:ext cx="3363480" cy="2173211"/>
          </a:xfrm>
          <a:prstGeom prst="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kern="1200" cap="all" baseline="0" dirty="0">
                <a:solidFill>
                  <a:schemeClr val="tx1"/>
                </a:solidFill>
                <a:effectLst/>
                <a:latin typeface="+mj-lt"/>
                <a:ea typeface="+mj-ea"/>
                <a:cs typeface="+mj-cs"/>
              </a:rPr>
              <a:t>Context – open justice &amp; Transparency </a:t>
            </a:r>
            <a:endParaRPr lang="en-GB" sz="2800" dirty="0"/>
          </a:p>
        </p:txBody>
      </p:sp>
    </p:spTree>
    <p:extLst>
      <p:ext uri="{BB962C8B-B14F-4D97-AF65-F5344CB8AC3E}">
        <p14:creationId xmlns:p14="http://schemas.microsoft.com/office/powerpoint/2010/main" val="3126616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ign on the side of a building&#10;&#10;Description automatically generated">
            <a:extLst>
              <a:ext uri="{FF2B5EF4-FFF2-40B4-BE49-F238E27FC236}">
                <a16:creationId xmlns:a16="http://schemas.microsoft.com/office/drawing/2014/main" id="{234F7679-582C-44C9-8C3B-EE8102EA6F59}"/>
              </a:ext>
            </a:extLst>
          </p:cNvPr>
          <p:cNvPicPr>
            <a:picLocks noChangeAspect="1"/>
          </p:cNvPicPr>
          <p:nvPr/>
        </p:nvPicPr>
        <p:blipFill rotWithShape="1">
          <a:blip r:embed="rId3"/>
          <a:srcRect t="4369" b="29633"/>
          <a:stretch/>
        </p:blipFill>
        <p:spPr>
          <a:xfrm>
            <a:off x="0" y="0"/>
            <a:ext cx="2608094" cy="2370520"/>
          </a:xfrm>
          <a:prstGeom prst="rect">
            <a:avLst/>
          </a:prstGeom>
        </p:spPr>
      </p:pic>
      <p:pic>
        <p:nvPicPr>
          <p:cNvPr id="7" name="Content Placeholder 6" descr="A picture containing sitting, food, parked&#10;&#10;Description automatically generated">
            <a:extLst>
              <a:ext uri="{FF2B5EF4-FFF2-40B4-BE49-F238E27FC236}">
                <a16:creationId xmlns:a16="http://schemas.microsoft.com/office/drawing/2014/main" id="{94C82DD8-723A-4558-99DA-9DE4B4053F63}"/>
              </a:ext>
            </a:extLst>
          </p:cNvPr>
          <p:cNvPicPr>
            <a:picLocks noGrp="1" noChangeAspect="1"/>
          </p:cNvPicPr>
          <p:nvPr>
            <p:ph idx="1"/>
          </p:nvPr>
        </p:nvPicPr>
        <p:blipFill rotWithShape="1">
          <a:blip r:embed="rId4"/>
          <a:srcRect t="334" r="-3" b="744"/>
          <a:stretch/>
        </p:blipFill>
        <p:spPr>
          <a:xfrm>
            <a:off x="9661810" y="4515728"/>
            <a:ext cx="2285616" cy="2123687"/>
          </a:xfrm>
          <a:prstGeom prst="rect">
            <a:avLst/>
          </a:prstGeom>
        </p:spPr>
      </p:pic>
      <p:sp>
        <p:nvSpPr>
          <p:cNvPr id="4" name="Text Placeholder 3">
            <a:extLst>
              <a:ext uri="{FF2B5EF4-FFF2-40B4-BE49-F238E27FC236}">
                <a16:creationId xmlns:a16="http://schemas.microsoft.com/office/drawing/2014/main" id="{2ABD621C-0671-479A-93A6-7FB6925740D0}"/>
              </a:ext>
            </a:extLst>
          </p:cNvPr>
          <p:cNvSpPr>
            <a:spLocks noGrp="1"/>
          </p:cNvSpPr>
          <p:nvPr>
            <p:ph type="body" sz="half" idx="2"/>
          </p:nvPr>
        </p:nvSpPr>
        <p:spPr>
          <a:xfrm>
            <a:off x="3370823" y="1286856"/>
            <a:ext cx="8576602" cy="5133975"/>
          </a:xfrm>
        </p:spPr>
        <p:txBody>
          <a:bodyPr vert="horz" lIns="91440" tIns="45720" rIns="91440" bIns="45720" rtlCol="0">
            <a:noAutofit/>
          </a:bodyPr>
          <a:lstStyle/>
          <a:p>
            <a:pPr marL="342900" indent="-342900" algn="just">
              <a:buFont typeface="Wingdings" panose="05000000000000000000" pitchFamily="2" charset="2"/>
              <a:buChar char="§"/>
            </a:pPr>
            <a:r>
              <a:rPr lang="en-US" sz="2100" cap="none" dirty="0"/>
              <a:t>From 2007 most hearings were held in private (except Serious Medical Treatment and Committal).</a:t>
            </a:r>
          </a:p>
          <a:p>
            <a:pPr marL="342900" indent="-342900" algn="just">
              <a:buFont typeface="Wingdings" panose="05000000000000000000" pitchFamily="2" charset="2"/>
              <a:buChar char="§"/>
            </a:pPr>
            <a:r>
              <a:rPr lang="en-US" sz="2100" cap="none" dirty="0"/>
              <a:t>From 2009 the press gained access (public access still prohibited – balance between public interest and maintaining dignity and privacy of P).</a:t>
            </a:r>
          </a:p>
          <a:p>
            <a:pPr marL="342900" indent="-342900" algn="just">
              <a:buFont typeface="Wingdings" panose="05000000000000000000" pitchFamily="2" charset="2"/>
              <a:buChar char="§"/>
            </a:pPr>
            <a:r>
              <a:rPr lang="en-US" sz="2100" cap="none" dirty="0"/>
              <a:t>Court of Protection Transparency Pilot launched in 2016 and </a:t>
            </a:r>
            <a:r>
              <a:rPr lang="en-US" sz="2100" cap="none" dirty="0" err="1"/>
              <a:t>formalised</a:t>
            </a:r>
            <a:r>
              <a:rPr lang="en-US" sz="2100" cap="none" dirty="0"/>
              <a:t> in 2017. </a:t>
            </a:r>
          </a:p>
          <a:p>
            <a:pPr marL="342900" indent="-342900" algn="just">
              <a:buFont typeface="Wingdings" panose="05000000000000000000" pitchFamily="2" charset="2"/>
              <a:buChar char="§"/>
            </a:pPr>
            <a:r>
              <a:rPr lang="en-US" sz="2100" cap="none" dirty="0"/>
              <a:t>Assumption that most hearings would be public with Reporting Restrictions (Transparency Order). </a:t>
            </a:r>
          </a:p>
          <a:p>
            <a:pPr marL="342900" indent="-342900" algn="just">
              <a:buFont typeface="Wingdings" panose="05000000000000000000" pitchFamily="2" charset="2"/>
              <a:buChar char="§"/>
            </a:pPr>
            <a:r>
              <a:rPr lang="en-US" sz="2100" cap="none" dirty="0"/>
              <a:t>Low public attendance at hearings. </a:t>
            </a:r>
          </a:p>
          <a:p>
            <a:pPr marL="342900" indent="-342900" algn="just">
              <a:buFont typeface="Wingdings" panose="05000000000000000000" pitchFamily="2" charset="2"/>
              <a:buChar char="§"/>
            </a:pPr>
            <a:r>
              <a:rPr lang="en-US" sz="2100" cap="none" dirty="0"/>
              <a:t>Access challenges (particularly publicising hearings). </a:t>
            </a:r>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4294967295"/>
          </p:nvPr>
        </p:nvPicPr>
        <p:blipFill>
          <a:blip r:embed="rId5"/>
          <a:stretch>
            <a:fillRect/>
          </a:stretch>
        </p:blipFill>
        <p:spPr>
          <a:xfrm>
            <a:off x="10559413" y="218585"/>
            <a:ext cx="1388012" cy="909387"/>
          </a:xfrm>
        </p:spPr>
      </p:pic>
      <p:sp>
        <p:nvSpPr>
          <p:cNvPr id="3" name="Rectangle 2">
            <a:extLst>
              <a:ext uri="{FF2B5EF4-FFF2-40B4-BE49-F238E27FC236}">
                <a16:creationId xmlns:a16="http://schemas.microsoft.com/office/drawing/2014/main" id="{8C7128C9-CA21-A0BA-A7E0-667D7F2BAAE0}"/>
              </a:ext>
            </a:extLst>
          </p:cNvPr>
          <p:cNvSpPr/>
          <p:nvPr/>
        </p:nvSpPr>
        <p:spPr>
          <a:xfrm>
            <a:off x="7342" y="3151163"/>
            <a:ext cx="3363480" cy="2173211"/>
          </a:xfrm>
          <a:prstGeom prst="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kern="1200" cap="all" baseline="0" dirty="0">
                <a:solidFill>
                  <a:schemeClr val="tx1"/>
                </a:solidFill>
                <a:effectLst/>
                <a:latin typeface="+mj-lt"/>
                <a:ea typeface="+mj-ea"/>
                <a:cs typeface="+mj-cs"/>
              </a:rPr>
              <a:t>Context – open justice &amp; Transparency </a:t>
            </a:r>
            <a:endParaRPr lang="en-GB" sz="2800" dirty="0"/>
          </a:p>
        </p:txBody>
      </p:sp>
      <p:sp>
        <p:nvSpPr>
          <p:cNvPr id="2" name="TextBox 1">
            <a:extLst>
              <a:ext uri="{FF2B5EF4-FFF2-40B4-BE49-F238E27FC236}">
                <a16:creationId xmlns:a16="http://schemas.microsoft.com/office/drawing/2014/main" id="{2505D09D-D674-DA0F-7D72-E25F191E6EDA}"/>
              </a:ext>
            </a:extLst>
          </p:cNvPr>
          <p:cNvSpPr txBox="1"/>
          <p:nvPr/>
        </p:nvSpPr>
        <p:spPr>
          <a:xfrm>
            <a:off x="3236360" y="544530"/>
            <a:ext cx="6667928" cy="583442"/>
          </a:xfrm>
          <a:prstGeom prst="rect">
            <a:avLst/>
          </a:prstGeom>
          <a:noFill/>
        </p:spPr>
        <p:txBody>
          <a:bodyPr wrap="square" rtlCol="0">
            <a:spAutoFit/>
          </a:bodyPr>
          <a:lstStyle/>
          <a:p>
            <a:r>
              <a:rPr lang="en-GB" sz="3200" b="1" dirty="0"/>
              <a:t>‘Secret’ court? </a:t>
            </a:r>
          </a:p>
        </p:txBody>
      </p:sp>
    </p:spTree>
    <p:extLst>
      <p:ext uri="{BB962C8B-B14F-4D97-AF65-F5344CB8AC3E}">
        <p14:creationId xmlns:p14="http://schemas.microsoft.com/office/powerpoint/2010/main" val="243556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BDB453D-F102-664A-8914-A78573483AD6}"/>
              </a:ext>
            </a:extLst>
          </p:cNvPr>
          <p:cNvSpPr>
            <a:spLocks noGrp="1"/>
          </p:cNvSpPr>
          <p:nvPr>
            <p:ph idx="1"/>
          </p:nvPr>
        </p:nvSpPr>
        <p:spPr>
          <a:xfrm>
            <a:off x="4079632" y="1246403"/>
            <a:ext cx="7058304" cy="5410760"/>
          </a:xfrm>
        </p:spPr>
        <p:txBody>
          <a:bodyPr>
            <a:normAutofit lnSpcReduction="10000"/>
          </a:bodyPr>
          <a:lstStyle/>
          <a:p>
            <a:pPr>
              <a:lnSpc>
                <a:spcPct val="110000"/>
              </a:lnSpc>
            </a:pPr>
            <a:r>
              <a:rPr lang="en-US" sz="2200" cap="none" dirty="0"/>
              <a:t>Open Justice COP Project founded 15 June 2020 </a:t>
            </a:r>
          </a:p>
          <a:p>
            <a:pPr>
              <a:lnSpc>
                <a:spcPct val="110000"/>
              </a:lnSpc>
            </a:pPr>
            <a:r>
              <a:rPr lang="en-US" sz="2200" cap="none" dirty="0"/>
              <a:t>Following  negative experience of “first ever all-remote” hearing of the pandemic</a:t>
            </a:r>
          </a:p>
          <a:p>
            <a:pPr>
              <a:lnSpc>
                <a:spcPct val="110000"/>
              </a:lnSpc>
            </a:pPr>
            <a:r>
              <a:rPr lang="en-US" sz="2200" cap="none" dirty="0"/>
              <a:t>Launched as “guard against improbity”, it soon became clear that it (also) offered a learning experience for people working in health and social care surprised at ‘person-</a:t>
            </a:r>
            <a:r>
              <a:rPr lang="en-US" sz="2200" cap="none" dirty="0" err="1"/>
              <a:t>centred</a:t>
            </a:r>
            <a:r>
              <a:rPr lang="en-US" sz="2200" cap="none" dirty="0"/>
              <a:t>’ + ‘less risk averse’ approach</a:t>
            </a:r>
          </a:p>
          <a:p>
            <a:pPr>
              <a:lnSpc>
                <a:spcPct val="110000"/>
              </a:lnSpc>
            </a:pPr>
            <a:r>
              <a:rPr lang="en-US" sz="2200" cap="none" dirty="0"/>
              <a:t>It supports family members of P learning at first hand about the COP</a:t>
            </a:r>
          </a:p>
          <a:p>
            <a:pPr>
              <a:lnSpc>
                <a:spcPct val="110000"/>
              </a:lnSpc>
            </a:pPr>
            <a:r>
              <a:rPr lang="en-US" sz="2200" cap="none" dirty="0"/>
              <a:t>Has massively increased observation in COP (as have remote hearings)</a:t>
            </a:r>
          </a:p>
          <a:p>
            <a:pPr>
              <a:lnSpc>
                <a:spcPct val="110000"/>
              </a:lnSpc>
            </a:pPr>
            <a:r>
              <a:rPr lang="en-US" sz="2200" cap="none" dirty="0"/>
              <a:t>Has generally enhanced the reputation of the Court of Protection</a:t>
            </a:r>
          </a:p>
          <a:p>
            <a:pPr marL="0" indent="0">
              <a:lnSpc>
                <a:spcPct val="110000"/>
              </a:lnSpc>
              <a:buNone/>
            </a:pPr>
            <a:endParaRPr lang="en-US" sz="1400" dirty="0"/>
          </a:p>
        </p:txBody>
      </p:sp>
      <p:pic>
        <p:nvPicPr>
          <p:cNvPr id="3" name="Picture 2">
            <a:extLst>
              <a:ext uri="{FF2B5EF4-FFF2-40B4-BE49-F238E27FC236}">
                <a16:creationId xmlns:a16="http://schemas.microsoft.com/office/drawing/2014/main" id="{6E78A409-9DF2-0F3F-1D8A-3FD9E673ED1B}"/>
              </a:ext>
            </a:extLst>
          </p:cNvPr>
          <p:cNvPicPr>
            <a:picLocks noChangeAspect="1"/>
          </p:cNvPicPr>
          <p:nvPr/>
        </p:nvPicPr>
        <p:blipFill>
          <a:blip r:embed="rId3"/>
          <a:stretch>
            <a:fillRect/>
          </a:stretch>
        </p:blipFill>
        <p:spPr>
          <a:xfrm>
            <a:off x="10624638" y="223457"/>
            <a:ext cx="1354200" cy="771352"/>
          </a:xfrm>
          <a:prstGeom prst="rect">
            <a:avLst/>
          </a:prstGeom>
        </p:spPr>
      </p:pic>
      <p:sp>
        <p:nvSpPr>
          <p:cNvPr id="5" name="Title 1">
            <a:extLst>
              <a:ext uri="{FF2B5EF4-FFF2-40B4-BE49-F238E27FC236}">
                <a16:creationId xmlns:a16="http://schemas.microsoft.com/office/drawing/2014/main" id="{B9218C1C-5694-895B-30A8-2141BB678D02}"/>
              </a:ext>
            </a:extLst>
          </p:cNvPr>
          <p:cNvSpPr txBox="1">
            <a:spLocks/>
          </p:cNvSpPr>
          <p:nvPr/>
        </p:nvSpPr>
        <p:spPr>
          <a:xfrm>
            <a:off x="156295" y="1987062"/>
            <a:ext cx="3430967" cy="2883876"/>
          </a:xfrm>
          <a:prstGeom prst="rect">
            <a:avLst/>
          </a:prstGeom>
          <a:solidFill>
            <a:srgbClr val="FFFF00"/>
          </a:solidFill>
          <a:ln>
            <a:solidFill>
              <a:schemeClr val="tx1"/>
            </a:solidFill>
          </a:ln>
        </p:spPr>
        <p:txBody>
          <a:bodyPr vert="horz" lIns="91440" tIns="45720" rIns="91440" bIns="45720" rtlCol="0" anchor="ctr">
            <a:norm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pPr algn="ctr"/>
            <a:r>
              <a:rPr lang="en-US" sz="3600" kern="1200" cap="all" baseline="0" dirty="0">
                <a:solidFill>
                  <a:schemeClr val="tx1"/>
                </a:solidFill>
                <a:effectLst/>
                <a:latin typeface="+mj-lt"/>
                <a:ea typeface="+mj-ea"/>
                <a:cs typeface="+mj-cs"/>
              </a:rPr>
              <a:t>Open justice court of protection</a:t>
            </a:r>
          </a:p>
          <a:p>
            <a:pPr algn="ctr"/>
            <a:r>
              <a:rPr lang="en-US" dirty="0"/>
              <a:t>Project</a:t>
            </a:r>
            <a:endParaRPr lang="en-GB" sz="3600" dirty="0"/>
          </a:p>
        </p:txBody>
      </p:sp>
      <p:sp>
        <p:nvSpPr>
          <p:cNvPr id="9" name="TextBox 8">
            <a:extLst>
              <a:ext uri="{FF2B5EF4-FFF2-40B4-BE49-F238E27FC236}">
                <a16:creationId xmlns:a16="http://schemas.microsoft.com/office/drawing/2014/main" id="{24371FA8-FB3C-C94D-C691-2C2E0FAAA336}"/>
              </a:ext>
            </a:extLst>
          </p:cNvPr>
          <p:cNvSpPr txBox="1"/>
          <p:nvPr/>
        </p:nvSpPr>
        <p:spPr>
          <a:xfrm>
            <a:off x="347582" y="410034"/>
            <a:ext cx="9397219" cy="584775"/>
          </a:xfrm>
          <a:prstGeom prst="rect">
            <a:avLst/>
          </a:prstGeom>
          <a:noFill/>
        </p:spPr>
        <p:txBody>
          <a:bodyPr wrap="square" rtlCol="0">
            <a:spAutoFit/>
          </a:bodyPr>
          <a:lstStyle/>
          <a:p>
            <a:pPr algn="ctr"/>
            <a:r>
              <a:rPr lang="en-GB" sz="3200" b="1" dirty="0"/>
              <a:t>When &amp; why was the project launched? </a:t>
            </a:r>
          </a:p>
        </p:txBody>
      </p:sp>
    </p:spTree>
    <p:extLst>
      <p:ext uri="{BB962C8B-B14F-4D97-AF65-F5344CB8AC3E}">
        <p14:creationId xmlns:p14="http://schemas.microsoft.com/office/powerpoint/2010/main" val="4203684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5E4FDF-E800-014A-8A17-C84F2B8A4853}"/>
              </a:ext>
            </a:extLst>
          </p:cNvPr>
          <p:cNvSpPr>
            <a:spLocks noGrp="1"/>
          </p:cNvSpPr>
          <p:nvPr>
            <p:ph idx="1"/>
          </p:nvPr>
        </p:nvSpPr>
        <p:spPr>
          <a:xfrm>
            <a:off x="4248444" y="1659988"/>
            <a:ext cx="6721990" cy="5050288"/>
          </a:xfrm>
        </p:spPr>
        <p:txBody>
          <a:bodyPr>
            <a:normAutofit fontScale="92500" lnSpcReduction="10000"/>
          </a:bodyPr>
          <a:lstStyle/>
          <a:p>
            <a:pPr marL="0" indent="0">
              <a:buNone/>
            </a:pPr>
            <a:r>
              <a:rPr lang="en-US" b="1" cap="none" dirty="0">
                <a:solidFill>
                  <a:srgbClr val="FF0000"/>
                </a:solidFill>
              </a:rPr>
              <a:t>Celia Kitzinger &amp; Gill </a:t>
            </a:r>
            <a:r>
              <a:rPr lang="en-US" b="1" cap="none" dirty="0" err="1">
                <a:solidFill>
                  <a:srgbClr val="FF0000"/>
                </a:solidFill>
              </a:rPr>
              <a:t>Loomes</a:t>
            </a:r>
            <a:r>
              <a:rPr lang="en-US" b="1" cap="none" dirty="0">
                <a:solidFill>
                  <a:srgbClr val="FF0000"/>
                </a:solidFill>
              </a:rPr>
              <a:t> Quinn – directors </a:t>
            </a:r>
          </a:p>
          <a:p>
            <a:pPr marL="0" indent="0">
              <a:buNone/>
            </a:pPr>
            <a:r>
              <a:rPr lang="en-US" cap="none" dirty="0"/>
              <a:t>Jointly launched the project. </a:t>
            </a:r>
          </a:p>
          <a:p>
            <a:pPr marL="0" indent="0">
              <a:buNone/>
            </a:pPr>
            <a:r>
              <a:rPr lang="en-US" cap="none" dirty="0"/>
              <a:t>No funding or </a:t>
            </a:r>
            <a:r>
              <a:rPr lang="en-US" cap="none" dirty="0" err="1"/>
              <a:t>organisational</a:t>
            </a:r>
            <a:r>
              <a:rPr lang="en-US" cap="none" dirty="0"/>
              <a:t> backing. Just passion about open justice and legal literacy!</a:t>
            </a:r>
          </a:p>
          <a:p>
            <a:pPr marL="0" indent="0">
              <a:buNone/>
            </a:pPr>
            <a:r>
              <a:rPr lang="en-US" cap="none" dirty="0"/>
              <a:t>Since then the project has supported thousands of</a:t>
            </a:r>
            <a:r>
              <a:rPr lang="en-US" b="1" cap="none" dirty="0"/>
              <a:t> </a:t>
            </a:r>
            <a:r>
              <a:rPr lang="en-US" cap="none" dirty="0"/>
              <a:t>observers and attracted just over 100 different blog authors. </a:t>
            </a:r>
          </a:p>
          <a:p>
            <a:pPr marL="0" indent="0">
              <a:buNone/>
            </a:pPr>
            <a:r>
              <a:rPr lang="en-US" cap="none" dirty="0"/>
              <a:t>The project celebrated its 3</a:t>
            </a:r>
            <a:r>
              <a:rPr lang="en-US" cap="none" baseline="30000" dirty="0"/>
              <a:t>rd</a:t>
            </a:r>
            <a:r>
              <a:rPr lang="en-US" cap="none" dirty="0"/>
              <a:t> birthday this year. </a:t>
            </a:r>
          </a:p>
          <a:p>
            <a:pPr marL="0" indent="0">
              <a:buNone/>
            </a:pPr>
            <a:r>
              <a:rPr lang="en-US" b="1" cap="none" dirty="0">
                <a:solidFill>
                  <a:srgbClr val="FF0000"/>
                </a:solidFill>
              </a:rPr>
              <a:t>Core team, with directors, now includes</a:t>
            </a:r>
            <a:r>
              <a:rPr lang="en-US" cap="none" dirty="0"/>
              <a:t>:</a:t>
            </a:r>
          </a:p>
          <a:p>
            <a:pPr marL="0" indent="0">
              <a:buNone/>
            </a:pPr>
            <a:r>
              <a:rPr lang="en-US" cap="none" dirty="0"/>
              <a:t>Claire </a:t>
            </a:r>
            <a:r>
              <a:rPr lang="en-US" cap="none" dirty="0" err="1"/>
              <a:t>Martin,</a:t>
            </a:r>
            <a:r>
              <a:rPr lang="en-US" cap="none" dirty="0"/>
              <a:t> ‘Anna Jones Brown’ (more from Anna later!) and Daniel Clark</a:t>
            </a:r>
          </a:p>
          <a:p>
            <a:pPr marL="0" indent="0">
              <a:buNone/>
            </a:pPr>
            <a:r>
              <a:rPr lang="en-US" b="1" cap="none" dirty="0">
                <a:solidFill>
                  <a:srgbClr val="FF0000"/>
                </a:solidFill>
              </a:rPr>
              <a:t>Legal Advisory Group</a:t>
            </a:r>
            <a:r>
              <a:rPr lang="en-US" cap="none" dirty="0"/>
              <a:t>:</a:t>
            </a:r>
          </a:p>
          <a:p>
            <a:pPr marL="0" indent="0">
              <a:buNone/>
            </a:pPr>
            <a:r>
              <a:rPr lang="en-US" cap="none" dirty="0"/>
              <a:t>Kirsty Stuart (Solicitor), Victoria Butler-Cole KC, Ian Brownhill</a:t>
            </a:r>
          </a:p>
        </p:txBody>
      </p:sp>
      <p:pic>
        <p:nvPicPr>
          <p:cNvPr id="5" name="Picture 4">
            <a:extLst>
              <a:ext uri="{FF2B5EF4-FFF2-40B4-BE49-F238E27FC236}">
                <a16:creationId xmlns:a16="http://schemas.microsoft.com/office/drawing/2014/main" id="{4C4FD73A-84A1-3F48-BBE6-0BE40CDD4DAF}"/>
              </a:ext>
            </a:extLst>
          </p:cNvPr>
          <p:cNvPicPr>
            <a:picLocks noChangeAspect="1"/>
          </p:cNvPicPr>
          <p:nvPr/>
        </p:nvPicPr>
        <p:blipFill>
          <a:blip r:embed="rId3"/>
          <a:stretch>
            <a:fillRect/>
          </a:stretch>
        </p:blipFill>
        <p:spPr>
          <a:xfrm>
            <a:off x="10624638" y="223457"/>
            <a:ext cx="1354200" cy="771352"/>
          </a:xfrm>
          <a:prstGeom prst="rect">
            <a:avLst/>
          </a:prstGeom>
        </p:spPr>
      </p:pic>
      <p:sp>
        <p:nvSpPr>
          <p:cNvPr id="6" name="TextBox 5">
            <a:extLst>
              <a:ext uri="{FF2B5EF4-FFF2-40B4-BE49-F238E27FC236}">
                <a16:creationId xmlns:a16="http://schemas.microsoft.com/office/drawing/2014/main" id="{2C03DD27-C088-8C4A-79C0-35E7AD1F2214}"/>
              </a:ext>
            </a:extLst>
          </p:cNvPr>
          <p:cNvSpPr txBox="1"/>
          <p:nvPr/>
        </p:nvSpPr>
        <p:spPr>
          <a:xfrm>
            <a:off x="213162" y="675249"/>
            <a:ext cx="10411476" cy="830997"/>
          </a:xfrm>
          <a:prstGeom prst="rect">
            <a:avLst/>
          </a:prstGeom>
          <a:noFill/>
        </p:spPr>
        <p:txBody>
          <a:bodyPr wrap="square" rtlCol="0">
            <a:spAutoFit/>
          </a:bodyPr>
          <a:lstStyle/>
          <a:p>
            <a:pPr marL="0" indent="0">
              <a:buNone/>
            </a:pPr>
            <a:r>
              <a:rPr lang="en-US" sz="2400" b="1" cap="none" dirty="0"/>
              <a:t>The </a:t>
            </a:r>
            <a:r>
              <a:rPr lang="en-US" sz="2400" b="1" cap="none" dirty="0">
                <a:solidFill>
                  <a:schemeClr val="accent6">
                    <a:lumMod val="75000"/>
                  </a:schemeClr>
                </a:solidFill>
                <a:hlinkClick r:id="rId4">
                  <a:extLst>
                    <a:ext uri="{A12FA001-AC4F-418D-AE19-62706E023703}">
                      <ahyp:hlinkClr xmlns:ahyp="http://schemas.microsoft.com/office/drawing/2018/hyperlinkcolor" val="tx"/>
                    </a:ext>
                  </a:extLst>
                </a:hlinkClick>
              </a:rPr>
              <a:t>Open Justice Court of Protection Project </a:t>
            </a:r>
            <a:r>
              <a:rPr lang="en-US" sz="2400" b="1" cap="none" dirty="0"/>
              <a:t>is committed to overcoming barriers and highlighting incentives to support public observation of court hearings.</a:t>
            </a:r>
          </a:p>
        </p:txBody>
      </p:sp>
      <p:pic>
        <p:nvPicPr>
          <p:cNvPr id="8" name="Picture 7">
            <a:hlinkClick r:id="rId5"/>
            <a:extLst>
              <a:ext uri="{FF2B5EF4-FFF2-40B4-BE49-F238E27FC236}">
                <a16:creationId xmlns:a16="http://schemas.microsoft.com/office/drawing/2014/main" id="{5FABBA9E-29FB-0C87-07EB-EA51D144F9A8}"/>
              </a:ext>
            </a:extLst>
          </p:cNvPr>
          <p:cNvPicPr>
            <a:picLocks noChangeAspect="1"/>
          </p:cNvPicPr>
          <p:nvPr/>
        </p:nvPicPr>
        <p:blipFill>
          <a:blip r:embed="rId6"/>
          <a:stretch>
            <a:fillRect/>
          </a:stretch>
        </p:blipFill>
        <p:spPr>
          <a:xfrm>
            <a:off x="9065272" y="3850693"/>
            <a:ext cx="1035331" cy="1042398"/>
          </a:xfrm>
          <a:prstGeom prst="rect">
            <a:avLst/>
          </a:prstGeom>
          <a:ln>
            <a:noFill/>
          </a:ln>
          <a:effectLst>
            <a:outerShdw blurRad="190500" algn="tl" rotWithShape="0">
              <a:srgbClr val="000000">
                <a:alpha val="70000"/>
              </a:srgbClr>
            </a:outerShdw>
          </a:effectLst>
        </p:spPr>
      </p:pic>
      <p:sp>
        <p:nvSpPr>
          <p:cNvPr id="9" name="Title 1">
            <a:extLst>
              <a:ext uri="{FF2B5EF4-FFF2-40B4-BE49-F238E27FC236}">
                <a16:creationId xmlns:a16="http://schemas.microsoft.com/office/drawing/2014/main" id="{846AD13E-DD39-AEA7-DC43-00A7A407D0B2}"/>
              </a:ext>
            </a:extLst>
          </p:cNvPr>
          <p:cNvSpPr txBox="1">
            <a:spLocks/>
          </p:cNvSpPr>
          <p:nvPr/>
        </p:nvSpPr>
        <p:spPr>
          <a:xfrm>
            <a:off x="156295" y="1987062"/>
            <a:ext cx="3430967" cy="2883876"/>
          </a:xfrm>
          <a:prstGeom prst="rect">
            <a:avLst/>
          </a:prstGeom>
          <a:solidFill>
            <a:srgbClr val="FFFF00"/>
          </a:solidFill>
          <a:ln>
            <a:solidFill>
              <a:schemeClr val="tx1"/>
            </a:solidFill>
          </a:ln>
        </p:spPr>
        <p:txBody>
          <a:bodyPr vert="horz" lIns="91440" tIns="45720" rIns="91440" bIns="45720" rtlCol="0" anchor="ctr">
            <a:norm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pPr algn="ctr"/>
            <a:r>
              <a:rPr lang="en-US" sz="3600" kern="1200" cap="all" baseline="0" dirty="0">
                <a:solidFill>
                  <a:schemeClr val="tx1"/>
                </a:solidFill>
                <a:effectLst/>
                <a:latin typeface="+mj-lt"/>
                <a:ea typeface="+mj-ea"/>
                <a:cs typeface="+mj-cs"/>
              </a:rPr>
              <a:t>Open justice court of protection</a:t>
            </a:r>
          </a:p>
          <a:p>
            <a:pPr algn="ctr"/>
            <a:r>
              <a:rPr lang="en-US" dirty="0"/>
              <a:t>project</a:t>
            </a:r>
            <a:endParaRPr lang="en-GB" sz="3600" dirty="0"/>
          </a:p>
        </p:txBody>
      </p:sp>
    </p:spTree>
    <p:extLst>
      <p:ext uri="{BB962C8B-B14F-4D97-AF65-F5344CB8AC3E}">
        <p14:creationId xmlns:p14="http://schemas.microsoft.com/office/powerpoint/2010/main" val="19182696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C19CC550-31CC-7FBB-3912-A1CF2376A88E}"/>
              </a:ext>
            </a:extLst>
          </p:cNvPr>
          <p:cNvPicPr>
            <a:picLocks noGrp="1" noChangeAspect="1"/>
          </p:cNvPicPr>
          <p:nvPr>
            <p:ph sz="quarter" idx="13"/>
          </p:nvPr>
        </p:nvPicPr>
        <p:blipFill>
          <a:blip r:embed="rId3"/>
          <a:stretch>
            <a:fillRect/>
          </a:stretch>
        </p:blipFill>
        <p:spPr>
          <a:xfrm>
            <a:off x="1289607" y="0"/>
            <a:ext cx="4529659" cy="483440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D7EDC157-95D6-7907-330C-133D0030B226}"/>
              </a:ext>
            </a:extLst>
          </p:cNvPr>
          <p:cNvPicPr>
            <a:picLocks noChangeAspect="1"/>
          </p:cNvPicPr>
          <p:nvPr/>
        </p:nvPicPr>
        <p:blipFill>
          <a:blip r:embed="rId4"/>
          <a:stretch>
            <a:fillRect/>
          </a:stretch>
        </p:blipFill>
        <p:spPr>
          <a:xfrm>
            <a:off x="10677378" y="201419"/>
            <a:ext cx="1281076" cy="711561"/>
          </a:xfrm>
          <a:prstGeom prst="rect">
            <a:avLst/>
          </a:prstGeom>
        </p:spPr>
      </p:pic>
      <p:pic>
        <p:nvPicPr>
          <p:cNvPr id="7" name="Content Placeholder 6">
            <a:extLst>
              <a:ext uri="{FF2B5EF4-FFF2-40B4-BE49-F238E27FC236}">
                <a16:creationId xmlns:a16="http://schemas.microsoft.com/office/drawing/2014/main" id="{1181DB68-6835-7FF6-4408-320E291B8735}"/>
              </a:ext>
            </a:extLst>
          </p:cNvPr>
          <p:cNvPicPr>
            <a:picLocks noChangeAspect="1"/>
          </p:cNvPicPr>
          <p:nvPr/>
        </p:nvPicPr>
        <p:blipFill rotWithShape="1">
          <a:blip r:embed="rId5"/>
          <a:srcRect l="10526" t="12020" r="37809" b="-2688"/>
          <a:stretch/>
        </p:blipFill>
        <p:spPr>
          <a:xfrm>
            <a:off x="6592474" y="1540150"/>
            <a:ext cx="4725442" cy="51164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Rectangle: Rounded Corners 7">
            <a:extLst>
              <a:ext uri="{FF2B5EF4-FFF2-40B4-BE49-F238E27FC236}">
                <a16:creationId xmlns:a16="http://schemas.microsoft.com/office/drawing/2014/main" id="{A96EE88C-EAAB-4E7A-8F62-30429D9E28F7}"/>
              </a:ext>
            </a:extLst>
          </p:cNvPr>
          <p:cNvSpPr/>
          <p:nvPr/>
        </p:nvSpPr>
        <p:spPr>
          <a:xfrm>
            <a:off x="7908131" y="6063261"/>
            <a:ext cx="4191000" cy="702802"/>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2800" b="1" dirty="0"/>
              <a:t>@OpenJusticeCOP</a:t>
            </a:r>
          </a:p>
        </p:txBody>
      </p:sp>
      <p:sp>
        <p:nvSpPr>
          <p:cNvPr id="10" name="Rectangle: Rounded Corners 9">
            <a:extLst>
              <a:ext uri="{FF2B5EF4-FFF2-40B4-BE49-F238E27FC236}">
                <a16:creationId xmlns:a16="http://schemas.microsoft.com/office/drawing/2014/main" id="{A6B43044-0CC4-14BD-7936-E595A11ACD0F}"/>
              </a:ext>
            </a:extLst>
          </p:cNvPr>
          <p:cNvSpPr/>
          <p:nvPr/>
        </p:nvSpPr>
        <p:spPr>
          <a:xfrm>
            <a:off x="3896139" y="4598504"/>
            <a:ext cx="45719" cy="4571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Rounded Corners 11">
            <a:extLst>
              <a:ext uri="{FF2B5EF4-FFF2-40B4-BE49-F238E27FC236}">
                <a16:creationId xmlns:a16="http://schemas.microsoft.com/office/drawing/2014/main" id="{E5492DFE-E2D8-E792-122E-D1D6169BD736}"/>
              </a:ext>
            </a:extLst>
          </p:cNvPr>
          <p:cNvSpPr/>
          <p:nvPr/>
        </p:nvSpPr>
        <p:spPr>
          <a:xfrm>
            <a:off x="6642855" y="429270"/>
            <a:ext cx="2763742" cy="713753"/>
          </a:xfrm>
          <a:prstGeom prst="round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t>TWITTER/’X’</a:t>
            </a:r>
          </a:p>
        </p:txBody>
      </p:sp>
      <p:sp>
        <p:nvSpPr>
          <p:cNvPr id="15" name="Title 1">
            <a:extLst>
              <a:ext uri="{FF2B5EF4-FFF2-40B4-BE49-F238E27FC236}">
                <a16:creationId xmlns:a16="http://schemas.microsoft.com/office/drawing/2014/main" id="{3D434BCB-1CE5-7F8F-F1F0-9B093D0C9D16}"/>
              </a:ext>
            </a:extLst>
          </p:cNvPr>
          <p:cNvSpPr txBox="1">
            <a:spLocks/>
          </p:cNvSpPr>
          <p:nvPr/>
        </p:nvSpPr>
        <p:spPr>
          <a:xfrm>
            <a:off x="123470" y="3803072"/>
            <a:ext cx="3430967" cy="2883876"/>
          </a:xfrm>
          <a:prstGeom prst="rect">
            <a:avLst/>
          </a:prstGeom>
          <a:solidFill>
            <a:srgbClr val="FFFF00"/>
          </a:solidFill>
          <a:ln>
            <a:solidFill>
              <a:schemeClr val="tx1"/>
            </a:solidFill>
          </a:ln>
        </p:spPr>
        <p:txBody>
          <a:bodyPr vert="horz" lIns="91440" tIns="45720" rIns="91440" bIns="45720" rtlCol="0" anchor="ctr">
            <a:norm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pPr algn="ctr"/>
            <a:r>
              <a:rPr lang="en-US" sz="3600" kern="1200" cap="all" baseline="0" dirty="0">
                <a:solidFill>
                  <a:schemeClr val="tx1"/>
                </a:solidFill>
                <a:effectLst/>
                <a:latin typeface="+mj-lt"/>
                <a:ea typeface="+mj-ea"/>
                <a:cs typeface="+mj-cs"/>
              </a:rPr>
              <a:t>Open justice court of protection project</a:t>
            </a:r>
            <a:endParaRPr lang="en-GB" sz="3600" dirty="0"/>
          </a:p>
        </p:txBody>
      </p:sp>
    </p:spTree>
    <p:extLst>
      <p:ext uri="{BB962C8B-B14F-4D97-AF65-F5344CB8AC3E}">
        <p14:creationId xmlns:p14="http://schemas.microsoft.com/office/powerpoint/2010/main" val="2448450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82CC46EB-51D0-2264-48CA-B1AE3A471E1E}"/>
              </a:ext>
            </a:extLst>
          </p:cNvPr>
          <p:cNvSpPr/>
          <p:nvPr/>
        </p:nvSpPr>
        <p:spPr>
          <a:xfrm>
            <a:off x="4498035" y="151571"/>
            <a:ext cx="3941298" cy="838641"/>
          </a:xfrm>
          <a:prstGeom prst="round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3585004" y="124983"/>
            <a:ext cx="5544928" cy="865230"/>
          </a:xfrm>
        </p:spPr>
        <p:txBody>
          <a:bodyPr/>
          <a:lstStyle/>
          <a:p>
            <a:r>
              <a:rPr lang="en-GB" sz="4200" b="1" dirty="0">
                <a:solidFill>
                  <a:schemeClr val="bg1"/>
                </a:solidFill>
              </a:rPr>
              <a:t>The Website</a:t>
            </a:r>
          </a:p>
        </p:txBody>
      </p:sp>
      <p:pic>
        <p:nvPicPr>
          <p:cNvPr id="7" name="Content Placeholder 6" descr="A screenshot of text&#10;&#10;Description automatically generated">
            <a:extLst>
              <a:ext uri="{FF2B5EF4-FFF2-40B4-BE49-F238E27FC236}">
                <a16:creationId xmlns:a16="http://schemas.microsoft.com/office/drawing/2014/main" id="{0F360DCD-370C-49DC-BB5B-8457043FB425}"/>
              </a:ext>
            </a:extLst>
          </p:cNvPr>
          <p:cNvPicPr>
            <a:picLocks noGrp="1" noChangeAspect="1"/>
          </p:cNvPicPr>
          <p:nvPr>
            <p:ph idx="1"/>
          </p:nvPr>
        </p:nvPicPr>
        <p:blipFill>
          <a:blip r:embed="rId3"/>
          <a:stretch>
            <a:fillRect/>
          </a:stretch>
        </p:blipFill>
        <p:spPr>
          <a:xfrm>
            <a:off x="48295" y="0"/>
            <a:ext cx="3283744" cy="42402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4294967295"/>
          </p:nvPr>
        </p:nvPicPr>
        <p:blipFill>
          <a:blip r:embed="rId4"/>
          <a:stretch>
            <a:fillRect/>
          </a:stretch>
        </p:blipFill>
        <p:spPr>
          <a:xfrm>
            <a:off x="10939624" y="175239"/>
            <a:ext cx="1020762" cy="668338"/>
          </a:xfrm>
        </p:spPr>
      </p:pic>
      <p:sp>
        <p:nvSpPr>
          <p:cNvPr id="8" name="TextBox 7">
            <a:extLst>
              <a:ext uri="{FF2B5EF4-FFF2-40B4-BE49-F238E27FC236}">
                <a16:creationId xmlns:a16="http://schemas.microsoft.com/office/drawing/2014/main" id="{A4785205-BCFD-421F-90A2-B9D94E205D8C}"/>
              </a:ext>
            </a:extLst>
          </p:cNvPr>
          <p:cNvSpPr txBox="1"/>
          <p:nvPr/>
        </p:nvSpPr>
        <p:spPr>
          <a:xfrm>
            <a:off x="3763055" y="1906338"/>
            <a:ext cx="4358218" cy="1631216"/>
          </a:xfrm>
          <a:prstGeom prst="rect">
            <a:avLst/>
          </a:prstGeom>
          <a:noFill/>
          <a:ln>
            <a:solidFill>
              <a:schemeClr val="tx2"/>
            </a:solidFill>
          </a:ln>
        </p:spPr>
        <p:txBody>
          <a:bodyPr wrap="square" rtlCol="0">
            <a:spAutoFit/>
          </a:bodyPr>
          <a:lstStyle/>
          <a:p>
            <a:pPr marL="285750" indent="-285750">
              <a:buFont typeface="Arial" panose="020B0604020202020204" pitchFamily="34" charset="0"/>
              <a:buChar char="•"/>
            </a:pPr>
            <a:r>
              <a:rPr lang="en-GB" sz="2000" b="1" dirty="0"/>
              <a:t>Publicising CoP hearings</a:t>
            </a:r>
          </a:p>
          <a:p>
            <a:pPr marL="285750" indent="-285750">
              <a:buFont typeface="Arial" panose="020B0604020202020204" pitchFamily="34" charset="0"/>
              <a:buChar char="•"/>
            </a:pPr>
            <a:r>
              <a:rPr lang="en-GB" sz="2000" b="1" dirty="0"/>
              <a:t>Featured Hearings </a:t>
            </a:r>
          </a:p>
          <a:p>
            <a:pPr marL="285750" indent="-285750">
              <a:buFont typeface="Arial" panose="020B0604020202020204" pitchFamily="34" charset="0"/>
              <a:buChar char="•"/>
            </a:pPr>
            <a:r>
              <a:rPr lang="en-GB" sz="2000" b="1" dirty="0"/>
              <a:t>Complexities</a:t>
            </a:r>
            <a:r>
              <a:rPr lang="en-GB" sz="2000" dirty="0"/>
              <a:t>: Short notice, incoherent/inconsistent, lack of details (issues, impairments etc)</a:t>
            </a:r>
          </a:p>
        </p:txBody>
      </p:sp>
      <p:pic>
        <p:nvPicPr>
          <p:cNvPr id="12" name="Picture 11" descr="A screenshot of a social media post&#10;&#10;Description automatically generated">
            <a:extLst>
              <a:ext uri="{FF2B5EF4-FFF2-40B4-BE49-F238E27FC236}">
                <a16:creationId xmlns:a16="http://schemas.microsoft.com/office/drawing/2014/main" id="{D42104F9-A6C6-4030-81CF-35F35EF2FBA1}"/>
              </a:ext>
            </a:extLst>
          </p:cNvPr>
          <p:cNvPicPr>
            <a:picLocks noChangeAspect="1"/>
          </p:cNvPicPr>
          <p:nvPr/>
        </p:nvPicPr>
        <p:blipFill>
          <a:blip r:embed="rId5"/>
          <a:stretch>
            <a:fillRect/>
          </a:stretch>
        </p:blipFill>
        <p:spPr>
          <a:xfrm>
            <a:off x="8502526" y="1296045"/>
            <a:ext cx="3457860" cy="51772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TextBox 12">
            <a:extLst>
              <a:ext uri="{FF2B5EF4-FFF2-40B4-BE49-F238E27FC236}">
                <a16:creationId xmlns:a16="http://schemas.microsoft.com/office/drawing/2014/main" id="{B0E495B7-4DE9-43BD-8008-83DF522D147F}"/>
              </a:ext>
            </a:extLst>
          </p:cNvPr>
          <p:cNvSpPr txBox="1"/>
          <p:nvPr/>
        </p:nvSpPr>
        <p:spPr>
          <a:xfrm>
            <a:off x="5036151" y="3795342"/>
            <a:ext cx="2519045" cy="2862322"/>
          </a:xfrm>
          <a:prstGeom prst="rect">
            <a:avLst/>
          </a:prstGeom>
          <a:noFill/>
          <a:ln>
            <a:solidFill>
              <a:schemeClr val="tx2"/>
            </a:solidFill>
          </a:ln>
        </p:spPr>
        <p:txBody>
          <a:bodyPr wrap="square" rtlCol="0">
            <a:spAutoFit/>
          </a:bodyPr>
          <a:lstStyle/>
          <a:p>
            <a:pPr marL="285750" indent="-285750">
              <a:buFont typeface="Arial" panose="020B0604020202020204" pitchFamily="34" charset="0"/>
              <a:buChar char="•"/>
            </a:pPr>
            <a:r>
              <a:rPr lang="en-GB" sz="2000" b="1" dirty="0"/>
              <a:t>Providing support and information to Public Observers about what to expect during a CoP hearing.</a:t>
            </a:r>
          </a:p>
          <a:p>
            <a:pPr marL="285750" indent="-285750">
              <a:buFont typeface="Arial" panose="020B0604020202020204" pitchFamily="34" charset="0"/>
              <a:buChar char="•"/>
            </a:pPr>
            <a:r>
              <a:rPr lang="en-GB" sz="2000" b="1" dirty="0"/>
              <a:t>Particularly how to access CoP hearings remotely</a:t>
            </a:r>
            <a:r>
              <a:rPr lang="en-GB" b="1" dirty="0"/>
              <a:t>.</a:t>
            </a:r>
          </a:p>
        </p:txBody>
      </p:sp>
      <p:sp>
        <p:nvSpPr>
          <p:cNvPr id="14" name="TextBox 13">
            <a:extLst>
              <a:ext uri="{FF2B5EF4-FFF2-40B4-BE49-F238E27FC236}">
                <a16:creationId xmlns:a16="http://schemas.microsoft.com/office/drawing/2014/main" id="{EF133F5E-3DFB-4991-80C3-0BCE00313818}"/>
              </a:ext>
            </a:extLst>
          </p:cNvPr>
          <p:cNvSpPr txBox="1"/>
          <p:nvPr/>
        </p:nvSpPr>
        <p:spPr>
          <a:xfrm>
            <a:off x="3332040" y="1178700"/>
            <a:ext cx="5170485" cy="461665"/>
          </a:xfrm>
          <a:prstGeom prst="rect">
            <a:avLst/>
          </a:prstGeom>
          <a:noFill/>
        </p:spPr>
        <p:txBody>
          <a:bodyPr wrap="square" rtlCol="0">
            <a:spAutoFit/>
          </a:bodyPr>
          <a:lstStyle/>
          <a:p>
            <a:r>
              <a:rPr lang="en-GB" sz="2400" b="1" dirty="0">
                <a:solidFill>
                  <a:srgbClr val="7030A0"/>
                </a:solidFill>
                <a:hlinkClick r:id="rId6">
                  <a:extLst>
                    <a:ext uri="{A12FA001-AC4F-418D-AE19-62706E023703}">
                      <ahyp:hlinkClr xmlns:ahyp="http://schemas.microsoft.com/office/drawing/2018/hyperlinkcolor" val="tx"/>
                    </a:ext>
                  </a:extLst>
                </a:hlinkClick>
              </a:rPr>
              <a:t>www.openjusticecourtofprotection.org</a:t>
            </a:r>
            <a:endParaRPr lang="en-GB" sz="2400" b="1" dirty="0">
              <a:solidFill>
                <a:srgbClr val="7030A0"/>
              </a:solidFill>
            </a:endParaRPr>
          </a:p>
        </p:txBody>
      </p:sp>
      <p:sp>
        <p:nvSpPr>
          <p:cNvPr id="10" name="Title 1">
            <a:extLst>
              <a:ext uri="{FF2B5EF4-FFF2-40B4-BE49-F238E27FC236}">
                <a16:creationId xmlns:a16="http://schemas.microsoft.com/office/drawing/2014/main" id="{C5BD2396-8D2C-C414-F03D-BF9B1C38461D}"/>
              </a:ext>
            </a:extLst>
          </p:cNvPr>
          <p:cNvSpPr txBox="1">
            <a:spLocks/>
          </p:cNvSpPr>
          <p:nvPr/>
        </p:nvSpPr>
        <p:spPr>
          <a:xfrm>
            <a:off x="723971" y="3884688"/>
            <a:ext cx="3430967" cy="2883876"/>
          </a:xfrm>
          <a:prstGeom prst="rect">
            <a:avLst/>
          </a:prstGeom>
          <a:solidFill>
            <a:srgbClr val="FFFF00"/>
          </a:solidFill>
          <a:ln>
            <a:solidFill>
              <a:schemeClr val="tx1"/>
            </a:solidFill>
          </a:ln>
        </p:spPr>
        <p:txBody>
          <a:bodyPr vert="horz" lIns="91440" tIns="45720" rIns="91440" bIns="45720" rtlCol="0" anchor="ctr">
            <a:norm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pPr algn="ctr"/>
            <a:r>
              <a:rPr lang="en-US" sz="3600" kern="1200" cap="all" baseline="0" dirty="0">
                <a:solidFill>
                  <a:schemeClr val="tx1"/>
                </a:solidFill>
                <a:effectLst/>
                <a:latin typeface="+mj-lt"/>
                <a:ea typeface="+mj-ea"/>
                <a:cs typeface="+mj-cs"/>
              </a:rPr>
              <a:t>Open justice court of protection project</a:t>
            </a:r>
            <a:endParaRPr lang="en-GB" sz="3600" dirty="0"/>
          </a:p>
        </p:txBody>
      </p:sp>
    </p:spTree>
    <p:extLst>
      <p:ext uri="{BB962C8B-B14F-4D97-AF65-F5344CB8AC3E}">
        <p14:creationId xmlns:p14="http://schemas.microsoft.com/office/powerpoint/2010/main" val="394369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A screenshot of a cell phone&#10;&#10;Description automatically generated">
            <a:extLst>
              <a:ext uri="{FF2B5EF4-FFF2-40B4-BE49-F238E27FC236}">
                <a16:creationId xmlns:a16="http://schemas.microsoft.com/office/drawing/2014/main" id="{AEDFB46F-24D4-41E9-87A4-A3FF91AB65B5}"/>
              </a:ext>
            </a:extLst>
          </p:cNvPr>
          <p:cNvPicPr>
            <a:picLocks noGrp="1" noChangeAspect="1"/>
          </p:cNvPicPr>
          <p:nvPr>
            <p:ph idx="1"/>
          </p:nvPr>
        </p:nvPicPr>
        <p:blipFill rotWithShape="1">
          <a:blip r:embed="rId3"/>
          <a:srcRect r="5226" b="5"/>
          <a:stretch/>
        </p:blipFill>
        <p:spPr>
          <a:xfrm>
            <a:off x="6328492" y="2098537"/>
            <a:ext cx="2672628" cy="20444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xt Placeholder 3">
            <a:extLst>
              <a:ext uri="{FF2B5EF4-FFF2-40B4-BE49-F238E27FC236}">
                <a16:creationId xmlns:a16="http://schemas.microsoft.com/office/drawing/2014/main" id="{2ABD621C-0671-479A-93A6-7FB6925740D0}"/>
              </a:ext>
            </a:extLst>
          </p:cNvPr>
          <p:cNvSpPr>
            <a:spLocks noGrp="1"/>
          </p:cNvSpPr>
          <p:nvPr>
            <p:ph type="body" sz="half" idx="2"/>
          </p:nvPr>
        </p:nvSpPr>
        <p:spPr>
          <a:xfrm>
            <a:off x="282202" y="309490"/>
            <a:ext cx="5810241" cy="3868616"/>
          </a:xfrm>
        </p:spPr>
        <p:txBody>
          <a:bodyPr vert="horz" lIns="91440" tIns="45720" rIns="91440" bIns="45720" rtlCol="0">
            <a:normAutofit lnSpcReduction="10000"/>
          </a:bodyPr>
          <a:lstStyle/>
          <a:p>
            <a:pPr marL="342900" indent="-342900">
              <a:lnSpc>
                <a:spcPct val="90000"/>
              </a:lnSpc>
              <a:buFont typeface="Arial" panose="020B0604020202020204" pitchFamily="34" charset="0"/>
              <a:buChar char="•"/>
            </a:pPr>
            <a:r>
              <a:rPr lang="en-US" sz="2400" b="1" cap="none" dirty="0">
                <a:cs typeface="Arial" panose="020B0604020202020204" pitchFamily="34" charset="0"/>
              </a:rPr>
              <a:t>Public Observer reports</a:t>
            </a:r>
          </a:p>
          <a:p>
            <a:pPr>
              <a:lnSpc>
                <a:spcPct val="90000"/>
              </a:lnSpc>
            </a:pPr>
            <a:r>
              <a:rPr lang="en-US" sz="2400" b="1" cap="none" dirty="0">
                <a:cs typeface="Arial" panose="020B0604020202020204" pitchFamily="34" charset="0"/>
              </a:rPr>
              <a:t>     </a:t>
            </a:r>
            <a:r>
              <a:rPr lang="en-US" sz="2400" cap="none" dirty="0">
                <a:solidFill>
                  <a:srgbClr val="FF0000"/>
                </a:solidFill>
                <a:cs typeface="Arial" panose="020B0604020202020204" pitchFamily="34" charset="0"/>
              </a:rPr>
              <a:t>Nearly 400 blog posts published   </a:t>
            </a:r>
            <a:br>
              <a:rPr lang="en-US" sz="2400" cap="none" dirty="0">
                <a:solidFill>
                  <a:srgbClr val="FF0000"/>
                </a:solidFill>
                <a:cs typeface="Arial" panose="020B0604020202020204" pitchFamily="34" charset="0"/>
              </a:rPr>
            </a:br>
            <a:r>
              <a:rPr lang="en-US" sz="2400" cap="none" dirty="0">
                <a:solidFill>
                  <a:srgbClr val="FF0000"/>
                </a:solidFill>
                <a:cs typeface="Arial" panose="020B0604020202020204" pitchFamily="34" charset="0"/>
              </a:rPr>
              <a:t>     </a:t>
            </a:r>
            <a:r>
              <a:rPr lang="en-US" sz="2400" cap="none" dirty="0">
                <a:cs typeface="Arial" panose="020B0604020202020204" pitchFamily="34" charset="0"/>
              </a:rPr>
              <a:t>since 15</a:t>
            </a:r>
            <a:r>
              <a:rPr lang="en-US" sz="2400" cap="none" baseline="30000" dirty="0">
                <a:cs typeface="Arial" panose="020B0604020202020204" pitchFamily="34" charset="0"/>
              </a:rPr>
              <a:t>th</a:t>
            </a:r>
            <a:r>
              <a:rPr lang="en-US" sz="2400" cap="none" dirty="0">
                <a:cs typeface="Arial" panose="020B0604020202020204" pitchFamily="34" charset="0"/>
              </a:rPr>
              <a:t> June 2020</a:t>
            </a:r>
          </a:p>
          <a:p>
            <a:pPr marL="342900" indent="-342900">
              <a:lnSpc>
                <a:spcPct val="90000"/>
              </a:lnSpc>
              <a:buFont typeface="Arial" panose="020B0604020202020204" pitchFamily="34" charset="0"/>
              <a:buChar char="•"/>
            </a:pPr>
            <a:r>
              <a:rPr lang="en-US" sz="2400" b="1" cap="none" dirty="0">
                <a:cs typeface="Arial" panose="020B0604020202020204" pitchFamily="34" charset="0"/>
              </a:rPr>
              <a:t>‘Explainers’ </a:t>
            </a:r>
            <a:r>
              <a:rPr lang="en-US" sz="2400" cap="none" dirty="0">
                <a:cs typeface="Arial" panose="020B0604020202020204" pitchFamily="34" charset="0"/>
              </a:rPr>
              <a:t>Commissioned on aspects of Court of Protection practice – explaining the work of the court and specific key roles (e.g., transparency orders, court bundles, how BSL interpreters work). </a:t>
            </a:r>
          </a:p>
          <a:p>
            <a:pPr marL="342900" indent="-342900">
              <a:lnSpc>
                <a:spcPct val="90000"/>
              </a:lnSpc>
              <a:buFont typeface="Arial" panose="020B0604020202020204" pitchFamily="34" charset="0"/>
              <a:buChar char="•"/>
            </a:pPr>
            <a:r>
              <a:rPr lang="en-US" sz="2400" b="1" cap="none" dirty="0">
                <a:cs typeface="Arial" panose="020B0604020202020204" pitchFamily="34" charset="0"/>
              </a:rPr>
              <a:t>Project News </a:t>
            </a:r>
            <a:r>
              <a:rPr lang="en-US" sz="2400" cap="none" dirty="0">
                <a:cs typeface="Arial" panose="020B0604020202020204" pitchFamily="34" charset="0"/>
              </a:rPr>
              <a:t>– Including details of short-term collaborations with other </a:t>
            </a:r>
            <a:r>
              <a:rPr lang="en-US" sz="2400" cap="none" dirty="0" err="1">
                <a:cs typeface="Arial" panose="020B0604020202020204" pitchFamily="34" charset="0"/>
              </a:rPr>
              <a:t>organisations</a:t>
            </a:r>
            <a:r>
              <a:rPr lang="en-US" sz="2400" cap="none" dirty="0">
                <a:cs typeface="Arial" panose="020B0604020202020204" pitchFamily="34" charset="0"/>
              </a:rPr>
              <a:t> and projects.</a:t>
            </a:r>
          </a:p>
          <a:p>
            <a:pPr>
              <a:lnSpc>
                <a:spcPct val="90000"/>
              </a:lnSpc>
              <a:buFont typeface="Wingdings 3" charset="2"/>
              <a:buChar char=""/>
            </a:pPr>
            <a:endParaRPr lang="en-US" sz="13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4294967295"/>
          </p:nvPr>
        </p:nvPicPr>
        <p:blipFill>
          <a:blip r:embed="rId4"/>
          <a:stretch>
            <a:fillRect/>
          </a:stretch>
        </p:blipFill>
        <p:spPr>
          <a:xfrm>
            <a:off x="10838077" y="270961"/>
            <a:ext cx="1038225" cy="679450"/>
          </a:xfrm>
        </p:spPr>
      </p:pic>
      <p:pic>
        <p:nvPicPr>
          <p:cNvPr id="7" name="Picture 6">
            <a:hlinkClick r:id="rId5"/>
            <a:extLst>
              <a:ext uri="{FF2B5EF4-FFF2-40B4-BE49-F238E27FC236}">
                <a16:creationId xmlns:a16="http://schemas.microsoft.com/office/drawing/2014/main" id="{7F27C99C-8521-F0E1-B01C-A95983065389}"/>
              </a:ext>
            </a:extLst>
          </p:cNvPr>
          <p:cNvPicPr>
            <a:picLocks noChangeAspect="1"/>
          </p:cNvPicPr>
          <p:nvPr/>
        </p:nvPicPr>
        <p:blipFill>
          <a:blip r:embed="rId6"/>
          <a:stretch>
            <a:fillRect/>
          </a:stretch>
        </p:blipFill>
        <p:spPr>
          <a:xfrm>
            <a:off x="7975117" y="4534714"/>
            <a:ext cx="2862960" cy="21464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hlinkClick r:id="rId7"/>
            <a:extLst>
              <a:ext uri="{FF2B5EF4-FFF2-40B4-BE49-F238E27FC236}">
                <a16:creationId xmlns:a16="http://schemas.microsoft.com/office/drawing/2014/main" id="{FF2367E7-83D1-7375-85EF-F7D4FEE469F7}"/>
              </a:ext>
            </a:extLst>
          </p:cNvPr>
          <p:cNvPicPr>
            <a:picLocks noChangeAspect="1"/>
          </p:cNvPicPr>
          <p:nvPr/>
        </p:nvPicPr>
        <p:blipFill>
          <a:blip r:embed="rId8"/>
          <a:stretch>
            <a:fillRect/>
          </a:stretch>
        </p:blipFill>
        <p:spPr>
          <a:xfrm>
            <a:off x="9237170" y="2082288"/>
            <a:ext cx="2410879" cy="20606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a:hlinkClick r:id="rId9"/>
            <a:extLst>
              <a:ext uri="{FF2B5EF4-FFF2-40B4-BE49-F238E27FC236}">
                <a16:creationId xmlns:a16="http://schemas.microsoft.com/office/drawing/2014/main" id="{B6A3DDDF-1468-F22A-E3C1-80F814B97F09}"/>
              </a:ext>
            </a:extLst>
          </p:cNvPr>
          <p:cNvPicPr>
            <a:picLocks noChangeAspect="1"/>
          </p:cNvPicPr>
          <p:nvPr/>
        </p:nvPicPr>
        <p:blipFill>
          <a:blip r:embed="rId10"/>
          <a:stretch>
            <a:fillRect/>
          </a:stretch>
        </p:blipFill>
        <p:spPr>
          <a:xfrm>
            <a:off x="4788911" y="4629449"/>
            <a:ext cx="2862960" cy="20444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Rectangle: Rounded Corners 12">
            <a:extLst>
              <a:ext uri="{FF2B5EF4-FFF2-40B4-BE49-F238E27FC236}">
                <a16:creationId xmlns:a16="http://schemas.microsoft.com/office/drawing/2014/main" id="{E85246D5-FAD3-F5D3-FD02-6BDFAC652A55}"/>
              </a:ext>
            </a:extLst>
          </p:cNvPr>
          <p:cNvSpPr/>
          <p:nvPr/>
        </p:nvSpPr>
        <p:spPr>
          <a:xfrm>
            <a:off x="6092443" y="184150"/>
            <a:ext cx="3314154" cy="958873"/>
          </a:xfrm>
          <a:prstGeom prst="round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t>THE BLOG</a:t>
            </a:r>
          </a:p>
        </p:txBody>
      </p:sp>
      <p:sp>
        <p:nvSpPr>
          <p:cNvPr id="15" name="Title 1">
            <a:extLst>
              <a:ext uri="{FF2B5EF4-FFF2-40B4-BE49-F238E27FC236}">
                <a16:creationId xmlns:a16="http://schemas.microsoft.com/office/drawing/2014/main" id="{6B3CCDAB-EFF5-D944-AFA5-B78F068FBA7E}"/>
              </a:ext>
            </a:extLst>
          </p:cNvPr>
          <p:cNvSpPr txBox="1">
            <a:spLocks/>
          </p:cNvSpPr>
          <p:nvPr/>
        </p:nvSpPr>
        <p:spPr>
          <a:xfrm>
            <a:off x="282202" y="3974124"/>
            <a:ext cx="3430967" cy="2883876"/>
          </a:xfrm>
          <a:prstGeom prst="rect">
            <a:avLst/>
          </a:prstGeom>
          <a:solidFill>
            <a:srgbClr val="FFFF00"/>
          </a:solidFill>
          <a:ln>
            <a:solidFill>
              <a:schemeClr val="tx1"/>
            </a:solidFill>
          </a:ln>
        </p:spPr>
        <p:txBody>
          <a:bodyPr vert="horz" lIns="91440" tIns="45720" rIns="91440" bIns="45720" rtlCol="0" anchor="ctr">
            <a:norm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pPr algn="ctr"/>
            <a:r>
              <a:rPr lang="en-US" sz="3600" kern="1200" cap="all" baseline="0" dirty="0">
                <a:solidFill>
                  <a:schemeClr val="tx1"/>
                </a:solidFill>
                <a:effectLst/>
                <a:latin typeface="+mj-lt"/>
                <a:ea typeface="+mj-ea"/>
                <a:cs typeface="+mj-cs"/>
              </a:rPr>
              <a:t>Open justice court of protection Project</a:t>
            </a:r>
            <a:endParaRPr lang="en-GB" sz="3600" dirty="0"/>
          </a:p>
        </p:txBody>
      </p:sp>
    </p:spTree>
    <p:extLst>
      <p:ext uri="{BB962C8B-B14F-4D97-AF65-F5344CB8AC3E}">
        <p14:creationId xmlns:p14="http://schemas.microsoft.com/office/powerpoint/2010/main" val="684154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D230E6B-9B2F-7CB3-137A-3DE79A9B3C6B}"/>
              </a:ext>
            </a:extLst>
          </p:cNvPr>
          <p:cNvSpPr/>
          <p:nvPr/>
        </p:nvSpPr>
        <p:spPr>
          <a:xfrm>
            <a:off x="393895" y="2124222"/>
            <a:ext cx="3291840" cy="2588455"/>
          </a:xfrm>
          <a:prstGeom prst="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5E087F2-5B01-8B8A-90E8-612E64491A02}"/>
              </a:ext>
            </a:extLst>
          </p:cNvPr>
          <p:cNvSpPr>
            <a:spLocks noGrp="1"/>
          </p:cNvSpPr>
          <p:nvPr>
            <p:ph type="title"/>
          </p:nvPr>
        </p:nvSpPr>
        <p:spPr>
          <a:xfrm>
            <a:off x="641074" y="1419900"/>
            <a:ext cx="2844002" cy="4018201"/>
          </a:xfrm>
        </p:spPr>
        <p:txBody>
          <a:bodyPr>
            <a:normAutofit/>
          </a:bodyPr>
          <a:lstStyle/>
          <a:p>
            <a:pPr algn="l"/>
            <a:r>
              <a:rPr lang="en-GB" sz="3400" dirty="0"/>
              <a:t>Who observes the court of protection?</a:t>
            </a:r>
          </a:p>
        </p:txBody>
      </p:sp>
      <p:sp>
        <p:nvSpPr>
          <p:cNvPr id="3" name="Content Placeholder 2">
            <a:extLst>
              <a:ext uri="{FF2B5EF4-FFF2-40B4-BE49-F238E27FC236}">
                <a16:creationId xmlns:a16="http://schemas.microsoft.com/office/drawing/2014/main" id="{EDD025BC-2182-9BCC-5F0E-D17AABA882A0}"/>
              </a:ext>
            </a:extLst>
          </p:cNvPr>
          <p:cNvSpPr>
            <a:spLocks noGrp="1"/>
          </p:cNvSpPr>
          <p:nvPr>
            <p:ph sz="quarter" idx="13"/>
          </p:nvPr>
        </p:nvSpPr>
        <p:spPr>
          <a:xfrm>
            <a:off x="4701008" y="215648"/>
            <a:ext cx="6576591" cy="6426703"/>
          </a:xfrm>
        </p:spPr>
        <p:txBody>
          <a:bodyPr anchor="ctr">
            <a:noAutofit/>
          </a:bodyPr>
          <a:lstStyle/>
          <a:p>
            <a:r>
              <a:rPr lang="en-US" sz="2400" cap="none" dirty="0">
                <a:latin typeface="+mj-lt"/>
              </a:rPr>
              <a:t>Social workers, case managers, IMCAs, clinical psychologists, medics, speech and language therapists, nurses, care home managers, </a:t>
            </a:r>
            <a:r>
              <a:rPr lang="en-GB" sz="2400" cap="none" dirty="0">
                <a:latin typeface="+mj-lt"/>
              </a:rPr>
              <a:t>l</a:t>
            </a:r>
            <a:r>
              <a:rPr lang="en-GB" sz="2400" b="0" i="0" cap="none" dirty="0">
                <a:effectLst/>
                <a:latin typeface="+mj-lt"/>
              </a:rPr>
              <a:t>aw students, solicitors (this can count towards CPD), </a:t>
            </a:r>
            <a:r>
              <a:rPr lang="en-US" sz="2400" cap="none" dirty="0">
                <a:latin typeface="+mj-lt"/>
              </a:rPr>
              <a:t>trainee lawyers, people who are involved in the CoP themselves ….</a:t>
            </a:r>
          </a:p>
          <a:p>
            <a:pPr algn="l">
              <a:buFont typeface="Arial" panose="020B0604020202020204" pitchFamily="34" charset="0"/>
              <a:buChar char="•"/>
            </a:pPr>
            <a:r>
              <a:rPr lang="en-GB" sz="1600" b="0" i="0" dirty="0">
                <a:effectLst/>
                <a:latin typeface="PT Sans" panose="020B0503020203020204" pitchFamily="34" charset="0"/>
              </a:rPr>
              <a:t>Example Volunteer observers: </a:t>
            </a:r>
            <a:r>
              <a:rPr lang="en-GB" sz="1600" b="0" i="0" cap="none" dirty="0">
                <a:effectLst/>
                <a:latin typeface="PT Sans" panose="020B0503020203020204" pitchFamily="34" charset="0"/>
              </a:rPr>
              <a:t>a Registered Intermediary who supports children in giving evidence in court, </a:t>
            </a:r>
            <a:r>
              <a:rPr lang="en-GB" sz="1600" cap="none" dirty="0">
                <a:latin typeface="PT Sans" panose="020B0503020203020204" pitchFamily="34" charset="0"/>
              </a:rPr>
              <a:t>a </a:t>
            </a:r>
            <a:r>
              <a:rPr lang="en-GB" sz="1600" b="0" i="0" cap="none" dirty="0">
                <a:effectLst/>
                <a:latin typeface="PT Sans" panose="020B0503020203020204" pitchFamily="34" charset="0"/>
              </a:rPr>
              <a:t>clinical psychologist who works with people with learning disabilities, </a:t>
            </a:r>
            <a:r>
              <a:rPr lang="en-GB" sz="1600" cap="none" dirty="0">
                <a:latin typeface="PT Sans" panose="020B0503020203020204" pitchFamily="34" charset="0"/>
              </a:rPr>
              <a:t>a </a:t>
            </a:r>
            <a:r>
              <a:rPr lang="en-GB" sz="1600" b="0" i="0" cap="none" dirty="0">
                <a:effectLst/>
                <a:latin typeface="PT Sans" panose="020B0503020203020204" pitchFamily="34" charset="0"/>
              </a:rPr>
              <a:t>speech and language therapist involved in capacity assessments, a palliative care nurse, an MCA trainer, the policy officer for an end-of-life charity, the mother of a daughter living with a brain injury after a road traffic accident, who now lacks capacity to make most decisions for herself.</a:t>
            </a:r>
            <a:endParaRPr lang="en-US" sz="1600" cap="none" dirty="0"/>
          </a:p>
          <a:p>
            <a:r>
              <a:rPr lang="en-US" sz="2400" cap="none" dirty="0"/>
              <a:t>‘Anna’, our colleague in the project, became involved during a CoP case for her mother ……</a:t>
            </a:r>
          </a:p>
        </p:txBody>
      </p:sp>
      <p:pic>
        <p:nvPicPr>
          <p:cNvPr id="5" name="Content Placeholder 4" descr="A close up of a sign&#10;&#10;Description automatically generated">
            <a:extLst>
              <a:ext uri="{FF2B5EF4-FFF2-40B4-BE49-F238E27FC236}">
                <a16:creationId xmlns:a16="http://schemas.microsoft.com/office/drawing/2014/main" id="{16C9910E-96A4-1188-90AA-456DD454108C}"/>
              </a:ext>
            </a:extLst>
          </p:cNvPr>
          <p:cNvPicPr>
            <a:picLocks noChangeAspect="1"/>
          </p:cNvPicPr>
          <p:nvPr/>
        </p:nvPicPr>
        <p:blipFill>
          <a:blip r:embed="rId3"/>
          <a:stretch>
            <a:fillRect/>
          </a:stretch>
        </p:blipFill>
        <p:spPr>
          <a:xfrm>
            <a:off x="10970895" y="215648"/>
            <a:ext cx="1038225" cy="679450"/>
          </a:xfrm>
          <a:prstGeom prst="rect">
            <a:avLst/>
          </a:prstGeom>
        </p:spPr>
      </p:pic>
    </p:spTree>
    <p:extLst>
      <p:ext uri="{BB962C8B-B14F-4D97-AF65-F5344CB8AC3E}">
        <p14:creationId xmlns:p14="http://schemas.microsoft.com/office/powerpoint/2010/main" val="32977729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770E2-67BD-2F49-96D3-B6437B579267}"/>
              </a:ext>
            </a:extLst>
          </p:cNvPr>
          <p:cNvSpPr>
            <a:spLocks noGrp="1"/>
          </p:cNvSpPr>
          <p:nvPr>
            <p:ph type="title"/>
          </p:nvPr>
        </p:nvSpPr>
        <p:spPr>
          <a:xfrm>
            <a:off x="502276" y="365125"/>
            <a:ext cx="10684098" cy="1325563"/>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rmAutofit/>
          </a:bodyPr>
          <a:lstStyle/>
          <a:p>
            <a:r>
              <a:rPr lang="en-US" sz="2800" b="1" dirty="0"/>
              <a:t>Observing and Blogging for </a:t>
            </a:r>
            <a:br>
              <a:rPr lang="en-US" sz="2800" b="1" dirty="0"/>
            </a:br>
            <a:r>
              <a:rPr lang="en-US" sz="2800" b="1" dirty="0"/>
              <a:t>the Open Justice COP Project</a:t>
            </a:r>
          </a:p>
        </p:txBody>
      </p:sp>
      <p:sp>
        <p:nvSpPr>
          <p:cNvPr id="3" name="Content Placeholder 2">
            <a:extLst>
              <a:ext uri="{FF2B5EF4-FFF2-40B4-BE49-F238E27FC236}">
                <a16:creationId xmlns:a16="http://schemas.microsoft.com/office/drawing/2014/main" id="{E522D04A-AB11-B14B-B208-ED37B70B1188}"/>
              </a:ext>
            </a:extLst>
          </p:cNvPr>
          <p:cNvSpPr>
            <a:spLocks noGrp="1"/>
          </p:cNvSpPr>
          <p:nvPr>
            <p:ph sz="half" idx="1"/>
          </p:nvPr>
        </p:nvSpPr>
        <p:spPr>
          <a:xfrm>
            <a:off x="502276" y="2115400"/>
            <a:ext cx="5662412" cy="3821760"/>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path path="circle">
              <a:fillToRect t="100000" r="100000"/>
            </a:path>
            <a:tileRect l="-100000" b="-100000"/>
          </a:gradFill>
        </p:spPr>
        <p:txBody>
          <a:bodyPr>
            <a:normAutofit fontScale="47500" lnSpcReduction="20000"/>
          </a:bodyPr>
          <a:lstStyle/>
          <a:p>
            <a:pPr algn="just"/>
            <a:r>
              <a:rPr lang="en-US" sz="4000" cap="none" dirty="0"/>
              <a:t>I’m Anna, an ordinary middle-aged woman with no background in the law. </a:t>
            </a:r>
          </a:p>
          <a:p>
            <a:pPr algn="just"/>
            <a:r>
              <a:rPr lang="en-US" sz="4000" cap="none" dirty="0"/>
              <a:t>My mother, who has dementia, lives in a care home. </a:t>
            </a:r>
          </a:p>
          <a:p>
            <a:pPr algn="just"/>
            <a:r>
              <a:rPr lang="en-US" sz="4000" cap="none" dirty="0"/>
              <a:t>When I first heard that her case was going to the Court of Protection, I was angry and bewildered as I had no idea what that meant. </a:t>
            </a:r>
          </a:p>
          <a:p>
            <a:pPr algn="just"/>
            <a:r>
              <a:rPr lang="en-US" sz="4000" cap="none" dirty="0"/>
              <a:t>Discovering the Open Justice Court of Protection Project, and starting to observe Court of Protection cases, opened my eyes. I’m now passionate about transparency and committed to writing blogs to share what I learn with others. </a:t>
            </a:r>
          </a:p>
        </p:txBody>
      </p:sp>
      <p:pic>
        <p:nvPicPr>
          <p:cNvPr id="7" name="Content Placeholder 6">
            <a:extLst>
              <a:ext uri="{FF2B5EF4-FFF2-40B4-BE49-F238E27FC236}">
                <a16:creationId xmlns:a16="http://schemas.microsoft.com/office/drawing/2014/main" id="{F9801CDF-D1F2-6255-D61C-B7898840DE23}"/>
              </a:ext>
            </a:extLst>
          </p:cNvPr>
          <p:cNvPicPr>
            <a:picLocks noGrp="1" noChangeAspect="1"/>
          </p:cNvPicPr>
          <p:nvPr>
            <p:ph sz="half" idx="2"/>
          </p:nvPr>
        </p:nvPicPr>
        <p:blipFill>
          <a:blip r:embed="rId3"/>
          <a:stretch>
            <a:fillRect/>
          </a:stretch>
        </p:blipFill>
        <p:spPr>
          <a:xfrm>
            <a:off x="7527553" y="1796500"/>
            <a:ext cx="3348420" cy="3385833"/>
          </a:xfrm>
        </p:spPr>
      </p:pic>
      <p:pic>
        <p:nvPicPr>
          <p:cNvPr id="5" name="Picture 4">
            <a:extLst>
              <a:ext uri="{FF2B5EF4-FFF2-40B4-BE49-F238E27FC236}">
                <a16:creationId xmlns:a16="http://schemas.microsoft.com/office/drawing/2014/main" id="{DF1B835C-E9D6-8149-BADF-7736117EF65D}"/>
              </a:ext>
            </a:extLst>
          </p:cNvPr>
          <p:cNvPicPr>
            <a:picLocks noChangeAspect="1"/>
          </p:cNvPicPr>
          <p:nvPr/>
        </p:nvPicPr>
        <p:blipFill>
          <a:blip r:embed="rId4"/>
          <a:stretch>
            <a:fillRect/>
          </a:stretch>
        </p:blipFill>
        <p:spPr>
          <a:xfrm>
            <a:off x="10295906" y="365125"/>
            <a:ext cx="1678026" cy="1055185"/>
          </a:xfrm>
          <a:prstGeom prst="rect">
            <a:avLst/>
          </a:prstGeom>
        </p:spPr>
      </p:pic>
      <p:sp>
        <p:nvSpPr>
          <p:cNvPr id="8" name="TextBox 7">
            <a:extLst>
              <a:ext uri="{FF2B5EF4-FFF2-40B4-BE49-F238E27FC236}">
                <a16:creationId xmlns:a16="http://schemas.microsoft.com/office/drawing/2014/main" id="{B87D2A9F-36AC-5D52-DEFB-5184A2B2C926}"/>
              </a:ext>
            </a:extLst>
          </p:cNvPr>
          <p:cNvSpPr txBox="1"/>
          <p:nvPr/>
        </p:nvSpPr>
        <p:spPr>
          <a:xfrm>
            <a:off x="6487775" y="5288147"/>
            <a:ext cx="5662412" cy="1200329"/>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wrap="square" rtlCol="0">
            <a:spAutoFit/>
          </a:bodyPr>
          <a:lstStyle/>
          <a:p>
            <a:pPr algn="just"/>
            <a:r>
              <a:rPr lang="en-US" dirty="0"/>
              <a:t>Ironically, the Court has served an injunction on me meaning that I’m not allowed to write about my mother under my own name, in case it identifies her. So ”Anna” is a pseudonym. I’m applying to get the injunction lifted.</a:t>
            </a:r>
          </a:p>
        </p:txBody>
      </p:sp>
      <p:sp>
        <p:nvSpPr>
          <p:cNvPr id="9" name="Rectangle 8">
            <a:extLst>
              <a:ext uri="{FF2B5EF4-FFF2-40B4-BE49-F238E27FC236}">
                <a16:creationId xmlns:a16="http://schemas.microsoft.com/office/drawing/2014/main" id="{66487E48-4158-1A0E-2969-A0D03E42FB50}"/>
              </a:ext>
            </a:extLst>
          </p:cNvPr>
          <p:cNvSpPr/>
          <p:nvPr/>
        </p:nvSpPr>
        <p:spPr>
          <a:xfrm>
            <a:off x="676916" y="380294"/>
            <a:ext cx="1779012" cy="1295224"/>
          </a:xfrm>
          <a:prstGeom prst="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20040">
              <a:spcAft>
                <a:spcPts val="600"/>
              </a:spcAft>
            </a:pPr>
            <a:r>
              <a:rPr lang="en-GB" sz="2000" kern="1200" dirty="0">
                <a:solidFill>
                  <a:schemeClr val="tx1"/>
                </a:solidFill>
                <a:latin typeface="+mn-lt"/>
                <a:ea typeface="+mn-ea"/>
                <a:cs typeface="+mn-cs"/>
              </a:rPr>
              <a:t>Who observes the Court of Protection? </a:t>
            </a:r>
            <a:endParaRPr lang="en-GB" sz="2000" dirty="0">
              <a:solidFill>
                <a:schemeClr val="tx1"/>
              </a:solidFill>
            </a:endParaRPr>
          </a:p>
        </p:txBody>
      </p:sp>
    </p:spTree>
    <p:extLst>
      <p:ext uri="{BB962C8B-B14F-4D97-AF65-F5344CB8AC3E}">
        <p14:creationId xmlns:p14="http://schemas.microsoft.com/office/powerpoint/2010/main" val="1038675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pic>
        <p:nvPicPr>
          <p:cNvPr id="12" name="Picture 2">
            <a:extLst>
              <a:ext uri="{FF2B5EF4-FFF2-40B4-BE49-F238E27FC236}">
                <a16:creationId xmlns:a16="http://schemas.microsoft.com/office/drawing/2014/main" id="{B1981535-B5AA-4E0C-ACE5-925CC19B20F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F97D060-AA7E-4411-BA62-28BD1EBD55D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3">
            <a:extLst>
              <a:ext uri="{FF2B5EF4-FFF2-40B4-BE49-F238E27FC236}">
                <a16:creationId xmlns:a16="http://schemas.microsoft.com/office/drawing/2014/main" id="{297884C0-C661-644A-88A9-54DE84354CF3}"/>
              </a:ext>
            </a:extLst>
          </p:cNvPr>
          <p:cNvSpPr>
            <a:spLocks noGrp="1"/>
          </p:cNvSpPr>
          <p:nvPr>
            <p:ph type="title"/>
          </p:nvPr>
        </p:nvSpPr>
        <p:spPr>
          <a:xfrm>
            <a:off x="672944" y="2673327"/>
            <a:ext cx="2179461" cy="3079291"/>
          </a:xfrm>
        </p:spPr>
        <p:txBody>
          <a:bodyPr>
            <a:normAutofit fontScale="90000"/>
          </a:bodyPr>
          <a:lstStyle/>
          <a:p>
            <a:pPr algn="l" defTabSz="694944"/>
            <a:r>
              <a:rPr lang="en-US" sz="2356" b="1" kern="1200" cap="all" baseline="0" dirty="0">
                <a:solidFill>
                  <a:schemeClr val="tx1"/>
                </a:solidFill>
                <a:effectLst/>
                <a:latin typeface="+mj-lt"/>
                <a:ea typeface="+mj-ea"/>
                <a:cs typeface="+mj-cs"/>
              </a:rPr>
              <a:t>   </a:t>
            </a:r>
            <a:br>
              <a:rPr lang="en-US" sz="2356" b="1" kern="1200" cap="all" baseline="0" dirty="0">
                <a:solidFill>
                  <a:schemeClr val="tx1"/>
                </a:solidFill>
                <a:effectLst/>
                <a:latin typeface="+mj-lt"/>
                <a:ea typeface="+mj-ea"/>
                <a:cs typeface="+mj-cs"/>
              </a:rPr>
            </a:br>
            <a:r>
              <a:rPr lang="en-US" sz="2800" b="1" i="1" kern="1200" cap="all" baseline="0" dirty="0">
                <a:solidFill>
                  <a:schemeClr val="tx1"/>
                </a:solidFill>
                <a:effectLst/>
                <a:latin typeface="+mj-lt"/>
                <a:ea typeface="+mj-ea"/>
                <a:cs typeface="+mj-cs"/>
              </a:rPr>
              <a:t>The story of how Anna became involved in the Open Justice Court of Protection Project</a:t>
            </a:r>
            <a:endParaRPr lang="en-US" sz="2800" b="1" i="1" dirty="0"/>
          </a:p>
        </p:txBody>
      </p:sp>
      <p:sp>
        <p:nvSpPr>
          <p:cNvPr id="5" name="Content Placeholder 4">
            <a:extLst>
              <a:ext uri="{FF2B5EF4-FFF2-40B4-BE49-F238E27FC236}">
                <a16:creationId xmlns:a16="http://schemas.microsoft.com/office/drawing/2014/main" id="{C6883B7E-96F1-A549-91CB-080BBE741921}"/>
              </a:ext>
            </a:extLst>
          </p:cNvPr>
          <p:cNvSpPr>
            <a:spLocks noGrp="1"/>
          </p:cNvSpPr>
          <p:nvPr>
            <p:ph idx="1"/>
          </p:nvPr>
        </p:nvSpPr>
        <p:spPr>
          <a:xfrm>
            <a:off x="3896751" y="539325"/>
            <a:ext cx="7484011" cy="5779347"/>
          </a:xfrm>
        </p:spPr>
        <p:txBody>
          <a:bodyPr anchor="ctr">
            <a:normAutofit lnSpcReduction="10000"/>
          </a:bodyPr>
          <a:lstStyle/>
          <a:p>
            <a:pPr marL="173736" indent="-173736" defTabSz="694944">
              <a:lnSpc>
                <a:spcPct val="100000"/>
              </a:lnSpc>
              <a:spcBef>
                <a:spcPts val="760"/>
              </a:spcBef>
            </a:pPr>
            <a:endParaRPr lang="en-US" sz="836" kern="1200" cap="all" baseline="0" dirty="0">
              <a:solidFill>
                <a:schemeClr val="tx1"/>
              </a:solidFill>
              <a:effectLst/>
              <a:latin typeface="+mn-lt"/>
              <a:ea typeface="+mn-ea"/>
              <a:cs typeface="+mn-cs"/>
            </a:endParaRPr>
          </a:p>
          <a:p>
            <a:pPr marL="0" indent="0" defTabSz="694944">
              <a:lnSpc>
                <a:spcPct val="100000"/>
              </a:lnSpc>
              <a:spcBef>
                <a:spcPts val="760"/>
              </a:spcBef>
              <a:buNone/>
            </a:pPr>
            <a:r>
              <a:rPr lang="en-US" sz="1800" b="1" kern="1200" cap="all" baseline="0" dirty="0">
                <a:solidFill>
                  <a:schemeClr val="tx1"/>
                </a:solidFill>
                <a:effectLst/>
                <a:latin typeface="+mn-lt"/>
                <a:ea typeface="+mn-ea"/>
                <a:cs typeface="+mn-cs"/>
              </a:rPr>
              <a:t>Background</a:t>
            </a:r>
            <a:endParaRPr lang="en-US" sz="1800" kern="1200" cap="all" baseline="0" dirty="0">
              <a:solidFill>
                <a:schemeClr val="tx1"/>
              </a:solidFill>
              <a:effectLst/>
              <a:latin typeface="+mn-lt"/>
              <a:ea typeface="+mn-ea"/>
              <a:cs typeface="+mn-cs"/>
            </a:endParaRPr>
          </a:p>
          <a:p>
            <a:pPr marL="173736" indent="-173736" defTabSz="694944">
              <a:lnSpc>
                <a:spcPct val="100000"/>
              </a:lnSpc>
              <a:spcBef>
                <a:spcPts val="760"/>
              </a:spcBef>
            </a:pPr>
            <a:r>
              <a:rPr lang="en-US" sz="1800" kern="1200" cap="none" baseline="0" dirty="0">
                <a:solidFill>
                  <a:schemeClr val="tx1"/>
                </a:solidFill>
                <a:effectLst/>
                <a:latin typeface="+mn-lt"/>
                <a:ea typeface="+mn-ea"/>
                <a:cs typeface="+mn-cs"/>
              </a:rPr>
              <a:t>Anna’s elderly mother, who is living with dementia, was admitted to full time care in August 2021 with the agreement of her social worker and children, including her daughter (“Mary”), who had Lasting Power of Attorney for Health and Welfare.</a:t>
            </a:r>
          </a:p>
          <a:p>
            <a:pPr marL="173736" indent="-173736" defTabSz="694944">
              <a:lnSpc>
                <a:spcPct val="100000"/>
              </a:lnSpc>
              <a:spcBef>
                <a:spcPts val="760"/>
              </a:spcBef>
            </a:pPr>
            <a:r>
              <a:rPr lang="en-US" sz="1800" kern="1200" cap="none" baseline="0" dirty="0">
                <a:solidFill>
                  <a:schemeClr val="tx1"/>
                </a:solidFill>
                <a:effectLst/>
                <a:latin typeface="+mn-lt"/>
                <a:ea typeface="+mn-ea"/>
                <a:cs typeface="+mn-cs"/>
              </a:rPr>
              <a:t>Mary and Anna thought that their mother’s dementia had deteriorated to the extent that she had lost capacity to make decisions and so Mary could make decisions as to their mother’s care and residence. </a:t>
            </a:r>
          </a:p>
          <a:p>
            <a:pPr marL="173736" indent="-173736" defTabSz="694944">
              <a:lnSpc>
                <a:spcPct val="100000"/>
              </a:lnSpc>
              <a:spcBef>
                <a:spcPts val="760"/>
              </a:spcBef>
            </a:pPr>
            <a:r>
              <a:rPr lang="en-US" sz="1800" kern="1200" cap="none" baseline="0" dirty="0">
                <a:solidFill>
                  <a:schemeClr val="tx1"/>
                </a:solidFill>
                <a:effectLst/>
                <a:latin typeface="+mn-lt"/>
                <a:ea typeface="+mn-ea"/>
                <a:cs typeface="+mn-cs"/>
              </a:rPr>
              <a:t>But they hadn’t heard of the Deprivation of Liberty Safeguards (</a:t>
            </a:r>
            <a:r>
              <a:rPr lang="en-US" sz="1800" kern="1200" cap="none" baseline="0" dirty="0" err="1">
                <a:solidFill>
                  <a:schemeClr val="tx1"/>
                </a:solidFill>
                <a:effectLst/>
                <a:latin typeface="+mn-lt"/>
                <a:ea typeface="+mn-ea"/>
                <a:cs typeface="+mn-cs"/>
              </a:rPr>
              <a:t>DoLS</a:t>
            </a:r>
            <a:r>
              <a:rPr lang="en-US" sz="1800" kern="1200" cap="none" baseline="0" dirty="0">
                <a:solidFill>
                  <a:schemeClr val="tx1"/>
                </a:solidFill>
                <a:effectLst/>
                <a:latin typeface="+mn-lt"/>
                <a:ea typeface="+mn-ea"/>
                <a:cs typeface="+mn-cs"/>
              </a:rPr>
              <a:t>) framework which was employed, as is usual when someone is admitted to care. </a:t>
            </a:r>
          </a:p>
          <a:p>
            <a:pPr marL="173736" indent="-173736" defTabSz="694944">
              <a:lnSpc>
                <a:spcPct val="100000"/>
              </a:lnSpc>
              <a:spcBef>
                <a:spcPts val="760"/>
              </a:spcBef>
            </a:pPr>
            <a:r>
              <a:rPr lang="en-US" sz="1800" kern="1200" cap="none" baseline="0" dirty="0">
                <a:solidFill>
                  <a:schemeClr val="tx1"/>
                </a:solidFill>
                <a:effectLst/>
                <a:latin typeface="+mn-lt"/>
                <a:ea typeface="+mn-ea"/>
                <a:cs typeface="+mn-cs"/>
              </a:rPr>
              <a:t>When asked by professionals, such as the Best Interests Assessor, their mother said that she wanted to go home and did not want to be in the care home</a:t>
            </a:r>
          </a:p>
          <a:p>
            <a:pPr marL="173736" indent="-173736" defTabSz="694944">
              <a:lnSpc>
                <a:spcPct val="100000"/>
              </a:lnSpc>
              <a:spcBef>
                <a:spcPts val="760"/>
              </a:spcBef>
            </a:pPr>
            <a:r>
              <a:rPr lang="en-US" sz="1800" kern="1200" cap="none" baseline="0" dirty="0">
                <a:solidFill>
                  <a:schemeClr val="tx1"/>
                </a:solidFill>
                <a:effectLst/>
                <a:latin typeface="+mn-lt"/>
                <a:ea typeface="+mn-ea"/>
                <a:cs typeface="+mn-cs"/>
              </a:rPr>
              <a:t>After a few months, to Mary and Anna’s surprise, Mary was told that her mother’s case was going to the COP</a:t>
            </a:r>
          </a:p>
          <a:p>
            <a:pPr marL="173736" indent="-173736" defTabSz="694944">
              <a:lnSpc>
                <a:spcPct val="100000"/>
              </a:lnSpc>
              <a:spcBef>
                <a:spcPts val="760"/>
              </a:spcBef>
            </a:pPr>
            <a:r>
              <a:rPr lang="en-US" sz="1800" kern="1200" cap="none" baseline="0" dirty="0">
                <a:solidFill>
                  <a:schemeClr val="tx1"/>
                </a:solidFill>
                <a:effectLst/>
                <a:latin typeface="+mn-lt"/>
                <a:ea typeface="+mn-ea"/>
                <a:cs typeface="+mn-cs"/>
              </a:rPr>
              <a:t>Mary and Anna  were told the case was between their mother and the Local Authority. Nobody clearly explained to them about </a:t>
            </a:r>
            <a:r>
              <a:rPr lang="en-US" sz="1800" kern="1200" cap="none" baseline="0" dirty="0" err="1">
                <a:solidFill>
                  <a:schemeClr val="tx1"/>
                </a:solidFill>
                <a:effectLst/>
                <a:latin typeface="+mn-lt"/>
                <a:ea typeface="+mn-ea"/>
                <a:cs typeface="+mn-cs"/>
              </a:rPr>
              <a:t>DoLS</a:t>
            </a:r>
            <a:r>
              <a:rPr lang="en-US" sz="1800" kern="1200" cap="none" baseline="0" dirty="0">
                <a:solidFill>
                  <a:schemeClr val="tx1"/>
                </a:solidFill>
                <a:effectLst/>
                <a:latin typeface="+mn-lt"/>
                <a:ea typeface="+mn-ea"/>
                <a:cs typeface="+mn-cs"/>
              </a:rPr>
              <a:t> and the COP. They felt completely excluded and did not know where to turn for help.</a:t>
            </a:r>
            <a:endParaRPr lang="en-US" sz="1800" cap="none" dirty="0"/>
          </a:p>
        </p:txBody>
      </p:sp>
      <p:pic>
        <p:nvPicPr>
          <p:cNvPr id="7" name="Picture 6">
            <a:extLst>
              <a:ext uri="{FF2B5EF4-FFF2-40B4-BE49-F238E27FC236}">
                <a16:creationId xmlns:a16="http://schemas.microsoft.com/office/drawing/2014/main" id="{320A849B-4BD2-DC4B-B00B-FD4B03BA6217}"/>
              </a:ext>
            </a:extLst>
          </p:cNvPr>
          <p:cNvPicPr>
            <a:picLocks noChangeAspect="1"/>
          </p:cNvPicPr>
          <p:nvPr/>
        </p:nvPicPr>
        <p:blipFill>
          <a:blip r:embed="rId5"/>
          <a:stretch>
            <a:fillRect/>
          </a:stretch>
        </p:blipFill>
        <p:spPr>
          <a:xfrm>
            <a:off x="10765437" y="316428"/>
            <a:ext cx="914139" cy="520694"/>
          </a:xfrm>
          <a:prstGeom prst="rect">
            <a:avLst/>
          </a:prstGeom>
        </p:spPr>
      </p:pic>
      <p:sp>
        <p:nvSpPr>
          <p:cNvPr id="3" name="Rectangle 2">
            <a:extLst>
              <a:ext uri="{FF2B5EF4-FFF2-40B4-BE49-F238E27FC236}">
                <a16:creationId xmlns:a16="http://schemas.microsoft.com/office/drawing/2014/main" id="{D585541B-06C0-6357-8D16-44C1DB2C2316}"/>
              </a:ext>
            </a:extLst>
          </p:cNvPr>
          <p:cNvSpPr/>
          <p:nvPr/>
        </p:nvSpPr>
        <p:spPr>
          <a:xfrm>
            <a:off x="1591316" y="604912"/>
            <a:ext cx="1779012" cy="1295224"/>
          </a:xfrm>
          <a:prstGeom prst="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20040">
              <a:spcAft>
                <a:spcPts val="600"/>
              </a:spcAft>
            </a:pPr>
            <a:r>
              <a:rPr lang="en-GB" sz="2000" kern="1200" dirty="0">
                <a:solidFill>
                  <a:schemeClr val="tx1"/>
                </a:solidFill>
                <a:latin typeface="+mn-lt"/>
                <a:ea typeface="+mn-ea"/>
                <a:cs typeface="+mn-cs"/>
              </a:rPr>
              <a:t>Who observes the Court of Protection? </a:t>
            </a:r>
            <a:endParaRPr lang="en-GB" sz="2000" dirty="0">
              <a:solidFill>
                <a:schemeClr val="tx1"/>
              </a:solidFill>
            </a:endParaRPr>
          </a:p>
        </p:txBody>
      </p:sp>
    </p:spTree>
    <p:extLst>
      <p:ext uri="{BB962C8B-B14F-4D97-AF65-F5344CB8AC3E}">
        <p14:creationId xmlns:p14="http://schemas.microsoft.com/office/powerpoint/2010/main" val="36915671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pic>
        <p:nvPicPr>
          <p:cNvPr id="12" name="Picture 2">
            <a:extLst>
              <a:ext uri="{FF2B5EF4-FFF2-40B4-BE49-F238E27FC236}">
                <a16:creationId xmlns:a16="http://schemas.microsoft.com/office/drawing/2014/main" id="{B1981535-B5AA-4E0C-ACE5-925CC19B20F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F97D060-AA7E-4411-BA62-28BD1EBD55D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3">
            <a:extLst>
              <a:ext uri="{FF2B5EF4-FFF2-40B4-BE49-F238E27FC236}">
                <a16:creationId xmlns:a16="http://schemas.microsoft.com/office/drawing/2014/main" id="{297884C0-C661-644A-88A9-54DE84354CF3}"/>
              </a:ext>
            </a:extLst>
          </p:cNvPr>
          <p:cNvSpPr>
            <a:spLocks noGrp="1"/>
          </p:cNvSpPr>
          <p:nvPr>
            <p:ph type="title"/>
          </p:nvPr>
        </p:nvSpPr>
        <p:spPr>
          <a:xfrm>
            <a:off x="855781" y="2073970"/>
            <a:ext cx="2928428" cy="4031408"/>
          </a:xfrm>
        </p:spPr>
        <p:txBody>
          <a:bodyPr>
            <a:normAutofit/>
          </a:bodyPr>
          <a:lstStyle/>
          <a:p>
            <a:pPr algn="l" defTabSz="630936"/>
            <a:r>
              <a:rPr lang="en-US" sz="1700" b="1" kern="1200" cap="all" baseline="0" dirty="0">
                <a:solidFill>
                  <a:schemeClr val="tx1"/>
                </a:solidFill>
                <a:effectLst/>
                <a:latin typeface="+mj-lt"/>
                <a:ea typeface="+mj-ea"/>
                <a:cs typeface="+mj-cs"/>
              </a:rPr>
              <a:t>   </a:t>
            </a:r>
            <a:br>
              <a:rPr lang="en-US" sz="2400" b="1" kern="1200" cap="all" baseline="0" dirty="0">
                <a:solidFill>
                  <a:schemeClr val="tx1"/>
                </a:solidFill>
                <a:effectLst/>
                <a:latin typeface="+mj-lt"/>
                <a:ea typeface="+mj-ea"/>
                <a:cs typeface="+mj-cs"/>
              </a:rPr>
            </a:br>
            <a:r>
              <a:rPr lang="en-US" sz="2400" b="1" i="1" kern="1200" cap="all" baseline="0" dirty="0">
                <a:solidFill>
                  <a:schemeClr val="tx1"/>
                </a:solidFill>
                <a:effectLst/>
                <a:latin typeface="+mj-lt"/>
                <a:ea typeface="+mj-ea"/>
                <a:cs typeface="+mj-cs"/>
              </a:rPr>
              <a:t>The story of how Anna became involved in the Open Justice Court of Protection Project</a:t>
            </a:r>
            <a:endParaRPr lang="en-US" sz="2400" b="1" i="1" dirty="0"/>
          </a:p>
        </p:txBody>
      </p:sp>
      <p:sp>
        <p:nvSpPr>
          <p:cNvPr id="5" name="Content Placeholder 4">
            <a:extLst>
              <a:ext uri="{FF2B5EF4-FFF2-40B4-BE49-F238E27FC236}">
                <a16:creationId xmlns:a16="http://schemas.microsoft.com/office/drawing/2014/main" id="{C6883B7E-96F1-A549-91CB-080BBE741921}"/>
              </a:ext>
            </a:extLst>
          </p:cNvPr>
          <p:cNvSpPr>
            <a:spLocks noGrp="1"/>
          </p:cNvSpPr>
          <p:nvPr>
            <p:ph idx="1"/>
          </p:nvPr>
        </p:nvSpPr>
        <p:spPr>
          <a:xfrm>
            <a:off x="4844687" y="1185403"/>
            <a:ext cx="6491531" cy="5538954"/>
          </a:xfrm>
        </p:spPr>
        <p:txBody>
          <a:bodyPr anchor="ctr">
            <a:normAutofit fontScale="92500"/>
          </a:bodyPr>
          <a:lstStyle/>
          <a:p>
            <a:pPr marL="157734" indent="-157734" defTabSz="630936">
              <a:lnSpc>
                <a:spcPct val="110000"/>
              </a:lnSpc>
              <a:spcBef>
                <a:spcPts val="690"/>
              </a:spcBef>
            </a:pPr>
            <a:endParaRPr lang="en-US" sz="759" kern="1200" cap="all" baseline="0" dirty="0">
              <a:solidFill>
                <a:schemeClr val="tx1"/>
              </a:solidFill>
              <a:effectLst/>
              <a:latin typeface="+mn-lt"/>
              <a:ea typeface="+mn-ea"/>
              <a:cs typeface="+mn-cs"/>
            </a:endParaRPr>
          </a:p>
          <a:p>
            <a:pPr marL="0" indent="0" defTabSz="630936">
              <a:lnSpc>
                <a:spcPct val="110000"/>
              </a:lnSpc>
              <a:spcBef>
                <a:spcPts val="690"/>
              </a:spcBef>
              <a:buNone/>
            </a:pPr>
            <a:r>
              <a:rPr lang="en-US" b="1" kern="1200" cap="all" baseline="0" dirty="0">
                <a:solidFill>
                  <a:schemeClr val="tx1"/>
                </a:solidFill>
                <a:effectLst/>
                <a:latin typeface="+mn-lt"/>
                <a:ea typeface="+mn-ea"/>
                <a:cs typeface="+mn-cs"/>
              </a:rPr>
              <a:t>What happened next</a:t>
            </a:r>
            <a:endParaRPr lang="en-US" kern="1200" cap="all" baseline="0" dirty="0">
              <a:solidFill>
                <a:schemeClr val="tx1"/>
              </a:solidFill>
              <a:effectLst/>
              <a:latin typeface="+mn-lt"/>
              <a:ea typeface="+mn-ea"/>
              <a:cs typeface="+mn-cs"/>
            </a:endParaRPr>
          </a:p>
          <a:p>
            <a:pPr marL="157734" indent="-157734" defTabSz="630936">
              <a:lnSpc>
                <a:spcPct val="110000"/>
              </a:lnSpc>
              <a:spcBef>
                <a:spcPts val="690"/>
              </a:spcBef>
            </a:pPr>
            <a:r>
              <a:rPr lang="en-US" kern="1200" cap="none" baseline="0" dirty="0">
                <a:solidFill>
                  <a:schemeClr val="tx1"/>
                </a:solidFill>
                <a:effectLst/>
                <a:latin typeface="+mn-lt"/>
                <a:ea typeface="+mn-ea"/>
                <a:cs typeface="+mn-cs"/>
              </a:rPr>
              <a:t>Anna searched the internet and by chance came across the Project website</a:t>
            </a:r>
          </a:p>
          <a:p>
            <a:pPr marL="157734" indent="-157734" defTabSz="630936">
              <a:lnSpc>
                <a:spcPct val="110000"/>
              </a:lnSpc>
              <a:spcBef>
                <a:spcPts val="690"/>
              </a:spcBef>
            </a:pPr>
            <a:r>
              <a:rPr lang="en-US" kern="1200" cap="none" baseline="0" dirty="0">
                <a:solidFill>
                  <a:schemeClr val="tx1"/>
                </a:solidFill>
                <a:effectLst/>
                <a:latin typeface="+mn-lt"/>
                <a:ea typeface="+mn-ea"/>
                <a:cs typeface="+mn-cs"/>
              </a:rPr>
              <a:t>She emailed via the contact page and Celia Kitzinger replied </a:t>
            </a:r>
          </a:p>
          <a:p>
            <a:pPr marL="157734" indent="-157734" defTabSz="630936">
              <a:lnSpc>
                <a:spcPct val="110000"/>
              </a:lnSpc>
              <a:spcBef>
                <a:spcPts val="690"/>
              </a:spcBef>
            </a:pPr>
            <a:r>
              <a:rPr lang="en-US" kern="1200" cap="none" baseline="0" dirty="0">
                <a:solidFill>
                  <a:schemeClr val="tx1"/>
                </a:solidFill>
                <a:effectLst/>
                <a:latin typeface="+mn-lt"/>
                <a:ea typeface="+mn-ea"/>
                <a:cs typeface="+mn-cs"/>
              </a:rPr>
              <a:t>This was the start of a number of conversations between Anna and Celia, to help Anna learn about </a:t>
            </a:r>
            <a:r>
              <a:rPr lang="en-US" kern="1200" cap="none" baseline="0" dirty="0" err="1">
                <a:solidFill>
                  <a:schemeClr val="tx1"/>
                </a:solidFill>
                <a:effectLst/>
                <a:latin typeface="+mn-lt"/>
                <a:ea typeface="+mn-ea"/>
                <a:cs typeface="+mn-cs"/>
              </a:rPr>
              <a:t>DoLS</a:t>
            </a:r>
            <a:r>
              <a:rPr lang="en-US" kern="1200" cap="none" baseline="0" dirty="0">
                <a:solidFill>
                  <a:schemeClr val="tx1"/>
                </a:solidFill>
                <a:effectLst/>
                <a:latin typeface="+mn-lt"/>
                <a:ea typeface="+mn-ea"/>
                <a:cs typeface="+mn-cs"/>
              </a:rPr>
              <a:t> and the COP </a:t>
            </a:r>
          </a:p>
          <a:p>
            <a:pPr marL="157734" indent="-157734" defTabSz="630936">
              <a:lnSpc>
                <a:spcPct val="110000"/>
              </a:lnSpc>
              <a:spcBef>
                <a:spcPts val="690"/>
              </a:spcBef>
            </a:pPr>
            <a:r>
              <a:rPr lang="en-US" kern="1200" cap="none" baseline="0" dirty="0">
                <a:solidFill>
                  <a:schemeClr val="tx1"/>
                </a:solidFill>
                <a:effectLst/>
                <a:latin typeface="+mn-lt"/>
                <a:ea typeface="+mn-ea"/>
                <a:cs typeface="+mn-cs"/>
              </a:rPr>
              <a:t>As part of this process, Anna started observing COP hearings and writing blogs</a:t>
            </a:r>
          </a:p>
          <a:p>
            <a:pPr marL="157734" indent="-157734" defTabSz="630936">
              <a:lnSpc>
                <a:spcPct val="110000"/>
              </a:lnSpc>
              <a:spcBef>
                <a:spcPts val="690"/>
              </a:spcBef>
            </a:pPr>
            <a:r>
              <a:rPr lang="en-US" kern="1200" cap="none" baseline="0" dirty="0">
                <a:solidFill>
                  <a:schemeClr val="tx1"/>
                </a:solidFill>
                <a:effectLst/>
                <a:latin typeface="+mn-lt"/>
                <a:ea typeface="+mn-ea"/>
                <a:cs typeface="+mn-cs"/>
              </a:rPr>
              <a:t>This helped her feel better prepared for her mother’s hearing in June 2022. </a:t>
            </a:r>
          </a:p>
          <a:p>
            <a:pPr marL="157734" indent="-157734" defTabSz="630936">
              <a:lnSpc>
                <a:spcPct val="110000"/>
              </a:lnSpc>
              <a:spcBef>
                <a:spcPts val="690"/>
              </a:spcBef>
            </a:pPr>
            <a:r>
              <a:rPr lang="en-US" kern="1200" cap="none" baseline="0" dirty="0">
                <a:solidFill>
                  <a:schemeClr val="tx1"/>
                </a:solidFill>
                <a:effectLst/>
                <a:latin typeface="+mn-lt"/>
                <a:ea typeface="+mn-ea"/>
                <a:cs typeface="+mn-cs"/>
              </a:rPr>
              <a:t>Supported by Celia, her confidence and knowledge increased to the extent that she became a Litigant in Person as a party in the case. This meant she played an active part in the process, including the COP hearing, and had access to all documents.  </a:t>
            </a:r>
          </a:p>
          <a:p>
            <a:pPr marL="0" indent="0" defTabSz="630936">
              <a:lnSpc>
                <a:spcPct val="110000"/>
              </a:lnSpc>
              <a:spcBef>
                <a:spcPts val="690"/>
              </a:spcBef>
              <a:buNone/>
            </a:pPr>
            <a:r>
              <a:rPr lang="en-US" sz="759" kern="1200" cap="all" baseline="0" dirty="0">
                <a:solidFill>
                  <a:schemeClr val="tx1"/>
                </a:solidFill>
                <a:effectLst/>
                <a:latin typeface="+mn-lt"/>
                <a:ea typeface="+mn-ea"/>
                <a:cs typeface="+mn-cs"/>
              </a:rPr>
              <a:t> </a:t>
            </a:r>
          </a:p>
          <a:p>
            <a:pPr marL="0" indent="0" defTabSz="630936">
              <a:lnSpc>
                <a:spcPct val="110000"/>
              </a:lnSpc>
              <a:spcBef>
                <a:spcPts val="690"/>
              </a:spcBef>
              <a:buNone/>
            </a:pPr>
            <a:endParaRPr lang="en-US" sz="759" kern="1200" cap="all" baseline="0" dirty="0">
              <a:solidFill>
                <a:schemeClr val="tx1"/>
              </a:solidFill>
              <a:effectLst/>
              <a:latin typeface="+mn-lt"/>
              <a:ea typeface="+mn-ea"/>
              <a:cs typeface="+mn-cs"/>
            </a:endParaRPr>
          </a:p>
          <a:p>
            <a:pPr marL="0" indent="0">
              <a:lnSpc>
                <a:spcPct val="110000"/>
              </a:lnSpc>
              <a:buNone/>
            </a:pPr>
            <a:endParaRPr lang="en-US" sz="1100" dirty="0"/>
          </a:p>
        </p:txBody>
      </p:sp>
      <p:pic>
        <p:nvPicPr>
          <p:cNvPr id="7" name="Picture 6">
            <a:extLst>
              <a:ext uri="{FF2B5EF4-FFF2-40B4-BE49-F238E27FC236}">
                <a16:creationId xmlns:a16="http://schemas.microsoft.com/office/drawing/2014/main" id="{320A849B-4BD2-DC4B-B00B-FD4B03BA6217}"/>
              </a:ext>
            </a:extLst>
          </p:cNvPr>
          <p:cNvPicPr>
            <a:picLocks noChangeAspect="1"/>
          </p:cNvPicPr>
          <p:nvPr/>
        </p:nvPicPr>
        <p:blipFill>
          <a:blip r:embed="rId5"/>
          <a:stretch>
            <a:fillRect/>
          </a:stretch>
        </p:blipFill>
        <p:spPr>
          <a:xfrm>
            <a:off x="10949579" y="407963"/>
            <a:ext cx="828282" cy="471790"/>
          </a:xfrm>
          <a:prstGeom prst="rect">
            <a:avLst/>
          </a:prstGeom>
        </p:spPr>
      </p:pic>
      <p:sp>
        <p:nvSpPr>
          <p:cNvPr id="3" name="Rectangle 2">
            <a:extLst>
              <a:ext uri="{FF2B5EF4-FFF2-40B4-BE49-F238E27FC236}">
                <a16:creationId xmlns:a16="http://schemas.microsoft.com/office/drawing/2014/main" id="{36695844-E8A7-33D8-290F-B3B8B36D2DF8}"/>
              </a:ext>
            </a:extLst>
          </p:cNvPr>
          <p:cNvSpPr/>
          <p:nvPr/>
        </p:nvSpPr>
        <p:spPr>
          <a:xfrm>
            <a:off x="1591316" y="604912"/>
            <a:ext cx="1779012" cy="1295224"/>
          </a:xfrm>
          <a:prstGeom prst="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20040">
              <a:spcAft>
                <a:spcPts val="600"/>
              </a:spcAft>
            </a:pPr>
            <a:r>
              <a:rPr lang="en-GB" sz="2000" kern="1200" dirty="0">
                <a:solidFill>
                  <a:schemeClr val="tx1"/>
                </a:solidFill>
                <a:latin typeface="+mn-lt"/>
                <a:ea typeface="+mn-ea"/>
                <a:cs typeface="+mn-cs"/>
              </a:rPr>
              <a:t>Who observes the Court of Protection? </a:t>
            </a:r>
            <a:endParaRPr lang="en-GB" sz="2000" dirty="0">
              <a:solidFill>
                <a:schemeClr val="tx1"/>
              </a:solidFill>
            </a:endParaRPr>
          </a:p>
        </p:txBody>
      </p:sp>
    </p:spTree>
    <p:extLst>
      <p:ext uri="{BB962C8B-B14F-4D97-AF65-F5344CB8AC3E}">
        <p14:creationId xmlns:p14="http://schemas.microsoft.com/office/powerpoint/2010/main" val="17322257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pic>
        <p:nvPicPr>
          <p:cNvPr id="12" name="Picture 2">
            <a:extLst>
              <a:ext uri="{FF2B5EF4-FFF2-40B4-BE49-F238E27FC236}">
                <a16:creationId xmlns:a16="http://schemas.microsoft.com/office/drawing/2014/main" id="{B1981535-B5AA-4E0C-ACE5-925CC19B20F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F97D060-AA7E-4411-BA62-28BD1EBD55D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3">
            <a:extLst>
              <a:ext uri="{FF2B5EF4-FFF2-40B4-BE49-F238E27FC236}">
                <a16:creationId xmlns:a16="http://schemas.microsoft.com/office/drawing/2014/main" id="{297884C0-C661-644A-88A9-54DE84354CF3}"/>
              </a:ext>
            </a:extLst>
          </p:cNvPr>
          <p:cNvSpPr>
            <a:spLocks noGrp="1"/>
          </p:cNvSpPr>
          <p:nvPr>
            <p:ph type="title"/>
          </p:nvPr>
        </p:nvSpPr>
        <p:spPr>
          <a:xfrm>
            <a:off x="936349" y="2505048"/>
            <a:ext cx="2960402" cy="3748040"/>
          </a:xfrm>
        </p:spPr>
        <p:txBody>
          <a:bodyPr>
            <a:normAutofit/>
          </a:bodyPr>
          <a:lstStyle/>
          <a:p>
            <a:pPr algn="l" defTabSz="640080"/>
            <a:r>
              <a:rPr lang="en-US" sz="2170" b="1" kern="1200" cap="all" baseline="0" dirty="0">
                <a:solidFill>
                  <a:schemeClr val="tx1"/>
                </a:solidFill>
                <a:effectLst/>
                <a:latin typeface="+mj-lt"/>
                <a:ea typeface="+mj-ea"/>
                <a:cs typeface="+mj-cs"/>
              </a:rPr>
              <a:t>   </a:t>
            </a:r>
            <a:br>
              <a:rPr lang="en-US" sz="2170" b="1" kern="1200" cap="all" baseline="0" dirty="0">
                <a:solidFill>
                  <a:schemeClr val="tx1"/>
                </a:solidFill>
                <a:effectLst/>
                <a:latin typeface="+mj-lt"/>
                <a:ea typeface="+mj-ea"/>
                <a:cs typeface="+mj-cs"/>
              </a:rPr>
            </a:br>
            <a:r>
              <a:rPr lang="en-US" sz="2400" b="1" i="1" kern="1200" cap="all" baseline="0" dirty="0">
                <a:solidFill>
                  <a:schemeClr val="tx1"/>
                </a:solidFill>
                <a:effectLst/>
                <a:latin typeface="+mj-lt"/>
                <a:ea typeface="+mj-ea"/>
                <a:cs typeface="+mj-cs"/>
              </a:rPr>
              <a:t>The story of how Anna became involved in the Open Justice Court of Protection Project</a:t>
            </a:r>
            <a:endParaRPr lang="en-US" sz="2400" b="1" i="1" dirty="0"/>
          </a:p>
        </p:txBody>
      </p:sp>
      <p:sp>
        <p:nvSpPr>
          <p:cNvPr id="5" name="Content Placeholder 4">
            <a:extLst>
              <a:ext uri="{FF2B5EF4-FFF2-40B4-BE49-F238E27FC236}">
                <a16:creationId xmlns:a16="http://schemas.microsoft.com/office/drawing/2014/main" id="{C6883B7E-96F1-A549-91CB-080BBE741921}"/>
              </a:ext>
            </a:extLst>
          </p:cNvPr>
          <p:cNvSpPr>
            <a:spLocks noGrp="1"/>
          </p:cNvSpPr>
          <p:nvPr>
            <p:ph idx="1"/>
          </p:nvPr>
        </p:nvSpPr>
        <p:spPr>
          <a:xfrm>
            <a:off x="4937705" y="804333"/>
            <a:ext cx="6317946" cy="5688233"/>
          </a:xfrm>
        </p:spPr>
        <p:txBody>
          <a:bodyPr anchor="ctr">
            <a:normAutofit fontScale="92500" lnSpcReduction="20000"/>
          </a:bodyPr>
          <a:lstStyle/>
          <a:p>
            <a:pPr marL="160020" indent="-160020" defTabSz="640080">
              <a:lnSpc>
                <a:spcPct val="110000"/>
              </a:lnSpc>
              <a:spcBef>
                <a:spcPts val="700"/>
              </a:spcBef>
            </a:pPr>
            <a:endParaRPr lang="en-US" sz="770" kern="1200" cap="all" baseline="0" dirty="0">
              <a:solidFill>
                <a:schemeClr val="tx1"/>
              </a:solidFill>
              <a:effectLst/>
              <a:latin typeface="+mn-lt"/>
              <a:ea typeface="+mn-ea"/>
              <a:cs typeface="+mn-cs"/>
            </a:endParaRPr>
          </a:p>
          <a:p>
            <a:pPr marL="0" indent="0" defTabSz="640080">
              <a:lnSpc>
                <a:spcPct val="110000"/>
              </a:lnSpc>
              <a:spcBef>
                <a:spcPts val="700"/>
              </a:spcBef>
              <a:buNone/>
            </a:pPr>
            <a:r>
              <a:rPr lang="en-US" b="1" kern="1200" cap="all" baseline="0" dirty="0">
                <a:solidFill>
                  <a:schemeClr val="tx1"/>
                </a:solidFill>
                <a:effectLst/>
                <a:latin typeface="+mn-lt"/>
                <a:ea typeface="+mn-ea"/>
                <a:cs typeface="+mn-cs"/>
              </a:rPr>
              <a:t>The outcome</a:t>
            </a:r>
            <a:endParaRPr lang="en-US" kern="1200" cap="all" baseline="0" dirty="0">
              <a:solidFill>
                <a:schemeClr val="tx1"/>
              </a:solidFill>
              <a:effectLst/>
              <a:latin typeface="+mn-lt"/>
              <a:ea typeface="+mn-ea"/>
              <a:cs typeface="+mn-cs"/>
            </a:endParaRPr>
          </a:p>
          <a:p>
            <a:pPr marL="160020" indent="-160020" defTabSz="640080">
              <a:lnSpc>
                <a:spcPct val="110000"/>
              </a:lnSpc>
              <a:spcBef>
                <a:spcPts val="700"/>
              </a:spcBef>
            </a:pPr>
            <a:r>
              <a:rPr lang="en-US" kern="1200" cap="none" baseline="0" dirty="0">
                <a:solidFill>
                  <a:schemeClr val="tx1"/>
                </a:solidFill>
                <a:effectLst/>
                <a:latin typeface="+mn-lt"/>
                <a:ea typeface="+mn-ea"/>
                <a:cs typeface="+mn-cs"/>
              </a:rPr>
              <a:t>Anna’s attitude to the process completely changed from learning more about it through the Project</a:t>
            </a:r>
          </a:p>
          <a:p>
            <a:pPr marL="160020" indent="-160020" defTabSz="640080">
              <a:lnSpc>
                <a:spcPct val="110000"/>
              </a:lnSpc>
              <a:spcBef>
                <a:spcPts val="700"/>
              </a:spcBef>
            </a:pPr>
            <a:r>
              <a:rPr lang="en-US" kern="1200" cap="none" baseline="0" dirty="0">
                <a:solidFill>
                  <a:schemeClr val="tx1"/>
                </a:solidFill>
                <a:effectLst/>
                <a:latin typeface="+mn-lt"/>
                <a:ea typeface="+mn-ea"/>
                <a:cs typeface="+mn-cs"/>
              </a:rPr>
              <a:t>She and Mary worked collaboratively with all the care professionals and legal team to ensure that their mother’s best interests were identified and that adjustments were made to her care plan that took account of, for example, her cultural and religious wishes</a:t>
            </a:r>
          </a:p>
          <a:p>
            <a:pPr marL="160020" indent="-160020" defTabSz="640080">
              <a:lnSpc>
                <a:spcPct val="110000"/>
              </a:lnSpc>
              <a:spcBef>
                <a:spcPts val="700"/>
              </a:spcBef>
            </a:pPr>
            <a:r>
              <a:rPr lang="en-US" kern="1200" cap="none" baseline="0" dirty="0">
                <a:solidFill>
                  <a:schemeClr val="tx1"/>
                </a:solidFill>
                <a:effectLst/>
                <a:latin typeface="+mn-lt"/>
                <a:ea typeface="+mn-ea"/>
                <a:cs typeface="+mn-cs"/>
              </a:rPr>
              <a:t>Anna wrote a detailed blog about her story so that: </a:t>
            </a:r>
          </a:p>
          <a:p>
            <a:pPr marL="480060" lvl="1" indent="-160020" defTabSz="640080">
              <a:lnSpc>
                <a:spcPct val="110000"/>
              </a:lnSpc>
              <a:spcBef>
                <a:spcPts val="350"/>
              </a:spcBef>
            </a:pPr>
            <a:r>
              <a:rPr lang="en-US" sz="2000" kern="1200" cap="none" baseline="0" dirty="0">
                <a:solidFill>
                  <a:schemeClr val="tx1"/>
                </a:solidFill>
                <a:effectLst/>
                <a:latin typeface="+mn-lt"/>
                <a:ea typeface="+mn-ea"/>
                <a:cs typeface="+mn-cs"/>
              </a:rPr>
              <a:t>other families could learn from what happened and </a:t>
            </a:r>
          </a:p>
          <a:p>
            <a:pPr marL="480060" lvl="1" indent="-160020" defTabSz="640080">
              <a:lnSpc>
                <a:spcPct val="110000"/>
              </a:lnSpc>
              <a:spcBef>
                <a:spcPts val="350"/>
              </a:spcBef>
            </a:pPr>
            <a:r>
              <a:rPr lang="en-US" sz="2000" kern="1200" cap="none" baseline="0" dirty="0">
                <a:solidFill>
                  <a:schemeClr val="tx1"/>
                </a:solidFill>
                <a:effectLst/>
                <a:latin typeface="+mn-lt"/>
                <a:ea typeface="+mn-ea"/>
                <a:cs typeface="+mn-cs"/>
              </a:rPr>
              <a:t>to raise awareness for professionals, so that they can consider how to better involve and communicate with families, to improve the process</a:t>
            </a:r>
          </a:p>
          <a:p>
            <a:pPr marL="160020" indent="-160020" defTabSz="640080">
              <a:lnSpc>
                <a:spcPct val="110000"/>
              </a:lnSpc>
              <a:spcBef>
                <a:spcPts val="700"/>
              </a:spcBef>
            </a:pPr>
            <a:r>
              <a:rPr lang="en-US" kern="1200" cap="none" baseline="0" dirty="0">
                <a:solidFill>
                  <a:schemeClr val="tx1"/>
                </a:solidFill>
                <a:effectLst/>
                <a:latin typeface="+mn-lt"/>
                <a:ea typeface="+mn-ea"/>
                <a:cs typeface="+mn-cs"/>
              </a:rPr>
              <a:t>The blog has been read </a:t>
            </a:r>
            <a:r>
              <a:rPr lang="en-US" cap="none" dirty="0"/>
              <a:t>well over</a:t>
            </a:r>
            <a:r>
              <a:rPr lang="en-US" kern="1200" cap="none" baseline="0" dirty="0">
                <a:solidFill>
                  <a:schemeClr val="tx1"/>
                </a:solidFill>
                <a:effectLst/>
                <a:latin typeface="+mn-lt"/>
                <a:ea typeface="+mn-ea"/>
                <a:cs typeface="+mn-cs"/>
              </a:rPr>
              <a:t> 4000 times (current count 4.3K!)</a:t>
            </a:r>
          </a:p>
          <a:p>
            <a:pPr algn="ctr"/>
            <a:r>
              <a:rPr lang="en-GB" b="1" i="0" dirty="0">
                <a:solidFill>
                  <a:srgbClr val="00B050"/>
                </a:solidFill>
                <a:effectLst/>
                <a:latin typeface="var(--font-headings, &quot;PT Serif&quot;, Times, sans-serif)"/>
                <a:hlinkClick r:id="rId5">
                  <a:extLst>
                    <a:ext uri="{A12FA001-AC4F-418D-AE19-62706E023703}">
                      <ahyp:hlinkClr xmlns:ahyp="http://schemas.microsoft.com/office/drawing/2018/hyperlinkcolor" val="tx"/>
                    </a:ext>
                  </a:extLst>
                </a:hlinkClick>
              </a:rPr>
              <a:t>‘Deprived of her liberty’: My experience of the court procedure for my mum</a:t>
            </a:r>
            <a:endParaRPr lang="en-GB" b="1" i="0" dirty="0">
              <a:solidFill>
                <a:srgbClr val="00B050"/>
              </a:solidFill>
              <a:effectLst/>
              <a:latin typeface="var(--font-headings, &quot;PT Serif&quot;, Times, sans-serif)"/>
            </a:endParaRPr>
          </a:p>
        </p:txBody>
      </p:sp>
      <p:pic>
        <p:nvPicPr>
          <p:cNvPr id="7" name="Picture 6">
            <a:extLst>
              <a:ext uri="{FF2B5EF4-FFF2-40B4-BE49-F238E27FC236}">
                <a16:creationId xmlns:a16="http://schemas.microsoft.com/office/drawing/2014/main" id="{320A849B-4BD2-DC4B-B00B-FD4B03BA6217}"/>
              </a:ext>
            </a:extLst>
          </p:cNvPr>
          <p:cNvPicPr>
            <a:picLocks noChangeAspect="1"/>
          </p:cNvPicPr>
          <p:nvPr/>
        </p:nvPicPr>
        <p:blipFill>
          <a:blip r:embed="rId6"/>
          <a:stretch>
            <a:fillRect/>
          </a:stretch>
        </p:blipFill>
        <p:spPr>
          <a:xfrm>
            <a:off x="10930710" y="365434"/>
            <a:ext cx="840861" cy="478955"/>
          </a:xfrm>
          <a:prstGeom prst="rect">
            <a:avLst/>
          </a:prstGeom>
        </p:spPr>
      </p:pic>
      <p:sp>
        <p:nvSpPr>
          <p:cNvPr id="2" name="Rectangle 1">
            <a:extLst>
              <a:ext uri="{FF2B5EF4-FFF2-40B4-BE49-F238E27FC236}">
                <a16:creationId xmlns:a16="http://schemas.microsoft.com/office/drawing/2014/main" id="{383B82EF-57EA-894D-43C1-D9173D8D891D}"/>
              </a:ext>
            </a:extLst>
          </p:cNvPr>
          <p:cNvSpPr/>
          <p:nvPr/>
        </p:nvSpPr>
        <p:spPr>
          <a:xfrm>
            <a:off x="1591316" y="604912"/>
            <a:ext cx="1779012" cy="1295224"/>
          </a:xfrm>
          <a:prstGeom prst="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20040">
              <a:spcAft>
                <a:spcPts val="600"/>
              </a:spcAft>
            </a:pPr>
            <a:r>
              <a:rPr lang="en-GB" sz="2000" kern="1200" dirty="0">
                <a:solidFill>
                  <a:schemeClr val="tx1"/>
                </a:solidFill>
                <a:latin typeface="+mn-lt"/>
                <a:ea typeface="+mn-ea"/>
                <a:cs typeface="+mn-cs"/>
              </a:rPr>
              <a:t>Who observes the Court of Protection? </a:t>
            </a:r>
            <a:endParaRPr lang="en-GB" sz="2000" dirty="0">
              <a:solidFill>
                <a:schemeClr val="tx1"/>
              </a:solidFill>
            </a:endParaRPr>
          </a:p>
        </p:txBody>
      </p:sp>
    </p:spTree>
    <p:extLst>
      <p:ext uri="{BB962C8B-B14F-4D97-AF65-F5344CB8AC3E}">
        <p14:creationId xmlns:p14="http://schemas.microsoft.com/office/powerpoint/2010/main" val="30124112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pic>
        <p:nvPicPr>
          <p:cNvPr id="12" name="Picture 2">
            <a:extLst>
              <a:ext uri="{FF2B5EF4-FFF2-40B4-BE49-F238E27FC236}">
                <a16:creationId xmlns:a16="http://schemas.microsoft.com/office/drawing/2014/main" id="{B1981535-B5AA-4E0C-ACE5-925CC19B20F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F97D060-AA7E-4411-BA62-28BD1EBD55D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3">
            <a:extLst>
              <a:ext uri="{FF2B5EF4-FFF2-40B4-BE49-F238E27FC236}">
                <a16:creationId xmlns:a16="http://schemas.microsoft.com/office/drawing/2014/main" id="{297884C0-C661-644A-88A9-54DE84354CF3}"/>
              </a:ext>
            </a:extLst>
          </p:cNvPr>
          <p:cNvSpPr>
            <a:spLocks noGrp="1"/>
          </p:cNvSpPr>
          <p:nvPr>
            <p:ph type="title"/>
          </p:nvPr>
        </p:nvSpPr>
        <p:spPr>
          <a:xfrm>
            <a:off x="928333" y="2053884"/>
            <a:ext cx="2954349" cy="3385046"/>
          </a:xfrm>
        </p:spPr>
        <p:txBody>
          <a:bodyPr>
            <a:normAutofit/>
          </a:bodyPr>
          <a:lstStyle/>
          <a:p>
            <a:pPr algn="l" defTabSz="640080"/>
            <a:r>
              <a:rPr lang="en-US" sz="2400" b="1" i="1" kern="1200" cap="all" baseline="0" dirty="0">
                <a:solidFill>
                  <a:schemeClr val="tx1"/>
                </a:solidFill>
                <a:effectLst/>
                <a:latin typeface="+mj-lt"/>
                <a:ea typeface="+mj-ea"/>
                <a:cs typeface="+mj-cs"/>
              </a:rPr>
              <a:t>Anna and the Open Justice Court of Protection Project today</a:t>
            </a:r>
            <a:endParaRPr lang="en-US" sz="2400" b="1" i="1" dirty="0"/>
          </a:p>
        </p:txBody>
      </p:sp>
      <p:sp>
        <p:nvSpPr>
          <p:cNvPr id="5" name="Content Placeholder 4">
            <a:extLst>
              <a:ext uri="{FF2B5EF4-FFF2-40B4-BE49-F238E27FC236}">
                <a16:creationId xmlns:a16="http://schemas.microsoft.com/office/drawing/2014/main" id="{C6883B7E-96F1-A549-91CB-080BBE741921}"/>
              </a:ext>
            </a:extLst>
          </p:cNvPr>
          <p:cNvSpPr>
            <a:spLocks noGrp="1"/>
          </p:cNvSpPr>
          <p:nvPr>
            <p:ph idx="1"/>
          </p:nvPr>
        </p:nvSpPr>
        <p:spPr>
          <a:xfrm>
            <a:off x="4935437" y="804333"/>
            <a:ext cx="6135837" cy="5849685"/>
          </a:xfrm>
        </p:spPr>
        <p:txBody>
          <a:bodyPr anchor="ctr">
            <a:normAutofit lnSpcReduction="10000"/>
          </a:bodyPr>
          <a:lstStyle/>
          <a:p>
            <a:pPr marL="160020" indent="-160020" defTabSz="640080">
              <a:lnSpc>
                <a:spcPct val="110000"/>
              </a:lnSpc>
              <a:spcBef>
                <a:spcPts val="700"/>
              </a:spcBef>
            </a:pPr>
            <a:endParaRPr lang="en-US" kern="1200" cap="all" baseline="0" dirty="0">
              <a:solidFill>
                <a:schemeClr val="tx1"/>
              </a:solidFill>
              <a:effectLst/>
              <a:latin typeface="+mn-lt"/>
              <a:ea typeface="+mn-ea"/>
              <a:cs typeface="+mn-cs"/>
            </a:endParaRPr>
          </a:p>
          <a:p>
            <a:pPr marL="0" indent="0" defTabSz="640080">
              <a:lnSpc>
                <a:spcPct val="110000"/>
              </a:lnSpc>
              <a:spcBef>
                <a:spcPts val="700"/>
              </a:spcBef>
              <a:buNone/>
            </a:pPr>
            <a:r>
              <a:rPr lang="en-US" b="1" kern="1200" cap="all" baseline="0" dirty="0">
                <a:solidFill>
                  <a:schemeClr val="tx1"/>
                </a:solidFill>
                <a:effectLst/>
                <a:latin typeface="+mn-lt"/>
                <a:ea typeface="+mn-ea"/>
                <a:cs typeface="+mn-cs"/>
              </a:rPr>
              <a:t>Key Learning Points </a:t>
            </a:r>
          </a:p>
          <a:p>
            <a:pPr marL="0" indent="0" defTabSz="640080">
              <a:lnSpc>
                <a:spcPct val="110000"/>
              </a:lnSpc>
              <a:spcBef>
                <a:spcPts val="700"/>
              </a:spcBef>
              <a:buNone/>
            </a:pPr>
            <a:endParaRPr lang="en-US" kern="1200" cap="all" baseline="0" dirty="0">
              <a:solidFill>
                <a:schemeClr val="tx1"/>
              </a:solidFill>
              <a:effectLst/>
              <a:latin typeface="+mn-lt"/>
              <a:ea typeface="+mn-ea"/>
              <a:cs typeface="+mn-cs"/>
            </a:endParaRPr>
          </a:p>
          <a:p>
            <a:pPr marL="160020" indent="-160020" defTabSz="640080">
              <a:lnSpc>
                <a:spcPct val="110000"/>
              </a:lnSpc>
              <a:spcBef>
                <a:spcPts val="700"/>
              </a:spcBef>
            </a:pPr>
            <a:r>
              <a:rPr lang="en-US" kern="1200" cap="none" baseline="0" dirty="0">
                <a:solidFill>
                  <a:schemeClr val="tx1"/>
                </a:solidFill>
                <a:effectLst/>
                <a:latin typeface="+mn-lt"/>
                <a:ea typeface="+mn-ea"/>
                <a:cs typeface="+mn-cs"/>
              </a:rPr>
              <a:t>Anna found the Open Justice Court of Protection Project invaluable in the navigation of her mother’s case and has become passionate about open justice. She became a member of the core team in June 2023</a:t>
            </a:r>
          </a:p>
          <a:p>
            <a:pPr marL="160020" indent="-160020" defTabSz="640080">
              <a:lnSpc>
                <a:spcPct val="110000"/>
              </a:lnSpc>
              <a:spcBef>
                <a:spcPts val="700"/>
              </a:spcBef>
            </a:pPr>
            <a:r>
              <a:rPr lang="en-US" kern="1200" cap="none" baseline="0" dirty="0">
                <a:solidFill>
                  <a:schemeClr val="tx1"/>
                </a:solidFill>
                <a:effectLst/>
                <a:latin typeface="+mn-lt"/>
                <a:ea typeface="+mn-ea"/>
                <a:cs typeface="+mn-cs"/>
              </a:rPr>
              <a:t>As an “ordinary” family member and somebody with no professional background in social care or the law, she feels this brings a different perspective to observing and writing about COP cases.</a:t>
            </a:r>
          </a:p>
          <a:p>
            <a:pPr marL="160020" indent="-160020" defTabSz="640080">
              <a:lnSpc>
                <a:spcPct val="110000"/>
              </a:lnSpc>
              <a:spcBef>
                <a:spcPts val="700"/>
              </a:spcBef>
            </a:pPr>
            <a:r>
              <a:rPr lang="en-US" kern="1200" cap="none" baseline="0" dirty="0">
                <a:solidFill>
                  <a:schemeClr val="tx1"/>
                </a:solidFill>
                <a:effectLst/>
                <a:latin typeface="+mn-lt"/>
                <a:ea typeface="+mn-ea"/>
                <a:cs typeface="+mn-cs"/>
              </a:rPr>
              <a:t> She feels very strongly that communication with family members could be improved, to the benefit of all </a:t>
            </a:r>
          </a:p>
          <a:p>
            <a:pPr marL="160020" indent="-160020" defTabSz="640080">
              <a:lnSpc>
                <a:spcPct val="110000"/>
              </a:lnSpc>
              <a:spcBef>
                <a:spcPts val="700"/>
              </a:spcBef>
            </a:pPr>
            <a:r>
              <a:rPr lang="en-US" kern="1200" cap="none" baseline="0" dirty="0">
                <a:solidFill>
                  <a:schemeClr val="tx1"/>
                </a:solidFill>
                <a:effectLst/>
                <a:latin typeface="+mn-lt"/>
                <a:ea typeface="+mn-ea"/>
                <a:cs typeface="+mn-cs"/>
              </a:rPr>
              <a:t>Anna would encourage anybody, whatever their background, to observe COP hearings and contribute to open justice</a:t>
            </a:r>
          </a:p>
          <a:p>
            <a:pPr marL="0" indent="0" defTabSz="640080">
              <a:lnSpc>
                <a:spcPct val="110000"/>
              </a:lnSpc>
              <a:spcBef>
                <a:spcPts val="700"/>
              </a:spcBef>
              <a:buNone/>
            </a:pPr>
            <a:endParaRPr lang="en-US" sz="980" kern="1200" cap="all" baseline="0" dirty="0">
              <a:solidFill>
                <a:schemeClr val="tx1"/>
              </a:solidFill>
              <a:effectLst/>
              <a:latin typeface="+mn-lt"/>
              <a:ea typeface="+mn-ea"/>
              <a:cs typeface="+mn-cs"/>
            </a:endParaRPr>
          </a:p>
          <a:p>
            <a:pPr marL="0" indent="0">
              <a:lnSpc>
                <a:spcPct val="110000"/>
              </a:lnSpc>
              <a:buNone/>
            </a:pPr>
            <a:endParaRPr lang="en-US" sz="1400" dirty="0"/>
          </a:p>
        </p:txBody>
      </p:sp>
      <p:pic>
        <p:nvPicPr>
          <p:cNvPr id="7" name="Picture 6">
            <a:extLst>
              <a:ext uri="{FF2B5EF4-FFF2-40B4-BE49-F238E27FC236}">
                <a16:creationId xmlns:a16="http://schemas.microsoft.com/office/drawing/2014/main" id="{320A849B-4BD2-DC4B-B00B-FD4B03BA6217}"/>
              </a:ext>
            </a:extLst>
          </p:cNvPr>
          <p:cNvPicPr>
            <a:picLocks noChangeAspect="1"/>
          </p:cNvPicPr>
          <p:nvPr/>
        </p:nvPicPr>
        <p:blipFill>
          <a:blip r:embed="rId5"/>
          <a:stretch>
            <a:fillRect/>
          </a:stretch>
        </p:blipFill>
        <p:spPr>
          <a:xfrm>
            <a:off x="10729877" y="556742"/>
            <a:ext cx="842550" cy="479917"/>
          </a:xfrm>
          <a:prstGeom prst="rect">
            <a:avLst/>
          </a:prstGeom>
        </p:spPr>
      </p:pic>
      <p:sp>
        <p:nvSpPr>
          <p:cNvPr id="3" name="Rectangle 2">
            <a:extLst>
              <a:ext uri="{FF2B5EF4-FFF2-40B4-BE49-F238E27FC236}">
                <a16:creationId xmlns:a16="http://schemas.microsoft.com/office/drawing/2014/main" id="{59A45DD2-79A9-3587-C888-13A092B84F3D}"/>
              </a:ext>
            </a:extLst>
          </p:cNvPr>
          <p:cNvSpPr/>
          <p:nvPr/>
        </p:nvSpPr>
        <p:spPr>
          <a:xfrm>
            <a:off x="1591316" y="604912"/>
            <a:ext cx="1779012" cy="1295224"/>
          </a:xfrm>
          <a:prstGeom prst="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20040">
              <a:spcAft>
                <a:spcPts val="600"/>
              </a:spcAft>
            </a:pPr>
            <a:r>
              <a:rPr lang="en-GB" sz="2000" kern="1200" dirty="0">
                <a:solidFill>
                  <a:schemeClr val="tx1"/>
                </a:solidFill>
                <a:latin typeface="+mn-lt"/>
                <a:ea typeface="+mn-ea"/>
                <a:cs typeface="+mn-cs"/>
              </a:rPr>
              <a:t>Who observes the Court of Protection? </a:t>
            </a:r>
            <a:endParaRPr lang="en-GB" sz="2000" dirty="0">
              <a:solidFill>
                <a:schemeClr val="tx1"/>
              </a:solidFill>
            </a:endParaRPr>
          </a:p>
        </p:txBody>
      </p:sp>
    </p:spTree>
    <p:extLst>
      <p:ext uri="{BB962C8B-B14F-4D97-AF65-F5344CB8AC3E}">
        <p14:creationId xmlns:p14="http://schemas.microsoft.com/office/powerpoint/2010/main" val="32942784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9CA26-8207-FA09-685B-4A438BBC6CB9}"/>
              </a:ext>
            </a:extLst>
          </p:cNvPr>
          <p:cNvSpPr>
            <a:spLocks noGrp="1"/>
          </p:cNvSpPr>
          <p:nvPr>
            <p:ph type="ctrTitle"/>
          </p:nvPr>
        </p:nvSpPr>
        <p:spPr/>
        <p:txBody>
          <a:bodyPr/>
          <a:lstStyle/>
          <a:p>
            <a:r>
              <a:rPr lang="en-GB" dirty="0"/>
              <a:t>Please get involved! </a:t>
            </a:r>
          </a:p>
        </p:txBody>
      </p:sp>
      <p:sp>
        <p:nvSpPr>
          <p:cNvPr id="3" name="Subtitle 2">
            <a:extLst>
              <a:ext uri="{FF2B5EF4-FFF2-40B4-BE49-F238E27FC236}">
                <a16:creationId xmlns:a16="http://schemas.microsoft.com/office/drawing/2014/main" id="{A73CFAAD-10CB-E148-B65D-0E22BDA92FBE}"/>
              </a:ext>
            </a:extLst>
          </p:cNvPr>
          <p:cNvSpPr>
            <a:spLocks noGrp="1"/>
          </p:cNvSpPr>
          <p:nvPr>
            <p:ph type="subTitle" idx="1"/>
          </p:nvPr>
        </p:nvSpPr>
        <p:spPr/>
        <p:txBody>
          <a:bodyPr/>
          <a:lstStyle/>
          <a:p>
            <a:r>
              <a:rPr lang="en-GB" dirty="0"/>
              <a:t>Here’s how ……. </a:t>
            </a:r>
            <a:r>
              <a:rPr lang="en-GB" dirty="0">
                <a:solidFill>
                  <a:srgbClr val="FF0000"/>
                </a:solidFill>
              </a:rPr>
              <a:t>1, 2, 3 </a:t>
            </a:r>
            <a:r>
              <a:rPr lang="en-GB" dirty="0"/>
              <a:t>…. </a:t>
            </a:r>
          </a:p>
        </p:txBody>
      </p:sp>
    </p:spTree>
    <p:extLst>
      <p:ext uri="{BB962C8B-B14F-4D97-AF65-F5344CB8AC3E}">
        <p14:creationId xmlns:p14="http://schemas.microsoft.com/office/powerpoint/2010/main" val="8540544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DCB856F4-2C52-923C-3C8E-46C254AF972D}"/>
              </a:ext>
            </a:extLst>
          </p:cNvPr>
          <p:cNvPicPr>
            <a:picLocks noChangeAspect="1"/>
          </p:cNvPicPr>
          <p:nvPr/>
        </p:nvPicPr>
        <p:blipFill>
          <a:blip r:embed="rId3"/>
          <a:stretch>
            <a:fillRect/>
          </a:stretch>
        </p:blipFill>
        <p:spPr>
          <a:xfrm>
            <a:off x="7479265" y="3017175"/>
            <a:ext cx="4354260" cy="2005587"/>
          </a:xfrm>
          <a:prstGeom prst="rect">
            <a:avLst/>
          </a:prstGeom>
        </p:spPr>
      </p:pic>
      <p:pic>
        <p:nvPicPr>
          <p:cNvPr id="16" name="Picture 15">
            <a:extLst>
              <a:ext uri="{FF2B5EF4-FFF2-40B4-BE49-F238E27FC236}">
                <a16:creationId xmlns:a16="http://schemas.microsoft.com/office/drawing/2014/main" id="{D1B30988-6E83-679C-2785-6ABF01316AD3}"/>
              </a:ext>
            </a:extLst>
          </p:cNvPr>
          <p:cNvPicPr>
            <a:picLocks noChangeAspect="1"/>
          </p:cNvPicPr>
          <p:nvPr/>
        </p:nvPicPr>
        <p:blipFill>
          <a:blip r:embed="rId4"/>
          <a:stretch>
            <a:fillRect/>
          </a:stretch>
        </p:blipFill>
        <p:spPr>
          <a:xfrm>
            <a:off x="7885464" y="845445"/>
            <a:ext cx="4306536" cy="1977937"/>
          </a:xfrm>
          <a:prstGeom prst="rect">
            <a:avLst/>
          </a:prstGeom>
        </p:spPr>
      </p:pic>
      <p:sp>
        <p:nvSpPr>
          <p:cNvPr id="2" name="Title 1">
            <a:extLst>
              <a:ext uri="{FF2B5EF4-FFF2-40B4-BE49-F238E27FC236}">
                <a16:creationId xmlns:a16="http://schemas.microsoft.com/office/drawing/2014/main" id="{98DFFFC4-8BBD-2593-E275-134052E088FF}"/>
              </a:ext>
            </a:extLst>
          </p:cNvPr>
          <p:cNvSpPr>
            <a:spLocks noGrp="1"/>
          </p:cNvSpPr>
          <p:nvPr>
            <p:ph type="title"/>
          </p:nvPr>
        </p:nvSpPr>
        <p:spPr>
          <a:xfrm>
            <a:off x="0" y="-161544"/>
            <a:ext cx="9404723" cy="1400530"/>
          </a:xfrm>
        </p:spPr>
        <p:txBody>
          <a:bodyPr>
            <a:normAutofit/>
          </a:bodyPr>
          <a:lstStyle/>
          <a:p>
            <a:r>
              <a:rPr lang="en-GB" sz="3200" b="1" dirty="0">
                <a:solidFill>
                  <a:srgbClr val="FF0000"/>
                </a:solidFill>
              </a:rPr>
              <a:t>1.</a:t>
            </a:r>
            <a:r>
              <a:rPr lang="en-GB" sz="3200" b="1" dirty="0"/>
              <a:t> Read and Subscribe to our Blog</a:t>
            </a:r>
          </a:p>
        </p:txBody>
      </p:sp>
      <p:pic>
        <p:nvPicPr>
          <p:cNvPr id="9" name="Content Placeholder 8">
            <a:extLst>
              <a:ext uri="{FF2B5EF4-FFF2-40B4-BE49-F238E27FC236}">
                <a16:creationId xmlns:a16="http://schemas.microsoft.com/office/drawing/2014/main" id="{A85CD44C-E585-B4D9-F55C-1BECC3232886}"/>
              </a:ext>
            </a:extLst>
          </p:cNvPr>
          <p:cNvPicPr>
            <a:picLocks noGrp="1" noChangeAspect="1"/>
          </p:cNvPicPr>
          <p:nvPr>
            <p:ph idx="1"/>
          </p:nvPr>
        </p:nvPicPr>
        <p:blipFill>
          <a:blip r:embed="rId5"/>
          <a:stretch>
            <a:fillRect/>
          </a:stretch>
        </p:blipFill>
        <p:spPr>
          <a:xfrm>
            <a:off x="44709" y="937468"/>
            <a:ext cx="4318000" cy="1871205"/>
          </a:xfrm>
        </p:spPr>
      </p:pic>
      <p:pic>
        <p:nvPicPr>
          <p:cNvPr id="11" name="Picture 10">
            <a:extLst>
              <a:ext uri="{FF2B5EF4-FFF2-40B4-BE49-F238E27FC236}">
                <a16:creationId xmlns:a16="http://schemas.microsoft.com/office/drawing/2014/main" id="{E4B8AC56-6DBF-54F3-573F-36E2C2A35BE6}"/>
              </a:ext>
            </a:extLst>
          </p:cNvPr>
          <p:cNvPicPr>
            <a:picLocks noChangeAspect="1"/>
          </p:cNvPicPr>
          <p:nvPr/>
        </p:nvPicPr>
        <p:blipFill>
          <a:blip r:embed="rId6"/>
          <a:stretch>
            <a:fillRect/>
          </a:stretch>
        </p:blipFill>
        <p:spPr>
          <a:xfrm>
            <a:off x="2254149" y="937468"/>
            <a:ext cx="4306537" cy="1871205"/>
          </a:xfrm>
          <a:prstGeom prst="rect">
            <a:avLst/>
          </a:prstGeom>
        </p:spPr>
      </p:pic>
      <p:pic>
        <p:nvPicPr>
          <p:cNvPr id="12" name="Content Placeholder 4" descr="A close up of a sign&#10;&#10;Description automatically generated">
            <a:extLst>
              <a:ext uri="{FF2B5EF4-FFF2-40B4-BE49-F238E27FC236}">
                <a16:creationId xmlns:a16="http://schemas.microsoft.com/office/drawing/2014/main" id="{1F58FD81-3708-9C62-49DB-A2648B299D1A}"/>
              </a:ext>
            </a:extLst>
          </p:cNvPr>
          <p:cNvPicPr>
            <a:picLocks noChangeAspect="1"/>
          </p:cNvPicPr>
          <p:nvPr/>
        </p:nvPicPr>
        <p:blipFill>
          <a:blip r:embed="rId7"/>
          <a:stretch>
            <a:fillRect/>
          </a:stretch>
        </p:blipFill>
        <p:spPr>
          <a:xfrm>
            <a:off x="9895840" y="113766"/>
            <a:ext cx="1719112" cy="1125220"/>
          </a:xfrm>
          <a:prstGeom prst="rect">
            <a:avLst/>
          </a:prstGeom>
        </p:spPr>
      </p:pic>
      <p:pic>
        <p:nvPicPr>
          <p:cNvPr id="14" name="Picture 13">
            <a:extLst>
              <a:ext uri="{FF2B5EF4-FFF2-40B4-BE49-F238E27FC236}">
                <a16:creationId xmlns:a16="http://schemas.microsoft.com/office/drawing/2014/main" id="{51BDF30E-40C8-EFEE-9A0F-E6F1159B756C}"/>
              </a:ext>
            </a:extLst>
          </p:cNvPr>
          <p:cNvPicPr>
            <a:picLocks noChangeAspect="1"/>
          </p:cNvPicPr>
          <p:nvPr/>
        </p:nvPicPr>
        <p:blipFill>
          <a:blip r:embed="rId8"/>
          <a:stretch>
            <a:fillRect/>
          </a:stretch>
        </p:blipFill>
        <p:spPr>
          <a:xfrm>
            <a:off x="4407417" y="830736"/>
            <a:ext cx="4325813" cy="1977937"/>
          </a:xfrm>
          <a:prstGeom prst="rect">
            <a:avLst/>
          </a:prstGeom>
        </p:spPr>
      </p:pic>
      <p:sp>
        <p:nvSpPr>
          <p:cNvPr id="23" name="TextBox 22">
            <a:extLst>
              <a:ext uri="{FF2B5EF4-FFF2-40B4-BE49-F238E27FC236}">
                <a16:creationId xmlns:a16="http://schemas.microsoft.com/office/drawing/2014/main" id="{DEEBE8AA-82B6-89E4-C9A3-34ACFAF87203}"/>
              </a:ext>
            </a:extLst>
          </p:cNvPr>
          <p:cNvSpPr txBox="1"/>
          <p:nvPr/>
        </p:nvSpPr>
        <p:spPr>
          <a:xfrm>
            <a:off x="206561" y="2963039"/>
            <a:ext cx="11899900" cy="3477875"/>
          </a:xfrm>
          <a:prstGeom prst="rect">
            <a:avLst/>
          </a:prstGeom>
          <a:noFill/>
        </p:spPr>
        <p:txBody>
          <a:bodyPr wrap="square" rtlCol="0">
            <a:spAutoFit/>
          </a:bodyPr>
          <a:lstStyle/>
          <a:p>
            <a:pPr marL="342900" indent="-342900">
              <a:buFont typeface="Arial" panose="020B0604020202020204" pitchFamily="34" charset="0"/>
              <a:buChar char="•"/>
            </a:pPr>
            <a:r>
              <a:rPr lang="en-GB" sz="2000" dirty="0"/>
              <a:t>Nearly 400 blog posts to date</a:t>
            </a:r>
          </a:p>
          <a:p>
            <a:endParaRPr lang="en-GB" sz="2000" dirty="0"/>
          </a:p>
          <a:p>
            <a:pPr marL="342900" indent="-342900">
              <a:buFont typeface="Arial" panose="020B0604020202020204" pitchFamily="34" charset="0"/>
              <a:buChar char="•"/>
            </a:pPr>
            <a:r>
              <a:rPr lang="en-GB" sz="2000" dirty="0"/>
              <a:t>Around 3 posts per week</a:t>
            </a:r>
          </a:p>
          <a:p>
            <a:endParaRPr lang="en-GB" sz="2000" dirty="0"/>
          </a:p>
          <a:p>
            <a:pPr marL="342900" indent="-342900">
              <a:buFont typeface="Arial" panose="020B0604020202020204" pitchFamily="34" charset="0"/>
              <a:buChar char="•"/>
            </a:pPr>
            <a:r>
              <a:rPr lang="en-GB" sz="2000" dirty="0"/>
              <a:t>Subscribe via ‘subscribe’ box at the bottom of each page.</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endParaRPr lang="en-GB" sz="2000" dirty="0"/>
          </a:p>
          <a:p>
            <a:endParaRPr lang="en-GB" sz="2000" dirty="0"/>
          </a:p>
          <a:p>
            <a:pPr marL="342900" indent="-342900">
              <a:buFont typeface="Arial" panose="020B0604020202020204" pitchFamily="34" charset="0"/>
              <a:buChar char="•"/>
            </a:pPr>
            <a:r>
              <a:rPr lang="en-GB" sz="2000" dirty="0"/>
              <a:t>Search for key terms (e.g., ‘dementia’) via ‘search’ box at bottom of each page.</a:t>
            </a:r>
          </a:p>
          <a:p>
            <a:pPr marL="342900" indent="-342900">
              <a:buFont typeface="Arial" panose="020B0604020202020204" pitchFamily="34" charset="0"/>
              <a:buChar char="•"/>
            </a:pPr>
            <a:endParaRPr lang="en-GB" sz="2000" dirty="0"/>
          </a:p>
          <a:p>
            <a:endParaRPr lang="en-GB" sz="2000" dirty="0"/>
          </a:p>
        </p:txBody>
      </p:sp>
      <p:pic>
        <p:nvPicPr>
          <p:cNvPr id="20" name="Picture 19">
            <a:extLst>
              <a:ext uri="{FF2B5EF4-FFF2-40B4-BE49-F238E27FC236}">
                <a16:creationId xmlns:a16="http://schemas.microsoft.com/office/drawing/2014/main" id="{A13F3F12-DFD1-2B34-60ED-44F2F7061547}"/>
              </a:ext>
            </a:extLst>
          </p:cNvPr>
          <p:cNvPicPr>
            <a:picLocks noChangeAspect="1"/>
          </p:cNvPicPr>
          <p:nvPr/>
        </p:nvPicPr>
        <p:blipFill rotWithShape="1">
          <a:blip r:embed="rId9"/>
          <a:srcRect t="8963" b="5889"/>
          <a:stretch/>
        </p:blipFill>
        <p:spPr>
          <a:xfrm>
            <a:off x="624238" y="4758392"/>
            <a:ext cx="4078123" cy="524808"/>
          </a:xfrm>
          <a:prstGeom prst="rect">
            <a:avLst/>
          </a:prstGeom>
        </p:spPr>
      </p:pic>
      <p:pic>
        <p:nvPicPr>
          <p:cNvPr id="25" name="Picture 24">
            <a:extLst>
              <a:ext uri="{FF2B5EF4-FFF2-40B4-BE49-F238E27FC236}">
                <a16:creationId xmlns:a16="http://schemas.microsoft.com/office/drawing/2014/main" id="{53A4046F-42DF-268E-0D00-BA826A6C7932}"/>
              </a:ext>
            </a:extLst>
          </p:cNvPr>
          <p:cNvPicPr>
            <a:picLocks noChangeAspect="1"/>
          </p:cNvPicPr>
          <p:nvPr/>
        </p:nvPicPr>
        <p:blipFill>
          <a:blip r:embed="rId10"/>
          <a:stretch>
            <a:fillRect/>
          </a:stretch>
        </p:blipFill>
        <p:spPr>
          <a:xfrm>
            <a:off x="624237" y="5935801"/>
            <a:ext cx="4078123" cy="505113"/>
          </a:xfrm>
          <a:prstGeom prst="rect">
            <a:avLst/>
          </a:prstGeom>
        </p:spPr>
      </p:pic>
    </p:spTree>
    <p:extLst>
      <p:ext uri="{BB962C8B-B14F-4D97-AF65-F5344CB8AC3E}">
        <p14:creationId xmlns:p14="http://schemas.microsoft.com/office/powerpoint/2010/main" val="37719748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10"/>
          <p:cNvSpPr txBox="1">
            <a:spLocks noGrp="1"/>
          </p:cNvSpPr>
          <p:nvPr>
            <p:ph type="title"/>
          </p:nvPr>
        </p:nvSpPr>
        <p:spPr>
          <a:xfrm>
            <a:off x="232936" y="678180"/>
            <a:ext cx="9358104" cy="56134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chemeClr val="lt2"/>
              </a:buClr>
              <a:buSzPts val="2400"/>
              <a:buFont typeface="Century Gothic"/>
              <a:buNone/>
            </a:pPr>
            <a:r>
              <a:rPr lang="en-GB" sz="3600" b="1" dirty="0">
                <a:solidFill>
                  <a:srgbClr val="FF0000"/>
                </a:solidFill>
                <a:latin typeface="Arial" panose="020B0604020202020204" pitchFamily="34" charset="0"/>
                <a:cs typeface="Arial" panose="020B0604020202020204" pitchFamily="34" charset="0"/>
              </a:rPr>
              <a:t>2.</a:t>
            </a:r>
            <a:r>
              <a:rPr lang="en-GB" b="1" dirty="0">
                <a:latin typeface="Arial" panose="020B0604020202020204" pitchFamily="34" charset="0"/>
                <a:cs typeface="Arial" panose="020B0604020202020204" pitchFamily="34" charset="0"/>
              </a:rPr>
              <a:t> </a:t>
            </a:r>
            <a:r>
              <a:rPr lang="en-GB" sz="3200" b="1" dirty="0">
                <a:latin typeface="Arial" panose="020B0604020202020204" pitchFamily="34" charset="0"/>
                <a:cs typeface="Arial" panose="020B0604020202020204" pitchFamily="34" charset="0"/>
              </a:rPr>
              <a:t>Observe a Hearing </a:t>
            </a:r>
            <a:br>
              <a:rPr lang="en-GB" sz="3200" b="1" dirty="0">
                <a:latin typeface="Arial" panose="020B0604020202020204" pitchFamily="34" charset="0"/>
                <a:cs typeface="Arial" panose="020B0604020202020204" pitchFamily="34" charset="0"/>
              </a:rPr>
            </a:br>
            <a:r>
              <a:rPr lang="en-GB" sz="3200" b="1" dirty="0">
                <a:latin typeface="Arial" panose="020B0604020202020204" pitchFamily="34" charset="0"/>
                <a:cs typeface="Arial" panose="020B0604020202020204" pitchFamily="34" charset="0"/>
              </a:rPr>
              <a:t>     (and maybe write a blog?)</a:t>
            </a:r>
            <a:endParaRPr lang="en-GB" sz="3200" dirty="0">
              <a:latin typeface="Arial" panose="020B0604020202020204" pitchFamily="34" charset="0"/>
              <a:cs typeface="Arial" panose="020B0604020202020204" pitchFamily="34" charset="0"/>
            </a:endParaRPr>
          </a:p>
        </p:txBody>
      </p:sp>
      <p:pic>
        <p:nvPicPr>
          <p:cNvPr id="251" name="Google Shape;251;p10" descr="A close up of a sign&#10;&#10;Description automatically generated"/>
          <p:cNvPicPr preferRelativeResize="0">
            <a:picLocks noGrp="1"/>
          </p:cNvPicPr>
          <p:nvPr>
            <p:ph idx="1"/>
          </p:nvPr>
        </p:nvPicPr>
        <p:blipFill rotWithShape="1">
          <a:blip r:embed="rId3">
            <a:alphaModFix/>
          </a:blip>
          <a:srcRect/>
          <a:stretch/>
        </p:blipFill>
        <p:spPr>
          <a:xfrm>
            <a:off x="9885680" y="114300"/>
            <a:ext cx="1719112" cy="1125220"/>
          </a:xfrm>
          <a:prstGeom prst="rect">
            <a:avLst/>
          </a:prstGeom>
          <a:noFill/>
          <a:ln>
            <a:noFill/>
          </a:ln>
        </p:spPr>
      </p:pic>
      <p:sp>
        <p:nvSpPr>
          <p:cNvPr id="250" name="Google Shape;250;p10"/>
          <p:cNvSpPr txBox="1">
            <a:spLocks noGrp="1"/>
          </p:cNvSpPr>
          <p:nvPr>
            <p:ph type="body" sz="half" idx="2"/>
          </p:nvPr>
        </p:nvSpPr>
        <p:spPr>
          <a:xfrm>
            <a:off x="232936" y="843915"/>
            <a:ext cx="9358104" cy="5890259"/>
          </a:xfrm>
          <a:prstGeom prst="rect">
            <a:avLst/>
          </a:prstGeom>
          <a:solidFill>
            <a:srgbClr val="F2F2F2">
              <a:alpha val="14901"/>
            </a:srgbClr>
          </a:solidFill>
          <a:ln>
            <a:noFill/>
          </a:ln>
        </p:spPr>
        <p:txBody>
          <a:bodyPr spcFirstLastPara="1" wrap="square" lIns="91425" tIns="45700" rIns="91425" bIns="45700" anchor="ctr" anchorCtr="0">
            <a:normAutofit/>
          </a:bodyPr>
          <a:lstStyle/>
          <a:p>
            <a:pPr marL="342900" lvl="0" indent="-241300" algn="l" rtl="0">
              <a:spcBef>
                <a:spcPts val="0"/>
              </a:spcBef>
              <a:spcAft>
                <a:spcPts val="0"/>
              </a:spcAft>
              <a:buSzPts val="1600"/>
              <a:buNone/>
            </a:pPr>
            <a:endParaRPr lang="en-GB" dirty="0"/>
          </a:p>
          <a:p>
            <a:pPr marL="342900" lvl="0" indent="-241300" algn="l" rtl="0">
              <a:spcBef>
                <a:spcPts val="1000"/>
              </a:spcBef>
              <a:spcAft>
                <a:spcPts val="0"/>
              </a:spcAft>
              <a:buSzPts val="1600"/>
              <a:buNone/>
            </a:pPr>
            <a:endParaRPr lang="en-GB" dirty="0"/>
          </a:p>
        </p:txBody>
      </p:sp>
      <p:pic>
        <p:nvPicPr>
          <p:cNvPr id="253" name="Google Shape;253;p10"/>
          <p:cNvPicPr preferRelativeResize="0"/>
          <p:nvPr/>
        </p:nvPicPr>
        <p:blipFill rotWithShape="1">
          <a:blip r:embed="rId4">
            <a:alphaModFix/>
          </a:blip>
          <a:srcRect/>
          <a:stretch/>
        </p:blipFill>
        <p:spPr>
          <a:xfrm>
            <a:off x="633045" y="1589649"/>
            <a:ext cx="4863515" cy="4788137"/>
          </a:xfrm>
          <a:prstGeom prst="rect">
            <a:avLst/>
          </a:prstGeom>
          <a:noFill/>
          <a:ln>
            <a:noFill/>
          </a:ln>
        </p:spPr>
      </p:pic>
      <p:sp>
        <p:nvSpPr>
          <p:cNvPr id="254" name="Google Shape;254;p10"/>
          <p:cNvSpPr txBox="1"/>
          <p:nvPr/>
        </p:nvSpPr>
        <p:spPr>
          <a:xfrm>
            <a:off x="5079809" y="1388386"/>
            <a:ext cx="2933551" cy="3477835"/>
          </a:xfrm>
          <a:prstGeom prst="rect">
            <a:avLst/>
          </a:prstGeom>
          <a:solidFill>
            <a:srgbClr val="DAE6EB"/>
          </a:solid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Arial"/>
              <a:buChar char="•"/>
            </a:pPr>
            <a:r>
              <a:rPr lang="en-GB" sz="2000" dirty="0">
                <a:solidFill>
                  <a:schemeClr val="dk1"/>
                </a:solidFill>
                <a:latin typeface="+mj-lt"/>
                <a:ea typeface="Century Gothic"/>
                <a:cs typeface="Century Gothic"/>
                <a:sym typeface="Century Gothic"/>
              </a:rPr>
              <a:t>Featured Hearings</a:t>
            </a:r>
            <a:endParaRPr sz="2000" dirty="0">
              <a:latin typeface="+mj-lt"/>
            </a:endParaRPr>
          </a:p>
          <a:p>
            <a:pPr marL="0" marR="0" lvl="0" indent="0" algn="l" rtl="0">
              <a:spcBef>
                <a:spcPts val="0"/>
              </a:spcBef>
              <a:spcAft>
                <a:spcPts val="0"/>
              </a:spcAft>
              <a:buNone/>
            </a:pPr>
            <a:endParaRPr sz="2000" dirty="0">
              <a:solidFill>
                <a:schemeClr val="dk1"/>
              </a:solidFill>
              <a:latin typeface="+mj-lt"/>
              <a:ea typeface="Century Gothic"/>
              <a:cs typeface="Century Gothic"/>
              <a:sym typeface="Century Gothic"/>
            </a:endParaRPr>
          </a:p>
          <a:p>
            <a:pPr marL="285750" indent="-285750">
              <a:buClr>
                <a:schemeClr val="dk1"/>
              </a:buClr>
              <a:buSzPts val="1800"/>
              <a:buFont typeface="Arial"/>
              <a:buChar char="•"/>
            </a:pPr>
            <a:r>
              <a:rPr lang="en-GB" sz="2000" dirty="0">
                <a:solidFill>
                  <a:schemeClr val="dk1"/>
                </a:solidFill>
                <a:latin typeface="+mj-lt"/>
                <a:ea typeface="Century Gothic"/>
                <a:cs typeface="Century Gothic"/>
                <a:sym typeface="Century Gothic"/>
              </a:rPr>
              <a:t>Selection of most accessible hearings each day</a:t>
            </a:r>
            <a:endParaRPr sz="2000" dirty="0">
              <a:latin typeface="+mj-lt"/>
            </a:endParaRPr>
          </a:p>
          <a:p>
            <a:pPr marL="285750" marR="0" lvl="0" indent="-171450" algn="l" rtl="0">
              <a:spcBef>
                <a:spcPts val="0"/>
              </a:spcBef>
              <a:spcAft>
                <a:spcPts val="0"/>
              </a:spcAft>
              <a:buClr>
                <a:schemeClr val="lt1"/>
              </a:buClr>
              <a:buSzPts val="1800"/>
              <a:buFont typeface="Arial"/>
              <a:buNone/>
            </a:pPr>
            <a:endParaRPr sz="2000" dirty="0">
              <a:solidFill>
                <a:schemeClr val="dk1"/>
              </a:solidFill>
              <a:latin typeface="+mj-lt"/>
              <a:ea typeface="Century Gothic"/>
              <a:cs typeface="Century Gothic"/>
              <a:sym typeface="Century Gothic"/>
            </a:endParaRPr>
          </a:p>
          <a:p>
            <a:pPr marL="285750" indent="-285750">
              <a:buClr>
                <a:schemeClr val="dk1"/>
              </a:buClr>
              <a:buSzPts val="1800"/>
              <a:buFont typeface="Arial"/>
              <a:buChar char="•"/>
            </a:pPr>
            <a:r>
              <a:rPr lang="en-GB" sz="2000" dirty="0">
                <a:solidFill>
                  <a:schemeClr val="dk1"/>
                </a:solidFill>
                <a:latin typeface="+mj-lt"/>
                <a:ea typeface="Century Gothic"/>
                <a:cs typeface="Century Gothic"/>
                <a:sym typeface="Century Gothic"/>
              </a:rPr>
              <a:t>Probably best ‘first step’ for anyone interested in observing CoP in action</a:t>
            </a:r>
          </a:p>
        </p:txBody>
      </p:sp>
      <p:sp>
        <p:nvSpPr>
          <p:cNvPr id="255" name="Google Shape;255;p10"/>
          <p:cNvSpPr txBox="1"/>
          <p:nvPr/>
        </p:nvSpPr>
        <p:spPr>
          <a:xfrm>
            <a:off x="2600960" y="6312203"/>
            <a:ext cx="4312245" cy="400110"/>
          </a:xfrm>
          <a:prstGeom prst="rect">
            <a:avLst/>
          </a:prstGeom>
          <a:solidFill>
            <a:srgbClr val="DAE6EB"/>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000" b="1" dirty="0">
                <a:solidFill>
                  <a:schemeClr val="dk1"/>
                </a:solidFill>
                <a:latin typeface="Century Gothic"/>
                <a:ea typeface="Century Gothic"/>
                <a:cs typeface="Century Gothic"/>
                <a:sym typeface="Century Gothic"/>
              </a:rPr>
              <a:t>openjusticecourtofprotection.org</a:t>
            </a:r>
            <a:endParaRPr dirty="0"/>
          </a:p>
        </p:txBody>
      </p:sp>
      <p:pic>
        <p:nvPicPr>
          <p:cNvPr id="3" name="Picture 2">
            <a:extLst>
              <a:ext uri="{FF2B5EF4-FFF2-40B4-BE49-F238E27FC236}">
                <a16:creationId xmlns:a16="http://schemas.microsoft.com/office/drawing/2014/main" id="{760E902A-589A-A168-DDCF-8AB007752C19}"/>
              </a:ext>
            </a:extLst>
          </p:cNvPr>
          <p:cNvPicPr>
            <a:picLocks noChangeAspect="1"/>
          </p:cNvPicPr>
          <p:nvPr/>
        </p:nvPicPr>
        <p:blipFill>
          <a:blip r:embed="rId5"/>
          <a:stretch>
            <a:fillRect/>
          </a:stretch>
        </p:blipFill>
        <p:spPr>
          <a:xfrm>
            <a:off x="8552287" y="2530959"/>
            <a:ext cx="2372146" cy="2022645"/>
          </a:xfrm>
          <a:prstGeom prst="rect">
            <a:avLst/>
          </a:prstGeom>
        </p:spPr>
      </p:pic>
      <p:sp>
        <p:nvSpPr>
          <p:cNvPr id="6" name="Google Shape;255;p10">
            <a:extLst>
              <a:ext uri="{FF2B5EF4-FFF2-40B4-BE49-F238E27FC236}">
                <a16:creationId xmlns:a16="http://schemas.microsoft.com/office/drawing/2014/main" id="{F98698B2-6D8C-9E04-2D54-7E50916A976F}"/>
              </a:ext>
            </a:extLst>
          </p:cNvPr>
          <p:cNvSpPr txBox="1"/>
          <p:nvPr/>
        </p:nvSpPr>
        <p:spPr>
          <a:xfrm>
            <a:off x="8494469" y="1974536"/>
            <a:ext cx="2487781" cy="400069"/>
          </a:xfrm>
          <a:prstGeom prst="rect">
            <a:avLst/>
          </a:prstGeom>
          <a:solidFill>
            <a:srgbClr val="DAE6EB"/>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000" b="1" dirty="0">
                <a:solidFill>
                  <a:schemeClr val="dk1"/>
                </a:solidFill>
                <a:latin typeface="Century Gothic"/>
                <a:sym typeface="Century Gothic"/>
              </a:rPr>
              <a:t>@OpenJusticeCoP</a:t>
            </a:r>
            <a:endParaRPr dirty="0"/>
          </a:p>
        </p:txBody>
      </p:sp>
      <p:sp>
        <p:nvSpPr>
          <p:cNvPr id="9" name="TextBox 8">
            <a:extLst>
              <a:ext uri="{FF2B5EF4-FFF2-40B4-BE49-F238E27FC236}">
                <a16:creationId xmlns:a16="http://schemas.microsoft.com/office/drawing/2014/main" id="{527E2A84-99D5-C76E-43E4-9CF3EB2FA66B}"/>
              </a:ext>
            </a:extLst>
          </p:cNvPr>
          <p:cNvSpPr txBox="1"/>
          <p:nvPr/>
        </p:nvSpPr>
        <p:spPr>
          <a:xfrm>
            <a:off x="8216900" y="4866221"/>
            <a:ext cx="2933551" cy="1323439"/>
          </a:xfrm>
          <a:prstGeom prst="rect">
            <a:avLst/>
          </a:prstGeom>
          <a:solidFill>
            <a:schemeClr val="tx1">
              <a:lumMod val="85000"/>
            </a:schemeClr>
          </a:solidFill>
        </p:spPr>
        <p:txBody>
          <a:bodyPr wrap="square" rtlCol="0">
            <a:spAutoFit/>
          </a:bodyPr>
          <a:lstStyle/>
          <a:p>
            <a:pPr marL="342900" indent="-342900">
              <a:buFont typeface="Arial" panose="020B0604020202020204" pitchFamily="34" charset="0"/>
              <a:buChar char="•"/>
            </a:pPr>
            <a:r>
              <a:rPr lang="en-GB" sz="2000" dirty="0">
                <a:solidFill>
                  <a:schemeClr val="bg1"/>
                </a:solidFill>
              </a:rPr>
              <a:t>More hearings (including regional)</a:t>
            </a:r>
          </a:p>
          <a:p>
            <a:pPr marL="342900" indent="-342900">
              <a:buFont typeface="Arial" panose="020B0604020202020204" pitchFamily="34" charset="0"/>
              <a:buChar char="•"/>
            </a:pPr>
            <a:endParaRPr lang="en-GB" sz="2000" dirty="0">
              <a:solidFill>
                <a:schemeClr val="bg1"/>
              </a:solidFill>
            </a:endParaRPr>
          </a:p>
          <a:p>
            <a:pPr marL="342900" indent="-342900">
              <a:buFont typeface="Arial" panose="020B0604020202020204" pitchFamily="34" charset="0"/>
              <a:buChar char="•"/>
            </a:pPr>
            <a:r>
              <a:rPr lang="en-GB" sz="2000" dirty="0">
                <a:solidFill>
                  <a:schemeClr val="bg1"/>
                </a:solidFill>
              </a:rPr>
              <a:t>Ad hoc updates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close up of a sign&#10;&#10;Description automatically generated">
            <a:extLst>
              <a:ext uri="{FF2B5EF4-FFF2-40B4-BE49-F238E27FC236}">
                <a16:creationId xmlns:a16="http://schemas.microsoft.com/office/drawing/2014/main" id="{B13BB139-ECC4-4165-99EB-AFFD272BB3F2}"/>
              </a:ext>
            </a:extLst>
          </p:cNvPr>
          <p:cNvPicPr>
            <a:picLocks noChangeAspect="1"/>
          </p:cNvPicPr>
          <p:nvPr/>
        </p:nvPicPr>
        <p:blipFill>
          <a:blip r:embed="rId3"/>
          <a:stretch>
            <a:fillRect/>
          </a:stretch>
        </p:blipFill>
        <p:spPr>
          <a:xfrm>
            <a:off x="184632" y="1173890"/>
            <a:ext cx="4916470" cy="4739375"/>
          </a:xfrm>
          <a:prstGeom prst="rect">
            <a:avLst/>
          </a:prstGeom>
          <a:solidFill>
            <a:schemeClr val="tx1"/>
          </a:solidFill>
        </p:spPr>
      </p:pic>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normAutofit fontScale="90000"/>
          </a:bodyPr>
          <a:lstStyle/>
          <a:p>
            <a:r>
              <a:rPr lang="en-GB" sz="4200" b="1" dirty="0">
                <a:solidFill>
                  <a:srgbClr val="FF0000"/>
                </a:solidFill>
              </a:rPr>
              <a:t>3. </a:t>
            </a:r>
            <a:r>
              <a:rPr lang="en-GB" sz="4200" b="1" dirty="0"/>
              <a:t>Further Details and Contact</a:t>
            </a:r>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4"/>
          <a:stretch>
            <a:fillRect/>
          </a:stretch>
        </p:blipFill>
        <p:spPr>
          <a:xfrm>
            <a:off x="9885680" y="114300"/>
            <a:ext cx="1719112" cy="1125220"/>
          </a:xfrm>
        </p:spPr>
      </p:pic>
      <p:sp>
        <p:nvSpPr>
          <p:cNvPr id="7" name="TextBox 6">
            <a:extLst>
              <a:ext uri="{FF2B5EF4-FFF2-40B4-BE49-F238E27FC236}">
                <a16:creationId xmlns:a16="http://schemas.microsoft.com/office/drawing/2014/main" id="{44FE05E9-CBCE-41E4-BF80-5D434CECCDEB}"/>
              </a:ext>
            </a:extLst>
          </p:cNvPr>
          <p:cNvSpPr txBox="1"/>
          <p:nvPr/>
        </p:nvSpPr>
        <p:spPr>
          <a:xfrm>
            <a:off x="10426232" y="2560725"/>
            <a:ext cx="1178560" cy="100584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2" name="TextBox 11">
            <a:extLst>
              <a:ext uri="{FF2B5EF4-FFF2-40B4-BE49-F238E27FC236}">
                <a16:creationId xmlns:a16="http://schemas.microsoft.com/office/drawing/2014/main" id="{2EF11F1A-E236-47FC-A8F4-BAB4CF1FE35A}"/>
              </a:ext>
            </a:extLst>
          </p:cNvPr>
          <p:cNvSpPr txBox="1"/>
          <p:nvPr/>
        </p:nvSpPr>
        <p:spPr>
          <a:xfrm>
            <a:off x="9615902" y="4887770"/>
            <a:ext cx="2539758" cy="738664"/>
          </a:xfrm>
          <a:prstGeom prst="rect">
            <a:avLst/>
          </a:prstGeom>
          <a:noFill/>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8" name="Speech Bubble: Rectangle with Corners Rounded 17">
            <a:extLst>
              <a:ext uri="{FF2B5EF4-FFF2-40B4-BE49-F238E27FC236}">
                <a16:creationId xmlns:a16="http://schemas.microsoft.com/office/drawing/2014/main" id="{B2824989-E696-4BBD-B296-78A183DC80A0}"/>
              </a:ext>
            </a:extLst>
          </p:cNvPr>
          <p:cNvSpPr/>
          <p:nvPr/>
        </p:nvSpPr>
        <p:spPr>
          <a:xfrm>
            <a:off x="5618480" y="814388"/>
            <a:ext cx="3641725" cy="1204363"/>
          </a:xfrm>
          <a:prstGeom prst="wedgeRoundRectCallout">
            <a:avLst/>
          </a:prstGeom>
          <a:solidFill>
            <a:schemeClr val="accent6">
              <a:lumMod val="50000"/>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Website: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chemeClr val="tx1"/>
                </a:solidFill>
                <a:effectLst/>
                <a:uLnTx/>
                <a:uFillTx/>
                <a:latin typeface="Century Gothic" panose="020B0502020202020204"/>
                <a:ea typeface="+mn-ea"/>
                <a:cs typeface="+mn-cs"/>
              </a:rPr>
              <a:t>openjusticecourtofprotection.org</a:t>
            </a:r>
          </a:p>
        </p:txBody>
      </p:sp>
      <p:sp>
        <p:nvSpPr>
          <p:cNvPr id="20" name="Speech Bubble: Rectangle with Corners Rounded 19">
            <a:extLst>
              <a:ext uri="{FF2B5EF4-FFF2-40B4-BE49-F238E27FC236}">
                <a16:creationId xmlns:a16="http://schemas.microsoft.com/office/drawing/2014/main" id="{F0AB1092-44D5-49E4-867D-AE5ABE30314B}"/>
              </a:ext>
            </a:extLst>
          </p:cNvPr>
          <p:cNvSpPr/>
          <p:nvPr/>
        </p:nvSpPr>
        <p:spPr>
          <a:xfrm>
            <a:off x="5618480" y="2941395"/>
            <a:ext cx="3641725" cy="1204363"/>
          </a:xfrm>
          <a:prstGeom prst="wedgeRoundRectCallout">
            <a:avLst/>
          </a:prstGeom>
          <a:solidFill>
            <a:schemeClr val="tx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Twitter: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chemeClr val="tx1"/>
                </a:solidFill>
                <a:effectLst/>
                <a:uLnTx/>
                <a:uFillTx/>
                <a:latin typeface="Century Gothic" panose="020B0502020202020204"/>
                <a:ea typeface="+mn-ea"/>
                <a:cs typeface="+mn-cs"/>
              </a:rPr>
              <a:t>@OpenJusticeCoP</a:t>
            </a:r>
          </a:p>
        </p:txBody>
      </p:sp>
      <p:sp>
        <p:nvSpPr>
          <p:cNvPr id="21" name="Speech Bubble: Rectangle with Corners Rounded 20">
            <a:extLst>
              <a:ext uri="{FF2B5EF4-FFF2-40B4-BE49-F238E27FC236}">
                <a16:creationId xmlns:a16="http://schemas.microsoft.com/office/drawing/2014/main" id="{1E4F2431-EE12-4C60-8694-CB37F2050748}"/>
              </a:ext>
            </a:extLst>
          </p:cNvPr>
          <p:cNvSpPr/>
          <p:nvPr/>
        </p:nvSpPr>
        <p:spPr>
          <a:xfrm>
            <a:off x="5618480" y="5068402"/>
            <a:ext cx="3641725" cy="1204363"/>
          </a:xfrm>
          <a:prstGeom prst="wedgeRoundRectCallout">
            <a:avLst/>
          </a:prstGeom>
          <a:solidFill>
            <a:schemeClr val="tx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tx1"/>
                </a:solidFill>
                <a:effectLst/>
                <a:uLnTx/>
                <a:uFillTx/>
                <a:latin typeface="Century Gothic" panose="020B0502020202020204"/>
                <a:ea typeface="+mn-ea"/>
                <a:cs typeface="+mn-cs"/>
              </a:rPr>
              <a:t>Email: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chemeClr val="tx1"/>
                </a:solidFill>
                <a:effectLst/>
                <a:uLnTx/>
                <a:uFillTx/>
                <a:latin typeface="Century Gothic" panose="020B0502020202020204"/>
                <a:ea typeface="+mn-ea"/>
                <a:cs typeface="+mn-cs"/>
              </a:rPr>
              <a:t>OpenJustice@yahoo.com</a:t>
            </a:r>
          </a:p>
        </p:txBody>
      </p:sp>
      <p:sp>
        <p:nvSpPr>
          <p:cNvPr id="3" name="TextBox 2">
            <a:extLst>
              <a:ext uri="{FF2B5EF4-FFF2-40B4-BE49-F238E27FC236}">
                <a16:creationId xmlns:a16="http://schemas.microsoft.com/office/drawing/2014/main" id="{4EEADAC5-2572-819A-A41C-34ACC1BAC9E1}"/>
              </a:ext>
            </a:extLst>
          </p:cNvPr>
          <p:cNvSpPr txBox="1"/>
          <p:nvPr/>
        </p:nvSpPr>
        <p:spPr>
          <a:xfrm>
            <a:off x="9615902" y="2214569"/>
            <a:ext cx="2297802" cy="4031873"/>
          </a:xfrm>
          <a:prstGeom prst="rect">
            <a:avLst/>
          </a:prstGeom>
          <a:solidFill>
            <a:schemeClr val="bg1">
              <a:lumMod val="65000"/>
            </a:schemeClr>
          </a:solidFill>
          <a:ln>
            <a:solidFill>
              <a:srgbClr val="C00000"/>
            </a:solidFill>
          </a:ln>
        </p:spPr>
        <p:txBody>
          <a:bodyPr wrap="square" rtlCol="0">
            <a:spAutoFit/>
          </a:bodyPr>
          <a:lstStyle/>
          <a:p>
            <a:r>
              <a:rPr lang="en-GB" sz="1600" b="1" dirty="0"/>
              <a:t>The OJCOP Team</a:t>
            </a:r>
          </a:p>
          <a:p>
            <a:endParaRPr lang="en-GB" sz="1600" dirty="0"/>
          </a:p>
          <a:p>
            <a:pPr marL="171450" indent="-171450">
              <a:buFont typeface="Arial" panose="020B0604020202020204" pitchFamily="34" charset="0"/>
              <a:buChar char="•"/>
            </a:pPr>
            <a:r>
              <a:rPr lang="en-GB" sz="1600" dirty="0"/>
              <a:t>Celia Kitzinger</a:t>
            </a:r>
          </a:p>
          <a:p>
            <a:r>
              <a:rPr lang="en-GB" sz="1600" i="1" dirty="0"/>
              <a:t>Co-Director</a:t>
            </a:r>
          </a:p>
          <a:p>
            <a:endParaRPr lang="en-GB" sz="1600" i="1" dirty="0"/>
          </a:p>
          <a:p>
            <a:pPr marL="171450" indent="-171450">
              <a:buFont typeface="Arial" panose="020B0604020202020204" pitchFamily="34" charset="0"/>
              <a:buChar char="•"/>
            </a:pPr>
            <a:r>
              <a:rPr lang="en-GB" sz="1600" dirty="0"/>
              <a:t>Gill Loomes-Quinn</a:t>
            </a:r>
          </a:p>
          <a:p>
            <a:r>
              <a:rPr lang="en-GB" sz="1600" i="1" dirty="0"/>
              <a:t>Co-Director</a:t>
            </a:r>
          </a:p>
          <a:p>
            <a:endParaRPr lang="en-GB" sz="1600" i="1" dirty="0"/>
          </a:p>
          <a:p>
            <a:pPr marL="171450" indent="-171450">
              <a:buFont typeface="Arial" panose="020B0604020202020204" pitchFamily="34" charset="0"/>
              <a:buChar char="•"/>
            </a:pPr>
            <a:r>
              <a:rPr lang="en-GB" sz="1600" dirty="0"/>
              <a:t>Claire Martin</a:t>
            </a:r>
          </a:p>
          <a:p>
            <a:r>
              <a:rPr lang="en-GB" sz="1600" i="1" dirty="0"/>
              <a:t>Core Team Member</a:t>
            </a:r>
          </a:p>
          <a:p>
            <a:endParaRPr lang="en-GB" sz="1600" i="1" dirty="0"/>
          </a:p>
          <a:p>
            <a:pPr marL="171450" indent="-171450">
              <a:buFont typeface="Arial" panose="020B0604020202020204" pitchFamily="34" charset="0"/>
              <a:buChar char="•"/>
            </a:pPr>
            <a:r>
              <a:rPr lang="en-GB" sz="1600" dirty="0"/>
              <a:t>Anna Jones Brown</a:t>
            </a:r>
          </a:p>
          <a:p>
            <a:r>
              <a:rPr lang="en-GB" sz="1600" i="1" dirty="0"/>
              <a:t>Core Team Member</a:t>
            </a:r>
          </a:p>
          <a:p>
            <a:endParaRPr lang="en-GB" sz="1600" i="1" dirty="0"/>
          </a:p>
          <a:p>
            <a:pPr marL="171450" indent="-171450">
              <a:buFont typeface="Arial" panose="020B0604020202020204" pitchFamily="34" charset="0"/>
              <a:buChar char="•"/>
            </a:pPr>
            <a:r>
              <a:rPr lang="en-GB" sz="1600" dirty="0"/>
              <a:t>Daniel Clark</a:t>
            </a:r>
          </a:p>
          <a:p>
            <a:r>
              <a:rPr lang="en-GB" sz="1600" i="1" dirty="0"/>
              <a:t>Core Team Member</a:t>
            </a:r>
          </a:p>
        </p:txBody>
      </p:sp>
    </p:spTree>
    <p:extLst>
      <p:ext uri="{BB962C8B-B14F-4D97-AF65-F5344CB8AC3E}">
        <p14:creationId xmlns:p14="http://schemas.microsoft.com/office/powerpoint/2010/main" val="760040826"/>
      </p:ext>
    </p:extLst>
  </p:cSld>
  <p:clrMapOvr>
    <a:masterClrMapping/>
  </p:clrMapOvr>
  <mc:AlternateContent xmlns:mc="http://schemas.openxmlformats.org/markup-compatibility/2006" xmlns:p14="http://schemas.microsoft.com/office/powerpoint/2010/main">
    <mc:Choice Requires="p14">
      <p:transition spd="slow" p14:dur="2000" advTm="7862"/>
    </mc:Choice>
    <mc:Fallback xmlns="">
      <p:transition spd="slow" advTm="7862"/>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7EAFD-E8C8-7CDC-E2A0-F322589FC498}"/>
              </a:ext>
            </a:extLst>
          </p:cNvPr>
          <p:cNvSpPr>
            <a:spLocks noGrp="1"/>
          </p:cNvSpPr>
          <p:nvPr>
            <p:ph type="title"/>
          </p:nvPr>
        </p:nvSpPr>
        <p:spPr>
          <a:xfrm>
            <a:off x="1110722" y="2503588"/>
            <a:ext cx="10364451" cy="1596177"/>
          </a:xfrm>
        </p:spPr>
        <p:style>
          <a:lnRef idx="2">
            <a:schemeClr val="accent2">
              <a:shade val="15000"/>
            </a:schemeClr>
          </a:lnRef>
          <a:fillRef idx="1">
            <a:schemeClr val="accent2"/>
          </a:fillRef>
          <a:effectRef idx="0">
            <a:schemeClr val="accent2"/>
          </a:effectRef>
          <a:fontRef idx="minor">
            <a:schemeClr val="lt1"/>
          </a:fontRef>
        </p:style>
        <p:txBody>
          <a:bodyPr/>
          <a:lstStyle/>
          <a:p>
            <a:r>
              <a:rPr lang="en-GB" dirty="0">
                <a:solidFill>
                  <a:schemeClr val="tx1"/>
                </a:solidFill>
              </a:rPr>
              <a:t>Thanks for listening</a:t>
            </a:r>
            <a:br>
              <a:rPr lang="en-GB" dirty="0">
                <a:solidFill>
                  <a:schemeClr val="tx1"/>
                </a:solidFill>
              </a:rPr>
            </a:br>
            <a:br>
              <a:rPr lang="en-GB" dirty="0">
                <a:solidFill>
                  <a:schemeClr val="tx1"/>
                </a:solidFill>
              </a:rPr>
            </a:br>
            <a:r>
              <a:rPr lang="en-GB" cap="none" dirty="0">
                <a:solidFill>
                  <a:schemeClr val="tx1"/>
                </a:solidFill>
              </a:rPr>
              <a:t>I’ll have a go at answering any questions!</a:t>
            </a:r>
            <a:endParaRPr lang="en-GB" dirty="0">
              <a:solidFill>
                <a:schemeClr val="tx1"/>
              </a:solidFill>
            </a:endParaRPr>
          </a:p>
        </p:txBody>
      </p:sp>
    </p:spTree>
    <p:extLst>
      <p:ext uri="{BB962C8B-B14F-4D97-AF65-F5344CB8AC3E}">
        <p14:creationId xmlns:p14="http://schemas.microsoft.com/office/powerpoint/2010/main" val="4057979650"/>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803</TotalTime>
  <Words>2831</Words>
  <Application>Microsoft Office PowerPoint</Application>
  <PresentationFormat>Widescreen</PresentationFormat>
  <Paragraphs>270</Paragraphs>
  <Slides>32</Slides>
  <Notes>32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Arial</vt:lpstr>
      <vt:lpstr>Calibri</vt:lpstr>
      <vt:lpstr>Century Gothic</vt:lpstr>
      <vt:lpstr>PT Sans</vt:lpstr>
      <vt:lpstr>Tw Cen MT</vt:lpstr>
      <vt:lpstr>var(--font-headings, "PT Serif", Times, sans-serif)</vt:lpstr>
      <vt:lpstr>Wingdings</vt:lpstr>
      <vt:lpstr>Wingdings 3</vt:lpstr>
      <vt:lpstr>Droplet</vt:lpstr>
      <vt:lpstr>OLDER PEOPLE AND MENTAL CAPACITY:   THE OPEN JUSTICE COURT OF PROTECTION PROJECT</vt:lpstr>
      <vt:lpstr>Structure of the talk </vt:lpstr>
      <vt:lpstr>PowerPoint Presentation</vt:lpstr>
      <vt:lpstr>Expert Evidence Challenges in the COP ‘Barbara’: capacity to consent to sex and marriage </vt:lpstr>
      <vt:lpstr>‘Barbara &amp; John’ – their wait to be together</vt:lpstr>
      <vt:lpstr>Cross-Examination in the COP</vt:lpstr>
      <vt:lpstr>PowerPoint Presentation</vt:lpstr>
      <vt:lpstr>PowerPoint Presentation</vt:lpstr>
      <vt:lpstr>A Happy Ending for Barbara &amp; John</vt:lpstr>
      <vt:lpstr>Another case ……</vt:lpstr>
      <vt:lpstr>The balance of autonomy, protection and Human Rights in practice</vt:lpstr>
      <vt:lpstr>Continued</vt:lpstr>
      <vt:lpstr>Lots more blogs about cases involving older people on our website ………</vt:lpstr>
      <vt:lpstr>             “Fine words butter no parsnips”</vt:lpstr>
      <vt:lpstr>PowerPoint Presentation</vt:lpstr>
      <vt:lpstr>PowerPoint Presentation</vt:lpstr>
      <vt:lpstr>PowerPoint Presentation</vt:lpstr>
      <vt:lpstr>PowerPoint Presentation</vt:lpstr>
      <vt:lpstr>PowerPoint Presentation</vt:lpstr>
      <vt:lpstr>The Website</vt:lpstr>
      <vt:lpstr>PowerPoint Presentation</vt:lpstr>
      <vt:lpstr>Who observes the court of protection?</vt:lpstr>
      <vt:lpstr>Observing and Blogging for  the Open Justice COP Project</vt:lpstr>
      <vt:lpstr>    The story of how Anna became involved in the Open Justice Court of Protection Project</vt:lpstr>
      <vt:lpstr>    The story of how Anna became involved in the Open Justice Court of Protection Project</vt:lpstr>
      <vt:lpstr>    The story of how Anna became involved in the Open Justice Court of Protection Project</vt:lpstr>
      <vt:lpstr>Anna and the Open Justice Court of Protection Project today</vt:lpstr>
      <vt:lpstr>Please get involved! </vt:lpstr>
      <vt:lpstr>1. Read and Subscribe to our Blog</vt:lpstr>
      <vt:lpstr>2. Observe a Hearing       (and maybe write a blog?)</vt:lpstr>
      <vt:lpstr>3. Further Details and Contact</vt:lpstr>
      <vt:lpstr>Thanks for listening  I’ll have a go at answering any questions!</vt:lpstr>
    </vt:vector>
  </TitlesOfParts>
  <Company>Gateshead Health NHS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OLDER PEOPLE AND MENTAL CAPACITY: THE IMPORTANCE OF OPEN JUSTICE IN THE COURT OF PROTECTION  THE OPEN JUSTICE COURT OF PROTECTION PROJECT</dc:title>
  <dc:creator>MARTIN, Claire (GATESHEAD HEALTH NHS FOUNDATION TRUST)</dc:creator>
  <cp:lastModifiedBy>Gillian Loomes</cp:lastModifiedBy>
  <cp:revision>71</cp:revision>
  <dcterms:created xsi:type="dcterms:W3CDTF">2023-08-30T16:52:38Z</dcterms:created>
  <dcterms:modified xsi:type="dcterms:W3CDTF">2023-11-07T22:17:52Z</dcterms:modified>
</cp:coreProperties>
</file>