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sldIdLst>
    <p:sldId id="256" r:id="rId2"/>
    <p:sldId id="266" r:id="rId3"/>
    <p:sldId id="284" r:id="rId4"/>
    <p:sldId id="265" r:id="rId5"/>
    <p:sldId id="271" r:id="rId6"/>
    <p:sldId id="276" r:id="rId7"/>
    <p:sldId id="277" r:id="rId8"/>
    <p:sldId id="278" r:id="rId9"/>
    <p:sldId id="283" r:id="rId10"/>
    <p:sldId id="267" r:id="rId11"/>
    <p:sldId id="282" r:id="rId12"/>
    <p:sldId id="264" r:id="rId13"/>
    <p:sldId id="291" r:id="rId14"/>
    <p:sldId id="275" r:id="rId15"/>
    <p:sldId id="263" r:id="rId16"/>
    <p:sldId id="273" r:id="rId17"/>
    <p:sldId id="272" r:id="rId18"/>
    <p:sldId id="280" r:id="rId19"/>
    <p:sldId id="279" r:id="rId20"/>
    <p:sldId id="281" r:id="rId21"/>
    <p:sldId id="270" r:id="rId22"/>
    <p:sldId id="285" r:id="rId23"/>
    <p:sldId id="292" r:id="rId24"/>
    <p:sldId id="293" r:id="rId25"/>
    <p:sldId id="294" r:id="rId26"/>
    <p:sldId id="295" r:id="rId27"/>
    <p:sldId id="296" r:id="rId28"/>
    <p:sldId id="297" r:id="rId29"/>
    <p:sldId id="298" r:id="rId30"/>
    <p:sldId id="299" r:id="rId31"/>
    <p:sldId id="300" r:id="rId32"/>
    <p:sldId id="301" r:id="rId33"/>
    <p:sldId id="26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98D"/>
    <a:srgbClr val="448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64" d="100"/>
          <a:sy n="64" d="100"/>
        </p:scale>
        <p:origin x="74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214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22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295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91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296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549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91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672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750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32958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864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676478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54372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726410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4637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91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838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8/28/2024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8074383"/>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hyperlink" Target="https://www.bailii.org/cgi-bin/redirect.cgi?path=/uk/cases/UKHL/1913/2.html" TargetMode="External"/><Relationship Id="rId4" Type="http://schemas.openxmlformats.org/officeDocument/2006/relationships/hyperlink" Target="http://www.bailii.org/ew/cases/EWCA/Civ/2012/420.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7.jpg"/><Relationship Id="rId1" Type="http://schemas.openxmlformats.org/officeDocument/2006/relationships/slideLayout" Target="../slideLayouts/slideLayout8.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2.png"/><Relationship Id="rId7"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11" Type="http://schemas.openxmlformats.org/officeDocument/2006/relationships/image" Target="../media/image8.jpg"/><Relationship Id="rId5" Type="http://schemas.openxmlformats.org/officeDocument/2006/relationships/image" Target="../media/image4.png"/><Relationship Id="rId10" Type="http://schemas.openxmlformats.org/officeDocument/2006/relationships/image" Target="../media/image23.jpg"/><Relationship Id="rId4" Type="http://schemas.openxmlformats.org/officeDocument/2006/relationships/image" Target="../media/image3.png"/><Relationship Id="rId9"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hyperlink" Target="Human%20Rights%20has%20become%20real%20and%20applied.%20%20I%20can%20see%20more%20clearly%20that%20down%20at%20the%20coal%20face,%20we%20have%20real%20opportunity%20to%20empower%20our%20service%20users.%20%20And%20based%20on%20what%20I%20have%20observed,%20I%20have%20confidence%20that%20if%20the%20situation%20of%20our%20service%20users%20%20should%20ever%20require%20consideration%20by%20the%20Court%20of%20Protection,%20%20the%20judge%20will%20ensure%20their%20right%20to%20participate%20is%20facilitated%20and%20their%20right%20to%20self-determination,%20if%20at%20all%20possible,%20is%20respected." TargetMode="Externa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hyperlink" Target="https://openjusticecourtofprotection.org/2020/06/24/capacity-and-death-in-the-court-of-protection/" TargetMode="External"/><Relationship Id="rId5" Type="http://schemas.openxmlformats.org/officeDocument/2006/relationships/hyperlink" Target="https://openjusticecourtofprotection.org/2020/06/17/one-and-a-half-remote-hearings-in-the-court-of-protection/" TargetMode="External"/><Relationship Id="rId4" Type="http://schemas.openxmlformats.org/officeDocument/2006/relationships/hyperlink" Target="https://openjusticecourtofprotection.org/2020/06/22/person-centred-decision-making-in-the-court-of-protecti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openjusticecourtofprotection.org/2020/07/22/restrictions-covid-19-and-a-glass-of-champagn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openjusticecourtofprotection.org/2020/08/19/questions-of-capacity/"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openjusticecourtofprotection.org/2020/07/31/navigating-approaches-to-care-when-family-and-local-authority-disagre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microsoft.com/office/2007/relationships/hdphoto" Target="../media/hdphoto2.wdp"/><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judiciary.uk/wp-content/uploads/2017/11/cop-transparency-template-order-for-2017-rules.pdf" TargetMode="Externa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hyperlink" Target="https://openjusticecourtofprotection.org/2023/12/07/warrant-for-arrest-of-ps-mother/" TargetMode="External"/><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29.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hyperlink" Target="https://openjusticecourtofprotection.org/2024/02/27/when-families-want-to-tell-their-story-discharging-a-transparency-order/" TargetMode="External"/><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hyperlink" Target="https://openjusticecourtofprotection.org/2024/08/06/she-wants-to-tell-her-court-of-protection-story-but-will-the-court-allow-he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openjusticecourtofprotection.org/2023/07/07/gagged-in-whose-best-interests/" TargetMode="External"/><Relationship Id="rId2" Type="http://schemas.openxmlformats.org/officeDocument/2006/relationships/hyperlink" Target="https://openjusticecourtofprotection.org/2023/03/17/deprived-of-her-liberty-my-experience-of-the-court-procedure-for-my-mum/" TargetMode="Externa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1.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image" Target="../media/image30.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2">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6450203" y="2895600"/>
            <a:ext cx="5741797" cy="819912"/>
          </a:xfrm>
        </p:spPr>
        <p:txBody>
          <a:bodyPr>
            <a:normAutofit/>
          </a:bodyPr>
          <a:lstStyle/>
          <a:p>
            <a:r>
              <a:rPr lang="en-GB" sz="2000" b="1" dirty="0">
                <a:solidFill>
                  <a:schemeClr val="tx1"/>
                </a:solidFill>
              </a:rPr>
              <a:t>Open Justice in the Court of Protection: </a:t>
            </a:r>
            <a:br>
              <a:rPr lang="en-GB" sz="2000" b="1" dirty="0">
                <a:solidFill>
                  <a:schemeClr val="tx1"/>
                </a:solidFill>
              </a:rPr>
            </a:br>
            <a:r>
              <a:rPr lang="en-GB" sz="2000" b="1" dirty="0">
                <a:solidFill>
                  <a:schemeClr val="tx1"/>
                </a:solidFill>
              </a:rPr>
              <a:t>Opportunities for Social Workers</a:t>
            </a:r>
          </a:p>
        </p:txBody>
      </p:sp>
      <p:sp>
        <p:nvSpPr>
          <p:cNvPr id="3" name="Subtitle 2">
            <a:extLst>
              <a:ext uri="{FF2B5EF4-FFF2-40B4-BE49-F238E27FC236}">
                <a16:creationId xmlns:a16="http://schemas.microsoft.com/office/drawing/2014/main" id="{763F12A9-E992-40A1-9047-763F5B1F7C55}"/>
              </a:ext>
            </a:extLst>
          </p:cNvPr>
          <p:cNvSpPr>
            <a:spLocks noGrp="1"/>
          </p:cNvSpPr>
          <p:nvPr>
            <p:ph type="subTitle" idx="1"/>
          </p:nvPr>
        </p:nvSpPr>
        <p:spPr>
          <a:xfrm>
            <a:off x="6450203" y="4177321"/>
            <a:ext cx="5952122" cy="1766279"/>
          </a:xfrm>
        </p:spPr>
        <p:txBody>
          <a:bodyPr>
            <a:normAutofit lnSpcReduction="10000"/>
          </a:bodyPr>
          <a:lstStyle/>
          <a:p>
            <a:r>
              <a:rPr lang="en-GB" i="1" dirty="0">
                <a:solidFill>
                  <a:schemeClr val="tx1"/>
                </a:solidFill>
                <a:latin typeface="+mn-lt"/>
              </a:rPr>
              <a:t>Dr Gill loomes- Quinn </a:t>
            </a:r>
          </a:p>
          <a:p>
            <a:r>
              <a:rPr lang="en-GB" sz="1200" i="1" dirty="0">
                <a:solidFill>
                  <a:schemeClr val="tx1"/>
                </a:solidFill>
                <a:latin typeface="+mn-lt"/>
              </a:rPr>
              <a:t>Co-director – open justice court of protection project</a:t>
            </a:r>
          </a:p>
          <a:p>
            <a:r>
              <a:rPr lang="en-GB" i="1" dirty="0">
                <a:solidFill>
                  <a:schemeClr val="tx1"/>
                </a:solidFill>
              </a:rPr>
              <a:t>&amp;</a:t>
            </a:r>
          </a:p>
          <a:p>
            <a:r>
              <a:rPr lang="en-GB" i="1" dirty="0">
                <a:solidFill>
                  <a:schemeClr val="tx1"/>
                </a:solidFill>
              </a:rPr>
              <a:t>AMANDA HILL</a:t>
            </a:r>
          </a:p>
          <a:p>
            <a:r>
              <a:rPr lang="en-GB" sz="1200" i="1" dirty="0" err="1">
                <a:solidFill>
                  <a:schemeClr val="tx1"/>
                </a:solidFill>
              </a:rPr>
              <a:t>pHd</a:t>
            </a:r>
            <a:r>
              <a:rPr lang="en-GB" sz="1200" i="1" dirty="0">
                <a:solidFill>
                  <a:schemeClr val="tx1"/>
                </a:solidFill>
              </a:rPr>
              <a:t> researcher</a:t>
            </a:r>
          </a:p>
          <a:p>
            <a:endParaRPr lang="en-GB" i="1" dirty="0">
              <a:solidFill>
                <a:schemeClr val="tx1"/>
              </a:solidFill>
            </a:endParaRPr>
          </a:p>
        </p:txBody>
      </p:sp>
    </p:spTree>
    <p:extLst>
      <p:ext uri="{BB962C8B-B14F-4D97-AF65-F5344CB8AC3E}">
        <p14:creationId xmlns:p14="http://schemas.microsoft.com/office/powerpoint/2010/main" val="1663492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Talk Outline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24376" y="938254"/>
            <a:ext cx="9358104" cy="5849620"/>
          </a:xfrm>
        </p:spPr>
        <p:txBody>
          <a:bodyPr>
            <a:normAutofit fontScale="92500" lnSpcReduction="20000"/>
          </a:bodyPr>
          <a:lstStyle/>
          <a:p>
            <a:r>
              <a:rPr lang="en-GB" sz="2800" dirty="0"/>
              <a:t>‘Open Justice’ in the Court of Protection</a:t>
            </a:r>
          </a:p>
          <a:p>
            <a:endParaRPr lang="en-GB" sz="2800" dirty="0"/>
          </a:p>
          <a:p>
            <a:r>
              <a:rPr lang="en-GB" sz="2800" dirty="0"/>
              <a:t>The OJCOP Project:</a:t>
            </a:r>
            <a:endParaRPr lang="en-GB" sz="2600" dirty="0"/>
          </a:p>
          <a:p>
            <a:pPr lvl="1"/>
            <a:r>
              <a:rPr lang="en-GB" sz="2800" dirty="0"/>
              <a:t>The Project</a:t>
            </a:r>
          </a:p>
          <a:p>
            <a:pPr lvl="1"/>
            <a:r>
              <a:rPr lang="en-GB" sz="2800" dirty="0"/>
              <a:t>Twitter</a:t>
            </a:r>
          </a:p>
          <a:p>
            <a:pPr lvl="1"/>
            <a:r>
              <a:rPr lang="en-GB" sz="2800" dirty="0"/>
              <a:t>The Website</a:t>
            </a:r>
          </a:p>
          <a:p>
            <a:pPr lvl="1"/>
            <a:r>
              <a:rPr lang="en-GB" sz="2800" dirty="0"/>
              <a:t>The Blog</a:t>
            </a:r>
          </a:p>
          <a:p>
            <a:pPr lvl="1"/>
            <a:r>
              <a:rPr lang="en-GB" sz="2800" dirty="0"/>
              <a:t>Observer Feedback Form</a:t>
            </a:r>
          </a:p>
          <a:p>
            <a:pPr marL="457200" lvl="1" indent="0">
              <a:buNone/>
            </a:pPr>
            <a:endParaRPr lang="en-GB" sz="2800" dirty="0"/>
          </a:p>
          <a:p>
            <a:pPr marL="514350" indent="-457200"/>
            <a:r>
              <a:rPr lang="en-GB" sz="3000" dirty="0"/>
              <a:t>Why Observe the CoP in Action? </a:t>
            </a:r>
          </a:p>
          <a:p>
            <a:pPr lvl="1"/>
            <a:endParaRPr lang="en-GB" sz="2800" dirty="0"/>
          </a:p>
          <a:p>
            <a:pPr lvl="1"/>
            <a:endParaRPr lang="en-GB" sz="2800" dirty="0"/>
          </a:p>
          <a:p>
            <a:r>
              <a:rPr lang="en-GB" sz="3000" dirty="0"/>
              <a:t>Transparency Orders &amp; Families</a:t>
            </a:r>
          </a:p>
          <a:p>
            <a:pPr marL="0" indent="0">
              <a:buNone/>
            </a:pPr>
            <a:endParaRPr lang="en-GB" sz="3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Tree>
    <p:extLst>
      <p:ext uri="{BB962C8B-B14F-4D97-AF65-F5344CB8AC3E}">
        <p14:creationId xmlns:p14="http://schemas.microsoft.com/office/powerpoint/2010/main" val="309586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The Court of Protection</a:t>
            </a:r>
          </a:p>
          <a:p>
            <a:pPr marL="0" indent="0" algn="ctr">
              <a:buNone/>
            </a:pPr>
            <a:r>
              <a:rPr lang="en-GB" sz="7200" dirty="0"/>
              <a:t>&amp;</a:t>
            </a:r>
          </a:p>
          <a:p>
            <a:pPr marL="0" indent="0" algn="ctr">
              <a:buNone/>
            </a:pPr>
            <a:r>
              <a:rPr lang="en-GB" sz="7200" dirty="0"/>
              <a:t>Transparency</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242453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32936" y="282575"/>
            <a:ext cx="9358104" cy="561340"/>
          </a:xfrm>
        </p:spPr>
        <p:txBody>
          <a:bodyPr/>
          <a:lstStyle/>
          <a:p>
            <a:r>
              <a:rPr lang="en-GB" sz="4200" b="1" dirty="0"/>
              <a:t>OVERVIEW: The Court of Protection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52160"/>
          </a:xfrm>
          <a:solidFill>
            <a:schemeClr val="tx1">
              <a:lumMod val="95000"/>
              <a:alpha val="15000"/>
            </a:schemeClr>
          </a:solidFill>
        </p:spPr>
        <p:txBody>
          <a:bodyPr>
            <a:normAutofit lnSpcReduction="10000"/>
          </a:bodyPr>
          <a:lstStyle/>
          <a:p>
            <a:pPr marL="0" indent="0">
              <a:buNone/>
            </a:pPr>
            <a:endParaRPr lang="en-GB" dirty="0"/>
          </a:p>
          <a:p>
            <a:r>
              <a:rPr lang="en-GB" dirty="0"/>
              <a:t>Established in current form by the </a:t>
            </a:r>
            <a:r>
              <a:rPr lang="en-GB" b="1" dirty="0"/>
              <a:t>Mental Capacity Act 2005</a:t>
            </a:r>
          </a:p>
          <a:p>
            <a:r>
              <a:rPr lang="en-GB" dirty="0"/>
              <a:t>Makes determinations about mental capacity</a:t>
            </a:r>
          </a:p>
          <a:p>
            <a:r>
              <a:rPr lang="en-GB" dirty="0"/>
              <a:t>Makes Best Interests decisions on behalf of </a:t>
            </a:r>
            <a:r>
              <a:rPr lang="en-GB" dirty="0" err="1"/>
              <a:t>incapacitous</a:t>
            </a:r>
            <a:r>
              <a:rPr lang="en-GB" dirty="0"/>
              <a:t> adults</a:t>
            </a:r>
          </a:p>
          <a:p>
            <a:r>
              <a:rPr lang="en-GB" dirty="0"/>
              <a:t>Impairments – e.g. dementia, learning disability, autism, psychiatric</a:t>
            </a:r>
          </a:p>
          <a:p>
            <a:r>
              <a:rPr lang="en-GB" dirty="0"/>
              <a:t>Wide range of cases (health, welfare, property and affairs, </a:t>
            </a:r>
            <a:r>
              <a:rPr lang="en-GB" dirty="0" err="1"/>
              <a:t>DoLS</a:t>
            </a:r>
            <a:r>
              <a:rPr lang="en-GB" dirty="0"/>
              <a:t>)</a:t>
            </a:r>
          </a:p>
          <a:p>
            <a:r>
              <a:rPr lang="en-GB" dirty="0"/>
              <a:t>Significant implications for Disability Justice</a:t>
            </a:r>
          </a:p>
          <a:p>
            <a:r>
              <a:rPr lang="en-GB" dirty="0"/>
              <a:t>Sits in London (RCJ and First Avenue House) and Regions </a:t>
            </a:r>
          </a:p>
          <a:p>
            <a:r>
              <a:rPr lang="en-GB" dirty="0"/>
              <a:t>Approx. 30 hearings scheduled per day</a:t>
            </a:r>
          </a:p>
          <a:p>
            <a:r>
              <a:rPr lang="en-GB" dirty="0"/>
              <a:t>High percentage of adjournments/vacations (impact on observers)</a:t>
            </a:r>
          </a:p>
          <a:p>
            <a:r>
              <a:rPr lang="en-GB" dirty="0"/>
              <a:t>Low numbers of published judgments (</a:t>
            </a:r>
            <a:r>
              <a:rPr lang="en-GB" b="1" dirty="0"/>
              <a:t>2015: 85, 2016: 66, 2017: 31, 2018: 38, 2019: 58, 2022: 65, 2021: 65 </a:t>
            </a:r>
            <a:r>
              <a:rPr lang="en-GB" dirty="0"/>
              <a:t>– out of 1000s of hearings each year. Most hearings are Directions etc, but this is a lot of court work not available to be scrutinised via reading published judgments).</a:t>
            </a:r>
          </a:p>
          <a:p>
            <a:r>
              <a:rPr lang="en-GB" b="1" dirty="0"/>
              <a:t>So how else to scrutinise the work of the court?</a:t>
            </a: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close up of a logo&#10;&#10;Description automatically generated">
            <a:extLst>
              <a:ext uri="{FF2B5EF4-FFF2-40B4-BE49-F238E27FC236}">
                <a16:creationId xmlns:a16="http://schemas.microsoft.com/office/drawing/2014/main" id="{09A06F59-AC44-4478-AFBC-154D6E4BDAB6}"/>
              </a:ext>
            </a:extLst>
          </p:cNvPr>
          <p:cNvPicPr>
            <a:picLocks noChangeAspect="1"/>
          </p:cNvPicPr>
          <p:nvPr/>
        </p:nvPicPr>
        <p:blipFill>
          <a:blip r:embed="rId3"/>
          <a:stretch>
            <a:fillRect/>
          </a:stretch>
        </p:blipFill>
        <p:spPr>
          <a:xfrm>
            <a:off x="9150424" y="2235198"/>
            <a:ext cx="2933551" cy="2604771"/>
          </a:xfrm>
          <a:prstGeom prst="rect">
            <a:avLst/>
          </a:prstGeom>
        </p:spPr>
      </p:pic>
    </p:spTree>
    <p:extLst>
      <p:ext uri="{BB962C8B-B14F-4D97-AF65-F5344CB8AC3E}">
        <p14:creationId xmlns:p14="http://schemas.microsoft.com/office/powerpoint/2010/main" val="161629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600" b="1" dirty="0"/>
              <a:t>Transparency: Promises and Parsnips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923925"/>
            <a:ext cx="9358104" cy="5819775"/>
          </a:xfrm>
        </p:spPr>
        <p:txBody>
          <a:bodyPr>
            <a:normAutofit lnSpcReduction="10000"/>
          </a:bodyPr>
          <a:lstStyle/>
          <a:p>
            <a:pPr marL="0" indent="0">
              <a:buNone/>
            </a:pPr>
            <a:endParaRPr lang="en-US" dirty="0"/>
          </a:p>
          <a:p>
            <a:pPr marL="0" indent="0">
              <a:buNone/>
            </a:pPr>
            <a:r>
              <a:rPr lang="en-US" dirty="0"/>
              <a:t>Lord Justice Toulson </a:t>
            </a:r>
            <a:r>
              <a:rPr lang="en-GB" i="1" dirty="0">
                <a:hlinkClick r:id="rId4"/>
              </a:rPr>
              <a:t>R (Guardian News and Media Ltd) v City of Westminster Magistrates’ Court </a:t>
            </a:r>
            <a:r>
              <a:rPr lang="en-GB" dirty="0">
                <a:hlinkClick r:id="rId4"/>
              </a:rPr>
              <a:t>[2012] QB 618</a:t>
            </a:r>
            <a:r>
              <a:rPr lang="en-US" dirty="0"/>
              <a:t> </a:t>
            </a:r>
          </a:p>
          <a:p>
            <a:pPr marL="0" indent="0">
              <a:buNone/>
            </a:pPr>
            <a:endParaRPr lang="en-US" dirty="0"/>
          </a:p>
          <a:p>
            <a:pPr marL="0" indent="0">
              <a:buNone/>
            </a:pPr>
            <a:r>
              <a:rPr lang="en-GB" b="1" dirty="0"/>
              <a:t>Open justice</a:t>
            </a:r>
            <a:r>
              <a:rPr lang="en-GB" dirty="0"/>
              <a:t>. The words express a principle at the heart of our system of justice and vital to the rule of law. The rule of law is a fine concept, but fine words butter no parsnips. How is the rule of law itself to be policed? It is an age-old question. </a:t>
            </a:r>
            <a:r>
              <a:rPr lang="en-GB" i="1" dirty="0" err="1"/>
              <a:t>Quis</a:t>
            </a:r>
            <a:r>
              <a:rPr lang="en-GB" i="1" dirty="0"/>
              <a:t> </a:t>
            </a:r>
            <a:r>
              <a:rPr lang="en-GB" i="1" dirty="0" err="1"/>
              <a:t>custodiet</a:t>
            </a:r>
            <a:r>
              <a:rPr lang="en-GB" i="1" dirty="0"/>
              <a:t> </a:t>
            </a:r>
            <a:r>
              <a:rPr lang="en-GB" i="1" dirty="0" err="1"/>
              <a:t>ipsos</a:t>
            </a:r>
            <a:r>
              <a:rPr lang="en-GB" i="1" dirty="0"/>
              <a:t> custodes </a:t>
            </a:r>
            <a:r>
              <a:rPr lang="en-GB" dirty="0"/>
              <a:t>- who will guard the guards themselves? In a democracy, where power depends on the consent of the people governed, the answer must lie in the transparency of the legal process. Open justice lets in the light and allows the public to scrutinise the workings of the law, for better or for worse. </a:t>
            </a:r>
          </a:p>
          <a:p>
            <a:pPr marL="0" indent="0" algn="just">
              <a:buNone/>
            </a:pPr>
            <a:r>
              <a:rPr lang="en-GB" dirty="0"/>
              <a:t>Jeremy Bentham said in a well-known passage quoted by Lord Shaw of Dunfermline in </a:t>
            </a:r>
            <a:r>
              <a:rPr lang="en-GB" b="1" i="1" dirty="0"/>
              <a:t>Scott v Scott </a:t>
            </a:r>
            <a:r>
              <a:rPr lang="en-GB" b="1" dirty="0">
                <a:hlinkClick r:id="rId5" tooltip="Link to BAILII version"/>
              </a:rPr>
              <a:t>[1913] AC 417</a:t>
            </a:r>
            <a:r>
              <a:rPr lang="en-GB" b="1" dirty="0"/>
              <a:t>, 477</a:t>
            </a:r>
            <a:r>
              <a:rPr lang="en-GB" dirty="0"/>
              <a:t>: </a:t>
            </a:r>
          </a:p>
          <a:p>
            <a:pPr marL="914400" lvl="2" indent="0">
              <a:buNone/>
            </a:pPr>
            <a:r>
              <a:rPr lang="en-GB" sz="2000" dirty="0"/>
              <a:t>"Publicity is the very soul of justice. It is the keenest spur to exertion and the surest of all guards against improbity. It keeps the judge himself while trying under trial."</a:t>
            </a:r>
          </a:p>
          <a:p>
            <a:pPr marL="0" indent="0">
              <a:buNone/>
            </a:pPr>
            <a:endParaRPr lang="en-US"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1994174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4979994" y="180976"/>
            <a:ext cx="4765226" cy="762000"/>
          </a:xfrm>
        </p:spPr>
        <p:txBody>
          <a:bodyPr vert="horz" lIns="91440" tIns="45720" rIns="91440" bIns="45720" rtlCol="0" anchor="t">
            <a:noAutofit/>
          </a:bodyPr>
          <a:lstStyle/>
          <a:p>
            <a:r>
              <a:rPr lang="en-US" sz="3200" b="1" dirty="0"/>
              <a:t>Transparency: Practicalities</a:t>
            </a:r>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7"/>
          <a:srcRect t="4369" b="29633"/>
          <a:stretch/>
        </p:blipFill>
        <p:spPr>
          <a:xfrm>
            <a:off x="-1" y="-1"/>
            <a:ext cx="4634681" cy="4233672"/>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8"/>
          <a:srcRect t="334" r="-3" b="744"/>
          <a:stretch/>
        </p:blipFill>
        <p:spPr>
          <a:xfrm>
            <a:off x="3222" y="4233672"/>
            <a:ext cx="4634681" cy="262386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4979994" y="1571624"/>
            <a:ext cx="6973881" cy="5133975"/>
          </a:xfrm>
        </p:spPr>
        <p:txBody>
          <a:bodyPr vert="horz" lIns="91440" tIns="45720" rIns="91440" bIns="45720" rtlCol="0">
            <a:noAutofit/>
          </a:bodyPr>
          <a:lstStyle/>
          <a:p>
            <a:pPr algn="just">
              <a:buFont typeface="Wingdings 3" charset="2"/>
              <a:buChar char=""/>
            </a:pPr>
            <a:r>
              <a:rPr lang="en-US" sz="2000" dirty="0"/>
              <a:t>Short notice – Listings published evening before.</a:t>
            </a:r>
          </a:p>
          <a:p>
            <a:pPr algn="just">
              <a:buFont typeface="Wingdings 3" charset="2"/>
              <a:buChar char=""/>
            </a:pPr>
            <a:r>
              <a:rPr lang="en-US" sz="2000" dirty="0"/>
              <a:t>Significant number of hearings vacated/adjourned.</a:t>
            </a:r>
          </a:p>
          <a:p>
            <a:pPr algn="just">
              <a:buFont typeface="Wingdings 3" charset="2"/>
              <a:buChar char=""/>
            </a:pPr>
            <a:r>
              <a:rPr lang="en-US" sz="2000" dirty="0"/>
              <a:t>Inaccurate contact details listed.</a:t>
            </a:r>
          </a:p>
          <a:p>
            <a:pPr algn="just">
              <a:buFont typeface="Wingdings 3" charset="2"/>
              <a:buChar char=""/>
            </a:pPr>
            <a:r>
              <a:rPr lang="en-US" sz="2000" dirty="0"/>
              <a:t>Lack of information – Time-estimates, case details, impairments concerned etc.</a:t>
            </a:r>
          </a:p>
          <a:p>
            <a:pPr algn="just">
              <a:buFont typeface="Wingdings 3" charset="2"/>
              <a:buChar char=""/>
            </a:pPr>
            <a:r>
              <a:rPr lang="en-US" sz="2000" dirty="0"/>
              <a:t>Under-resourced courts – overstretched staff.</a:t>
            </a:r>
          </a:p>
          <a:p>
            <a:pPr algn="just">
              <a:buFont typeface="Wingdings 3" charset="2"/>
              <a:buChar char=""/>
            </a:pPr>
            <a:r>
              <a:rPr lang="en-US" sz="2000" dirty="0"/>
              <a:t>Delays in responding to observers’ requests. </a:t>
            </a:r>
          </a:p>
          <a:p>
            <a:pPr algn="just">
              <a:buFont typeface="Wingdings 3" charset="2"/>
              <a:buChar char=""/>
            </a:pPr>
            <a:r>
              <a:rPr lang="en-US" sz="2000" dirty="0"/>
              <a:t>Delays for judges receiving requests.</a:t>
            </a:r>
          </a:p>
          <a:p>
            <a:pPr algn="just">
              <a:buFont typeface="Wingdings 3" charset="2"/>
              <a:buChar char=""/>
            </a:pPr>
            <a:r>
              <a:rPr lang="en-US" sz="2000" dirty="0"/>
              <a:t>Last-minute access arrangements.</a:t>
            </a:r>
          </a:p>
          <a:p>
            <a:pPr algn="just">
              <a:buFont typeface="Wingdings 3" charset="2"/>
              <a:buChar char=""/>
            </a:pPr>
            <a:r>
              <a:rPr lang="en-US" sz="2000" dirty="0"/>
              <a:t>Delays – late starts and late finishes. </a:t>
            </a:r>
          </a:p>
          <a:p>
            <a:pPr algn="just">
              <a:buFont typeface="Wingdings 3" charset="2"/>
              <a:buChar char=""/>
            </a:pPr>
            <a:r>
              <a:rPr lang="en-US" sz="2000" dirty="0"/>
              <a:t>Observers may want a specific geographic location or judge (these </a:t>
            </a:r>
            <a:r>
              <a:rPr lang="en-US" sz="2000" i="1" dirty="0"/>
              <a:t>are </a:t>
            </a:r>
            <a:r>
              <a:rPr lang="en-US" sz="2000" dirty="0"/>
              <a:t>possible to facilitate).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177916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Where Hearings are Listed: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sp>
        <p:nvSpPr>
          <p:cNvPr id="8" name="Rectangle: Rounded Corners 7">
            <a:extLst>
              <a:ext uri="{FF2B5EF4-FFF2-40B4-BE49-F238E27FC236}">
                <a16:creationId xmlns:a16="http://schemas.microsoft.com/office/drawing/2014/main" id="{6E026DAC-5F60-47BA-BB64-01ACC567DA82}"/>
              </a:ext>
            </a:extLst>
          </p:cNvPr>
          <p:cNvSpPr/>
          <p:nvPr/>
        </p:nvSpPr>
        <p:spPr>
          <a:xfrm>
            <a:off x="193040" y="1036320"/>
            <a:ext cx="6685280" cy="10871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Family Division of the High Court (Royal Courts of Justice)</a:t>
            </a:r>
          </a:p>
          <a:p>
            <a:endParaRPr lang="en-GB" dirty="0"/>
          </a:p>
          <a:p>
            <a:r>
              <a:rPr lang="en-GB" dirty="0"/>
              <a:t>https://www.justice.gov.uk/courts/court-lists/list-family</a:t>
            </a:r>
          </a:p>
        </p:txBody>
      </p:sp>
      <p:sp>
        <p:nvSpPr>
          <p:cNvPr id="9" name="Rectangle: Rounded Corners 8">
            <a:extLst>
              <a:ext uri="{FF2B5EF4-FFF2-40B4-BE49-F238E27FC236}">
                <a16:creationId xmlns:a16="http://schemas.microsoft.com/office/drawing/2014/main" id="{129B650B-8786-4978-9A25-A579E8127616}"/>
              </a:ext>
            </a:extLst>
          </p:cNvPr>
          <p:cNvSpPr/>
          <p:nvPr/>
        </p:nvSpPr>
        <p:spPr>
          <a:xfrm>
            <a:off x="5923280" y="2795270"/>
            <a:ext cx="6100422" cy="11252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endParaRPr lang="en-GB" dirty="0"/>
          </a:p>
          <a:p>
            <a:r>
              <a:rPr lang="en-GB" dirty="0"/>
              <a:t>Central Family Court (First Avenue House)</a:t>
            </a:r>
          </a:p>
          <a:p>
            <a:endParaRPr lang="en-GB" dirty="0"/>
          </a:p>
          <a:p>
            <a:r>
              <a:rPr lang="en-GB" dirty="0"/>
              <a:t>https://www.gov.uk/government/publications/court-of-protection-daily-hearing-list</a:t>
            </a:r>
          </a:p>
          <a:p>
            <a:endParaRPr lang="en-GB" dirty="0"/>
          </a:p>
        </p:txBody>
      </p:sp>
      <p:sp>
        <p:nvSpPr>
          <p:cNvPr id="10" name="Rectangle: Rounded Corners 9">
            <a:extLst>
              <a:ext uri="{FF2B5EF4-FFF2-40B4-BE49-F238E27FC236}">
                <a16:creationId xmlns:a16="http://schemas.microsoft.com/office/drawing/2014/main" id="{31B657C3-F85C-4026-BC21-D047CF32E503}"/>
              </a:ext>
            </a:extLst>
          </p:cNvPr>
          <p:cNvSpPr/>
          <p:nvPr/>
        </p:nvSpPr>
        <p:spPr>
          <a:xfrm>
            <a:off x="416560" y="4856480"/>
            <a:ext cx="4551680" cy="965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Regional courts (listings on </a:t>
            </a:r>
            <a:r>
              <a:rPr lang="en-GB" dirty="0" err="1"/>
              <a:t>Courtserve</a:t>
            </a:r>
            <a:r>
              <a:rPr lang="en-GB" dirty="0"/>
              <a:t>)</a:t>
            </a:r>
          </a:p>
          <a:p>
            <a:endParaRPr lang="en-GB" dirty="0"/>
          </a:p>
          <a:p>
            <a:r>
              <a:rPr lang="en-GB" dirty="0"/>
              <a:t> https://www.courtserve.net/</a:t>
            </a:r>
          </a:p>
        </p:txBody>
      </p:sp>
    </p:spTree>
    <p:extLst>
      <p:ext uri="{BB962C8B-B14F-4D97-AF65-F5344CB8AC3E}">
        <p14:creationId xmlns:p14="http://schemas.microsoft.com/office/powerpoint/2010/main" val="235182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How Hearings are Listed: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pic>
        <p:nvPicPr>
          <p:cNvPr id="6" name="Picture 5" descr="A screenshot of a document&#10;&#10;Description automatically generated">
            <a:extLst>
              <a:ext uri="{FF2B5EF4-FFF2-40B4-BE49-F238E27FC236}">
                <a16:creationId xmlns:a16="http://schemas.microsoft.com/office/drawing/2014/main" id="{1DFBFE22-B7D2-AD54-13BD-77F44F098279}"/>
              </a:ext>
            </a:extLst>
          </p:cNvPr>
          <p:cNvPicPr>
            <a:picLocks noChangeAspect="1"/>
          </p:cNvPicPr>
          <p:nvPr/>
        </p:nvPicPr>
        <p:blipFill>
          <a:blip r:embed="rId4"/>
          <a:stretch>
            <a:fillRect/>
          </a:stretch>
        </p:blipFill>
        <p:spPr>
          <a:xfrm>
            <a:off x="237007" y="739881"/>
            <a:ext cx="5302556" cy="2722495"/>
          </a:xfrm>
          <a:prstGeom prst="rect">
            <a:avLst/>
          </a:prstGeom>
        </p:spPr>
      </p:pic>
      <p:pic>
        <p:nvPicPr>
          <p:cNvPr id="9" name="Picture 8">
            <a:extLst>
              <a:ext uri="{FF2B5EF4-FFF2-40B4-BE49-F238E27FC236}">
                <a16:creationId xmlns:a16="http://schemas.microsoft.com/office/drawing/2014/main" id="{1A44B3BA-A515-742E-1CDB-DB137A10F70D}"/>
              </a:ext>
            </a:extLst>
          </p:cNvPr>
          <p:cNvPicPr>
            <a:picLocks noChangeAspect="1"/>
          </p:cNvPicPr>
          <p:nvPr/>
        </p:nvPicPr>
        <p:blipFill>
          <a:blip r:embed="rId5"/>
          <a:stretch>
            <a:fillRect/>
          </a:stretch>
        </p:blipFill>
        <p:spPr>
          <a:xfrm>
            <a:off x="237006" y="4497461"/>
            <a:ext cx="6826601" cy="1657435"/>
          </a:xfrm>
          <a:prstGeom prst="rect">
            <a:avLst/>
          </a:prstGeom>
        </p:spPr>
      </p:pic>
      <p:sp>
        <p:nvSpPr>
          <p:cNvPr id="10" name="TextBox 9">
            <a:extLst>
              <a:ext uri="{FF2B5EF4-FFF2-40B4-BE49-F238E27FC236}">
                <a16:creationId xmlns:a16="http://schemas.microsoft.com/office/drawing/2014/main" id="{EE99F76E-DBE6-24EA-075B-AF6470ECB714}"/>
              </a:ext>
            </a:extLst>
          </p:cNvPr>
          <p:cNvSpPr txBox="1"/>
          <p:nvPr/>
        </p:nvSpPr>
        <p:spPr>
          <a:xfrm>
            <a:off x="121176" y="3502515"/>
            <a:ext cx="3444949" cy="400110"/>
          </a:xfrm>
          <a:prstGeom prst="rect">
            <a:avLst/>
          </a:prstGeom>
          <a:noFill/>
        </p:spPr>
        <p:txBody>
          <a:bodyPr wrap="square" rtlCol="0">
            <a:spAutoFit/>
          </a:bodyPr>
          <a:lstStyle/>
          <a:p>
            <a:r>
              <a:rPr lang="en-GB" sz="2000" b="1" dirty="0"/>
              <a:t>From FAH Daily Cause List</a:t>
            </a:r>
          </a:p>
        </p:txBody>
      </p:sp>
      <p:sp>
        <p:nvSpPr>
          <p:cNvPr id="13" name="TextBox 12">
            <a:extLst>
              <a:ext uri="{FF2B5EF4-FFF2-40B4-BE49-F238E27FC236}">
                <a16:creationId xmlns:a16="http://schemas.microsoft.com/office/drawing/2014/main" id="{32E47214-D36D-61C6-776A-0B0D93759638}"/>
              </a:ext>
            </a:extLst>
          </p:cNvPr>
          <p:cNvSpPr txBox="1"/>
          <p:nvPr/>
        </p:nvSpPr>
        <p:spPr>
          <a:xfrm>
            <a:off x="237007" y="6188149"/>
            <a:ext cx="7460965" cy="400110"/>
          </a:xfrm>
          <a:prstGeom prst="rect">
            <a:avLst/>
          </a:prstGeom>
          <a:noFill/>
        </p:spPr>
        <p:txBody>
          <a:bodyPr wrap="square" rtlCol="0">
            <a:spAutoFit/>
          </a:bodyPr>
          <a:lstStyle/>
          <a:p>
            <a:r>
              <a:rPr lang="en-GB" sz="2000" b="1" dirty="0"/>
              <a:t>Instructions on RCJ Daily Cause List</a:t>
            </a:r>
          </a:p>
        </p:txBody>
      </p:sp>
    </p:spTree>
    <p:extLst>
      <p:ext uri="{BB962C8B-B14F-4D97-AF65-F5344CB8AC3E}">
        <p14:creationId xmlns:p14="http://schemas.microsoft.com/office/powerpoint/2010/main" val="1744709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OJCOP:</a:t>
            </a:r>
          </a:p>
          <a:p>
            <a:pPr marL="0" indent="0" algn="ctr">
              <a:buNone/>
            </a:pPr>
            <a:r>
              <a:rPr lang="en-GB" sz="7200" dirty="0"/>
              <a:t>What We Do</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69207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3458" y="202506"/>
            <a:ext cx="9358104" cy="561340"/>
          </a:xfrm>
        </p:spPr>
        <p:txBody>
          <a:bodyPr/>
          <a:lstStyle/>
          <a:p>
            <a:r>
              <a:rPr lang="en-GB" sz="4200" b="1" dirty="0"/>
              <a:t>The Project</a:t>
            </a:r>
          </a:p>
        </p:txBody>
      </p:sp>
      <p:pic>
        <p:nvPicPr>
          <p:cNvPr id="7" name="Content Placeholder 6" descr="A close up of a sign&#10;&#10;Description automatically generated">
            <a:extLst>
              <a:ext uri="{FF2B5EF4-FFF2-40B4-BE49-F238E27FC236}">
                <a16:creationId xmlns:a16="http://schemas.microsoft.com/office/drawing/2014/main" id="{9284D636-C5FD-43D4-B79B-40C80A9EA4FC}"/>
              </a:ext>
            </a:extLst>
          </p:cNvPr>
          <p:cNvPicPr>
            <a:picLocks noGrp="1" noChangeAspect="1"/>
          </p:cNvPicPr>
          <p:nvPr>
            <p:ph idx="1"/>
          </p:nvPr>
        </p:nvPicPr>
        <p:blipFill>
          <a:blip r:embed="rId4"/>
          <a:stretch>
            <a:fillRect/>
          </a:stretch>
        </p:blipFill>
        <p:spPr>
          <a:xfrm>
            <a:off x="363458" y="905521"/>
            <a:ext cx="3022124" cy="307854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TextBox 7">
            <a:extLst>
              <a:ext uri="{FF2B5EF4-FFF2-40B4-BE49-F238E27FC236}">
                <a16:creationId xmlns:a16="http://schemas.microsoft.com/office/drawing/2014/main" id="{A482E1B2-DA18-40C1-B513-CB1E73B176FF}"/>
              </a:ext>
            </a:extLst>
          </p:cNvPr>
          <p:cNvSpPr txBox="1"/>
          <p:nvPr/>
        </p:nvSpPr>
        <p:spPr>
          <a:xfrm>
            <a:off x="0" y="4188543"/>
            <a:ext cx="3749040" cy="400110"/>
          </a:xfrm>
          <a:prstGeom prst="rect">
            <a:avLst/>
          </a:prstGeom>
          <a:noFill/>
        </p:spPr>
        <p:txBody>
          <a:bodyPr wrap="square" rtlCol="0">
            <a:spAutoFit/>
          </a:bodyPr>
          <a:lstStyle/>
          <a:p>
            <a:pPr algn="ctr"/>
            <a:r>
              <a:rPr lang="en-GB" sz="2000" b="1" dirty="0"/>
              <a:t>Launched 15</a:t>
            </a:r>
            <a:r>
              <a:rPr lang="en-GB" sz="2000" b="1" baseline="30000" dirty="0"/>
              <a:t>th</a:t>
            </a:r>
            <a:r>
              <a:rPr lang="en-GB" sz="2000" b="1" dirty="0"/>
              <a:t> June 2020</a:t>
            </a:r>
          </a:p>
        </p:txBody>
      </p:sp>
      <p:sp>
        <p:nvSpPr>
          <p:cNvPr id="9" name="Speech Bubble: Rectangle 8">
            <a:extLst>
              <a:ext uri="{FF2B5EF4-FFF2-40B4-BE49-F238E27FC236}">
                <a16:creationId xmlns:a16="http://schemas.microsoft.com/office/drawing/2014/main" id="{86D677F2-1AD3-4E1E-B744-45C0EC797D6F}"/>
              </a:ext>
            </a:extLst>
          </p:cNvPr>
          <p:cNvSpPr/>
          <p:nvPr/>
        </p:nvSpPr>
        <p:spPr>
          <a:xfrm>
            <a:off x="4251159" y="31118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information and practical support to Public Observers</a:t>
            </a:r>
          </a:p>
        </p:txBody>
      </p:sp>
      <p:sp>
        <p:nvSpPr>
          <p:cNvPr id="10" name="Speech Bubble: Rectangle 9">
            <a:extLst>
              <a:ext uri="{FF2B5EF4-FFF2-40B4-BE49-F238E27FC236}">
                <a16:creationId xmlns:a16="http://schemas.microsoft.com/office/drawing/2014/main" id="{D999138A-54E9-4D2E-9F9D-5FBC6636C54F}"/>
              </a:ext>
            </a:extLst>
          </p:cNvPr>
          <p:cNvSpPr/>
          <p:nvPr/>
        </p:nvSpPr>
        <p:spPr>
          <a:xfrm>
            <a:off x="4259580" y="2591592"/>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Reports on hearings we’ve observed</a:t>
            </a:r>
          </a:p>
        </p:txBody>
      </p:sp>
      <p:sp>
        <p:nvSpPr>
          <p:cNvPr id="11" name="Speech Bubble: Rectangle 10">
            <a:extLst>
              <a:ext uri="{FF2B5EF4-FFF2-40B4-BE49-F238E27FC236}">
                <a16:creationId xmlns:a16="http://schemas.microsoft.com/office/drawing/2014/main" id="{019E2040-54F4-4187-B5D3-CF1F69A1A522}"/>
              </a:ext>
            </a:extLst>
          </p:cNvPr>
          <p:cNvSpPr/>
          <p:nvPr/>
        </p:nvSpPr>
        <p:spPr>
          <a:xfrm>
            <a:off x="8351679" y="1742280"/>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updates on developments in the CoP</a:t>
            </a:r>
          </a:p>
        </p:txBody>
      </p:sp>
      <p:sp>
        <p:nvSpPr>
          <p:cNvPr id="12" name="Speech Bubble: Rectangle 11">
            <a:extLst>
              <a:ext uri="{FF2B5EF4-FFF2-40B4-BE49-F238E27FC236}">
                <a16:creationId xmlns:a16="http://schemas.microsoft.com/office/drawing/2014/main" id="{3737CBFB-3250-4CB0-8FA3-7E077F201288}"/>
              </a:ext>
            </a:extLst>
          </p:cNvPr>
          <p:cNvSpPr/>
          <p:nvPr/>
        </p:nvSpPr>
        <p:spPr>
          <a:xfrm>
            <a:off x="8351679" y="376685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Uses our experiences to impact the development of Open Justice in the CoP</a:t>
            </a:r>
          </a:p>
        </p:txBody>
      </p:sp>
      <p:sp>
        <p:nvSpPr>
          <p:cNvPr id="13" name="Speech Bubble: Rectangle 12">
            <a:extLst>
              <a:ext uri="{FF2B5EF4-FFF2-40B4-BE49-F238E27FC236}">
                <a16:creationId xmlns:a16="http://schemas.microsoft.com/office/drawing/2014/main" id="{2D7BD930-A034-4C65-92CD-DC478CD3C195}"/>
              </a:ext>
            </a:extLst>
          </p:cNvPr>
          <p:cNvSpPr/>
          <p:nvPr/>
        </p:nvSpPr>
        <p:spPr>
          <a:xfrm>
            <a:off x="4259580" y="499312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links to published judgments</a:t>
            </a:r>
          </a:p>
        </p:txBody>
      </p:sp>
      <p:sp>
        <p:nvSpPr>
          <p:cNvPr id="14" name="Speech Bubble: Rectangle 13">
            <a:extLst>
              <a:ext uri="{FF2B5EF4-FFF2-40B4-BE49-F238E27FC236}">
                <a16:creationId xmlns:a16="http://schemas.microsoft.com/office/drawing/2014/main" id="{1D768C32-ED39-471F-9080-197EC7777F61}"/>
              </a:ext>
            </a:extLst>
          </p:cNvPr>
          <p:cNvSpPr/>
          <p:nvPr/>
        </p:nvSpPr>
        <p:spPr>
          <a:xfrm>
            <a:off x="208121" y="501099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court listings</a:t>
            </a:r>
          </a:p>
        </p:txBody>
      </p:sp>
    </p:spTree>
    <p:extLst>
      <p:ext uri="{BB962C8B-B14F-4D97-AF65-F5344CB8AC3E}">
        <p14:creationId xmlns:p14="http://schemas.microsoft.com/office/powerpoint/2010/main" val="20593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Twitter – now ‘X’</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43825" y="847725"/>
            <a:ext cx="9358104" cy="5406762"/>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a:extLst>
              <a:ext uri="{FF2B5EF4-FFF2-40B4-BE49-F238E27FC236}">
                <a16:creationId xmlns:a16="http://schemas.microsoft.com/office/drawing/2014/main" id="{CAB87F62-A7A6-4398-B36B-B49FC8137A9C}"/>
              </a:ext>
            </a:extLst>
          </p:cNvPr>
          <p:cNvPicPr>
            <a:picLocks noChangeAspect="1"/>
          </p:cNvPicPr>
          <p:nvPr/>
        </p:nvPicPr>
        <p:blipFill>
          <a:blip r:embed="rId3"/>
          <a:stretch>
            <a:fillRect/>
          </a:stretch>
        </p:blipFill>
        <p:spPr>
          <a:xfrm>
            <a:off x="160074" y="1255252"/>
            <a:ext cx="4302258" cy="4591707"/>
          </a:xfrm>
          <a:prstGeom prst="rect">
            <a:avLst/>
          </a:prstGeom>
        </p:spPr>
      </p:pic>
      <p:pic>
        <p:nvPicPr>
          <p:cNvPr id="8" name="Content Placeholder 6">
            <a:extLst>
              <a:ext uri="{FF2B5EF4-FFF2-40B4-BE49-F238E27FC236}">
                <a16:creationId xmlns:a16="http://schemas.microsoft.com/office/drawing/2014/main" id="{146CAD67-6AEA-4A34-BAB4-A9CF05DDE1E3}"/>
              </a:ext>
            </a:extLst>
          </p:cNvPr>
          <p:cNvPicPr>
            <a:picLocks noChangeAspect="1"/>
          </p:cNvPicPr>
          <p:nvPr/>
        </p:nvPicPr>
        <p:blipFill rotWithShape="1">
          <a:blip r:embed="rId4"/>
          <a:srcRect l="10526" t="12020" r="37809" b="-2688"/>
          <a:stretch/>
        </p:blipFill>
        <p:spPr>
          <a:xfrm>
            <a:off x="5099096" y="1239520"/>
            <a:ext cx="4380184" cy="4770755"/>
          </a:xfrm>
          <a:prstGeom prst="rect">
            <a:avLst/>
          </a:prstGeom>
        </p:spPr>
      </p:pic>
      <p:sp>
        <p:nvSpPr>
          <p:cNvPr id="9" name="Rectangle: Rounded Corners 8">
            <a:extLst>
              <a:ext uri="{FF2B5EF4-FFF2-40B4-BE49-F238E27FC236}">
                <a16:creationId xmlns:a16="http://schemas.microsoft.com/office/drawing/2014/main" id="{9F40F6F4-B6FD-4895-9283-32385D5CCAF5}"/>
              </a:ext>
            </a:extLst>
          </p:cNvPr>
          <p:cNvSpPr/>
          <p:nvPr/>
        </p:nvSpPr>
        <p:spPr>
          <a:xfrm>
            <a:off x="7413792" y="2929961"/>
            <a:ext cx="4191000" cy="70280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b="1" dirty="0"/>
              <a:t>@OpenJusticeCOP</a:t>
            </a:r>
          </a:p>
        </p:txBody>
      </p:sp>
    </p:spTree>
    <p:extLst>
      <p:ext uri="{BB962C8B-B14F-4D97-AF65-F5344CB8AC3E}">
        <p14:creationId xmlns:p14="http://schemas.microsoft.com/office/powerpoint/2010/main" val="224554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The Website</a:t>
            </a:r>
          </a:p>
        </p:txBody>
      </p:sp>
      <p:pic>
        <p:nvPicPr>
          <p:cNvPr id="7" name="Content Placeholder 6" descr="A screenshot of text&#10;&#10;Description automatically generated">
            <a:extLst>
              <a:ext uri="{FF2B5EF4-FFF2-40B4-BE49-F238E27FC236}">
                <a16:creationId xmlns:a16="http://schemas.microsoft.com/office/drawing/2014/main" id="{0F360DCD-370C-49DC-BB5B-8457043FB425}"/>
              </a:ext>
            </a:extLst>
          </p:cNvPr>
          <p:cNvPicPr>
            <a:picLocks noGrp="1" noChangeAspect="1"/>
          </p:cNvPicPr>
          <p:nvPr>
            <p:ph idx="1"/>
          </p:nvPr>
        </p:nvPicPr>
        <p:blipFill>
          <a:blip r:embed="rId2"/>
          <a:stretch>
            <a:fillRect/>
          </a:stretch>
        </p:blipFill>
        <p:spPr>
          <a:xfrm>
            <a:off x="231615" y="990600"/>
            <a:ext cx="3283744" cy="506476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
        <p:nvSpPr>
          <p:cNvPr id="8" name="TextBox 7">
            <a:extLst>
              <a:ext uri="{FF2B5EF4-FFF2-40B4-BE49-F238E27FC236}">
                <a16:creationId xmlns:a16="http://schemas.microsoft.com/office/drawing/2014/main" id="{A4785205-BCFD-421F-90A2-B9D94E205D8C}"/>
              </a:ext>
            </a:extLst>
          </p:cNvPr>
          <p:cNvSpPr txBox="1"/>
          <p:nvPr/>
        </p:nvSpPr>
        <p:spPr>
          <a:xfrm>
            <a:off x="3703320" y="990600"/>
            <a:ext cx="4785360" cy="1631216"/>
          </a:xfrm>
          <a:prstGeom prst="rect">
            <a:avLst/>
          </a:prstGeom>
          <a:solidFill>
            <a:schemeClr val="tx1">
              <a:lumMod val="95000"/>
              <a:alpha val="66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Publicising CoP hearings</a:t>
            </a:r>
          </a:p>
          <a:p>
            <a:pPr marL="285750" indent="-285750">
              <a:buFont typeface="Arial" panose="020B0604020202020204" pitchFamily="34" charset="0"/>
              <a:buChar char="•"/>
            </a:pPr>
            <a:r>
              <a:rPr lang="en-GB" sz="2000" b="1" dirty="0">
                <a:solidFill>
                  <a:schemeClr val="bg1"/>
                </a:solidFill>
              </a:rPr>
              <a:t>Featured Hearings </a:t>
            </a:r>
          </a:p>
          <a:p>
            <a:pPr marL="285750" indent="-285750">
              <a:buFont typeface="Arial" panose="020B0604020202020204" pitchFamily="34" charset="0"/>
              <a:buChar char="•"/>
            </a:pPr>
            <a:r>
              <a:rPr lang="en-GB" sz="2000" b="1" dirty="0">
                <a:solidFill>
                  <a:schemeClr val="bg1"/>
                </a:solidFill>
              </a:rPr>
              <a:t>Complexities</a:t>
            </a:r>
            <a:r>
              <a:rPr lang="en-GB" sz="2000" dirty="0">
                <a:solidFill>
                  <a:schemeClr val="bg1"/>
                </a:solidFill>
              </a:rPr>
              <a:t>: Short notice, incoherent/inconsistent, lack of details (issues, impairments etc)</a:t>
            </a:r>
          </a:p>
        </p:txBody>
      </p:sp>
      <p:pic>
        <p:nvPicPr>
          <p:cNvPr id="12" name="Picture 11" descr="A screenshot of a social media post&#10;&#10;Description automatically generated">
            <a:extLst>
              <a:ext uri="{FF2B5EF4-FFF2-40B4-BE49-F238E27FC236}">
                <a16:creationId xmlns:a16="http://schemas.microsoft.com/office/drawing/2014/main" id="{D42104F9-A6C6-4030-81CF-35F35EF2FBA1}"/>
              </a:ext>
            </a:extLst>
          </p:cNvPr>
          <p:cNvPicPr>
            <a:picLocks noChangeAspect="1"/>
          </p:cNvPicPr>
          <p:nvPr/>
        </p:nvPicPr>
        <p:blipFill>
          <a:blip r:embed="rId4"/>
          <a:stretch>
            <a:fillRect/>
          </a:stretch>
        </p:blipFill>
        <p:spPr>
          <a:xfrm>
            <a:off x="8676642" y="1365278"/>
            <a:ext cx="3283744" cy="5177286"/>
          </a:xfrm>
          <a:prstGeom prst="rect">
            <a:avLst/>
          </a:prstGeom>
        </p:spPr>
      </p:pic>
      <p:sp>
        <p:nvSpPr>
          <p:cNvPr id="13" name="TextBox 12">
            <a:extLst>
              <a:ext uri="{FF2B5EF4-FFF2-40B4-BE49-F238E27FC236}">
                <a16:creationId xmlns:a16="http://schemas.microsoft.com/office/drawing/2014/main" id="{B0E495B7-4DE9-43BD-8008-83DF522D147F}"/>
              </a:ext>
            </a:extLst>
          </p:cNvPr>
          <p:cNvSpPr txBox="1"/>
          <p:nvPr/>
        </p:nvSpPr>
        <p:spPr>
          <a:xfrm>
            <a:off x="5923915" y="3064689"/>
            <a:ext cx="2519045" cy="3477875"/>
          </a:xfrm>
          <a:prstGeom prst="rect">
            <a:avLst/>
          </a:prstGeom>
          <a:solidFill>
            <a:schemeClr val="tx1">
              <a:lumMod val="95000"/>
              <a:alpha val="67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Providing support and information to Public Observers about what to expect during a CoP hearing.</a:t>
            </a:r>
          </a:p>
          <a:p>
            <a:pPr marL="285750" indent="-285750">
              <a:buFont typeface="Arial" panose="020B0604020202020204" pitchFamily="34" charset="0"/>
              <a:buChar char="•"/>
            </a:pPr>
            <a:r>
              <a:rPr lang="en-GB" sz="2000" dirty="0">
                <a:solidFill>
                  <a:schemeClr val="bg1"/>
                </a:solidFill>
              </a:rPr>
              <a:t>In particular how to access CoP hearings remotely</a:t>
            </a:r>
            <a:r>
              <a:rPr lang="en-GB" dirty="0">
                <a:solidFill>
                  <a:schemeClr val="bg1"/>
                </a:solidFill>
              </a:rPr>
              <a:t>.</a:t>
            </a:r>
          </a:p>
        </p:txBody>
      </p:sp>
      <p:sp>
        <p:nvSpPr>
          <p:cNvPr id="14" name="TextBox 13">
            <a:extLst>
              <a:ext uri="{FF2B5EF4-FFF2-40B4-BE49-F238E27FC236}">
                <a16:creationId xmlns:a16="http://schemas.microsoft.com/office/drawing/2014/main" id="{EF133F5E-3DFB-4991-80C3-0BCE00313818}"/>
              </a:ext>
            </a:extLst>
          </p:cNvPr>
          <p:cNvSpPr txBox="1"/>
          <p:nvPr/>
        </p:nvSpPr>
        <p:spPr>
          <a:xfrm>
            <a:off x="231615" y="6136640"/>
            <a:ext cx="5458618" cy="461665"/>
          </a:xfrm>
          <a:prstGeom prst="rect">
            <a:avLst/>
          </a:prstGeom>
          <a:noFill/>
        </p:spPr>
        <p:txBody>
          <a:bodyPr wrap="square" rtlCol="0">
            <a:spAutoFit/>
          </a:bodyPr>
          <a:lstStyle/>
          <a:p>
            <a:r>
              <a:rPr lang="en-GB" sz="2400" b="1" dirty="0"/>
              <a:t>openjusticecourtofprotection.org</a:t>
            </a:r>
          </a:p>
        </p:txBody>
      </p:sp>
    </p:spTree>
    <p:extLst>
      <p:ext uri="{BB962C8B-B14F-4D97-AF65-F5344CB8AC3E}">
        <p14:creationId xmlns:p14="http://schemas.microsoft.com/office/powerpoint/2010/main" val="3943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How to Observe </a:t>
            </a:r>
            <a:r>
              <a:rPr lang="en-GB" sz="2000" b="1" dirty="0"/>
              <a:t>(Available on OJCOP homepage)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4" name="Content Placeholder 3">
            <a:extLst>
              <a:ext uri="{FF2B5EF4-FFF2-40B4-BE49-F238E27FC236}">
                <a16:creationId xmlns:a16="http://schemas.microsoft.com/office/drawing/2014/main" id="{00452EEE-04FA-0EC5-8586-79AB62996B36}"/>
              </a:ext>
            </a:extLst>
          </p:cNvPr>
          <p:cNvSpPr>
            <a:spLocks noGrp="1"/>
          </p:cNvSpPr>
          <p:nvPr>
            <p:ph idx="1"/>
          </p:nvPr>
        </p:nvSpPr>
        <p:spPr>
          <a:xfrm>
            <a:off x="128505" y="1865244"/>
            <a:ext cx="11934989" cy="5181600"/>
          </a:xfrm>
        </p:spPr>
        <p:txBody>
          <a:bodyPr>
            <a:normAutofit fontScale="92500" lnSpcReduction="10000"/>
          </a:bodyPr>
          <a:lstStyle/>
          <a:p>
            <a:pPr marL="457200" indent="-457200">
              <a:buFont typeface="+mj-lt"/>
              <a:buAutoNum type="arabicPeriod"/>
            </a:pPr>
            <a:r>
              <a:rPr lang="en-GB" dirty="0"/>
              <a:t>Check what hearings are listed.</a:t>
            </a:r>
          </a:p>
          <a:p>
            <a:pPr marL="457200" indent="-457200">
              <a:buFont typeface="+mj-lt"/>
              <a:buAutoNum type="arabicPeriod"/>
            </a:pPr>
            <a:r>
              <a:rPr lang="en-GB" dirty="0"/>
              <a:t>Pick one to observe (consider e.g., time, platform used, issues (if known)). </a:t>
            </a:r>
          </a:p>
          <a:p>
            <a:pPr marL="457200" indent="-457200">
              <a:buFont typeface="+mj-lt"/>
              <a:buAutoNum type="arabicPeriod"/>
            </a:pPr>
            <a:r>
              <a:rPr lang="en-GB" dirty="0"/>
              <a:t> For in-person hearings you can just go along to the court. If the hearing is remote email the address given. Put “Observer Request” in subject header with case number and name of judge*.</a:t>
            </a:r>
          </a:p>
          <a:p>
            <a:pPr marL="457200" indent="-457200">
              <a:buFont typeface="+mj-lt"/>
              <a:buAutoNum type="arabicPeriod"/>
            </a:pPr>
            <a:r>
              <a:rPr lang="en-GB" dirty="0"/>
              <a:t>They will send you a link – MS Teams or Cloud Video Platform (CVP) are used.</a:t>
            </a:r>
          </a:p>
          <a:p>
            <a:pPr marL="457200" indent="-457200">
              <a:buFont typeface="+mj-lt"/>
              <a:buAutoNum type="arabicPeriod"/>
            </a:pPr>
            <a:r>
              <a:rPr lang="en-GB" dirty="0"/>
              <a:t>Allow plenty of time (court buildings have airport-type security and you may have connection issues in remote hearings. </a:t>
            </a:r>
            <a:r>
              <a:rPr lang="en-GB" b="1" dirty="0"/>
              <a:t>Join with your camera and mic </a:t>
            </a:r>
            <a:r>
              <a:rPr lang="en-GB" b="1" u="sng" dirty="0"/>
              <a:t>off</a:t>
            </a:r>
            <a:r>
              <a:rPr lang="en-GB" b="1" dirty="0"/>
              <a:t>.</a:t>
            </a:r>
          </a:p>
          <a:p>
            <a:pPr marL="457200" indent="-457200">
              <a:buFont typeface="+mj-lt"/>
              <a:buAutoNum type="arabicPeriod"/>
            </a:pPr>
            <a:r>
              <a:rPr lang="en-GB" dirty="0"/>
              <a:t>You’re mostly not required to speak in court – Though court staff may ask who you are when checking who is present (just say “I’m’ a public observer”); at in-person hearings you may have to sign in; and at remote hearings the judge occasionally asks you to confirm you’ve received and understood the Transparency Order (if you haven’t received it, this is a good opportunity for the judge to arrange for it to be sent to you).</a:t>
            </a:r>
          </a:p>
          <a:p>
            <a:pPr marL="0" indent="0">
              <a:buNone/>
            </a:pPr>
            <a:endParaRPr lang="en-GB" dirty="0"/>
          </a:p>
          <a:p>
            <a:pPr marL="0" indent="0">
              <a:buNone/>
            </a:pPr>
            <a:r>
              <a:rPr lang="en-GB" dirty="0"/>
              <a:t>*</a:t>
            </a:r>
            <a:r>
              <a:rPr lang="en-GB" i="1" dirty="0"/>
              <a:t>N.B. Template email wording on OJCOP homepage – under our Featured Hearings, at “How to Access a Hearing” (Point 3).</a:t>
            </a:r>
          </a:p>
          <a:p>
            <a:pPr marL="0" indent="0">
              <a:buNone/>
            </a:pPr>
            <a:endParaRPr lang="en-GB" dirty="0"/>
          </a:p>
          <a:p>
            <a:pPr marL="457200" indent="-457200">
              <a:buFont typeface="+mj-lt"/>
              <a:buAutoNum type="arabicPeriod"/>
            </a:pPr>
            <a:endParaRPr lang="en-GB" dirty="0"/>
          </a:p>
          <a:p>
            <a:pPr marL="0" indent="0">
              <a:buNone/>
            </a:pPr>
            <a:endParaRPr lang="en-GB" i="1" dirty="0"/>
          </a:p>
        </p:txBody>
      </p:sp>
    </p:spTree>
    <p:extLst>
      <p:ext uri="{BB962C8B-B14F-4D97-AF65-F5344CB8AC3E}">
        <p14:creationId xmlns:p14="http://schemas.microsoft.com/office/powerpoint/2010/main" val="44258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Text, letter&#10;&#10;Description automatically generated">
            <a:extLst>
              <a:ext uri="{FF2B5EF4-FFF2-40B4-BE49-F238E27FC236}">
                <a16:creationId xmlns:a16="http://schemas.microsoft.com/office/drawing/2014/main" id="{40AFD7AD-6762-4391-81BB-B69F84BB1BE7}"/>
              </a:ext>
            </a:extLst>
          </p:cNvPr>
          <p:cNvPicPr>
            <a:picLocks noChangeAspect="1"/>
          </p:cNvPicPr>
          <p:nvPr/>
        </p:nvPicPr>
        <p:blipFill>
          <a:blip r:embed="rId4">
            <a:alphaModFix/>
          </a:blip>
          <a:stretch>
            <a:fillRect/>
          </a:stretch>
        </p:blipFill>
        <p:spPr>
          <a:xfrm>
            <a:off x="121175" y="744220"/>
            <a:ext cx="4441299" cy="59493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Observer Feedback Form</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US"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Rectangle 7">
            <a:extLst>
              <a:ext uri="{FF2B5EF4-FFF2-40B4-BE49-F238E27FC236}">
                <a16:creationId xmlns:a16="http://schemas.microsoft.com/office/drawing/2014/main" id="{CE4744D3-E6AC-4252-BF3B-915B224763E9}"/>
              </a:ext>
            </a:extLst>
          </p:cNvPr>
          <p:cNvSpPr/>
          <p:nvPr/>
        </p:nvSpPr>
        <p:spPr>
          <a:xfrm>
            <a:off x="121175" y="701040"/>
            <a:ext cx="4441299" cy="6042659"/>
          </a:xfrm>
          <a:prstGeom prst="rect">
            <a:avLst/>
          </a:prstGeom>
          <a:solidFill>
            <a:srgbClr val="44807F">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D9C874C-2876-4C32-9422-E9E11F2A4667}"/>
              </a:ext>
            </a:extLst>
          </p:cNvPr>
          <p:cNvSpPr txBox="1"/>
          <p:nvPr/>
        </p:nvSpPr>
        <p:spPr>
          <a:xfrm>
            <a:off x="4305535" y="1791287"/>
            <a:ext cx="7742665" cy="36933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285750" indent="-285750">
              <a:buFont typeface="Arial" panose="020B0604020202020204" pitchFamily="34" charset="0"/>
              <a:buChar char="•"/>
            </a:pPr>
            <a:r>
              <a:rPr lang="en-GB" dirty="0"/>
              <a:t>How was the hearing listed?</a:t>
            </a:r>
          </a:p>
          <a:p>
            <a:pPr marL="285750" indent="-285750">
              <a:buFont typeface="Arial" panose="020B0604020202020204" pitchFamily="34" charset="0"/>
              <a:buChar char="•"/>
            </a:pPr>
            <a:r>
              <a:rPr lang="en-GB" dirty="0"/>
              <a:t>How did you access the hearing? (Phone? MS Teams? CVP?)</a:t>
            </a:r>
          </a:p>
          <a:p>
            <a:pPr marL="285750" indent="-285750">
              <a:buFont typeface="Arial" panose="020B0604020202020204" pitchFamily="34" charset="0"/>
              <a:buChar char="•"/>
            </a:pPr>
            <a:r>
              <a:rPr lang="en-GB" dirty="0"/>
              <a:t>Response to your request?</a:t>
            </a:r>
          </a:p>
          <a:p>
            <a:pPr marL="285750" indent="-285750">
              <a:buFont typeface="Arial" panose="020B0604020202020204" pitchFamily="34" charset="0"/>
              <a:buChar char="•"/>
            </a:pPr>
            <a:r>
              <a:rPr lang="en-GB" dirty="0"/>
              <a:t>Were you sent a Transparency Order? </a:t>
            </a:r>
          </a:p>
          <a:p>
            <a:pPr marL="285750" indent="-285750">
              <a:buFont typeface="Arial" panose="020B0604020202020204" pitchFamily="34" charset="0"/>
              <a:buChar char="•"/>
            </a:pPr>
            <a:r>
              <a:rPr lang="en-GB" dirty="0"/>
              <a:t>Introductory summary (Was there one? By whom? Did you find it helpful?)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Structure of the hearing</a:t>
            </a:r>
          </a:p>
          <a:p>
            <a:pPr marL="285750" indent="-285750">
              <a:buFont typeface="Arial" panose="020B0604020202020204" pitchFamily="34" charset="0"/>
              <a:buChar char="•"/>
            </a:pPr>
            <a:r>
              <a:rPr lang="en-GB" dirty="0"/>
              <a:t>Who was the applicant? Who was the respondent?</a:t>
            </a:r>
          </a:p>
          <a:p>
            <a:pPr marL="285750" indent="-285750">
              <a:buFont typeface="Arial" panose="020B0604020202020204" pitchFamily="34" charset="0"/>
              <a:buChar char="•"/>
            </a:pPr>
            <a:r>
              <a:rPr lang="en-GB" dirty="0"/>
              <a:t>Were there any disagreements between them?</a:t>
            </a:r>
          </a:p>
          <a:p>
            <a:pPr marL="285750" indent="-285750">
              <a:buFont typeface="Arial" panose="020B0604020202020204" pitchFamily="34" charset="0"/>
              <a:buChar char="•"/>
            </a:pPr>
            <a:r>
              <a:rPr lang="en-GB" dirty="0"/>
              <a:t>Were any witnesses called? What happened?</a:t>
            </a:r>
          </a:p>
          <a:p>
            <a:pPr marL="285750" indent="-285750">
              <a:buFont typeface="Arial" panose="020B0604020202020204" pitchFamily="34" charset="0"/>
              <a:buChar char="•"/>
            </a:pPr>
            <a:r>
              <a:rPr lang="en-GB" dirty="0"/>
              <a:t>What did the judge decide?</a:t>
            </a:r>
          </a:p>
          <a:p>
            <a:pPr marL="285750" indent="-285750">
              <a:buFont typeface="Arial" panose="020B0604020202020204" pitchFamily="34" charset="0"/>
              <a:buChar char="•"/>
            </a:pPr>
            <a:r>
              <a:rPr lang="en-GB" dirty="0"/>
              <a:t>Were any further hearings scheduled? </a:t>
            </a:r>
          </a:p>
        </p:txBody>
      </p:sp>
      <p:sp>
        <p:nvSpPr>
          <p:cNvPr id="4" name="TextBox 3">
            <a:extLst>
              <a:ext uri="{FF2B5EF4-FFF2-40B4-BE49-F238E27FC236}">
                <a16:creationId xmlns:a16="http://schemas.microsoft.com/office/drawing/2014/main" id="{647261B8-6F6D-A013-997D-EC893A0F7DA3}"/>
              </a:ext>
            </a:extLst>
          </p:cNvPr>
          <p:cNvSpPr txBox="1"/>
          <p:nvPr/>
        </p:nvSpPr>
        <p:spPr>
          <a:xfrm>
            <a:off x="5158409" y="5903843"/>
            <a:ext cx="6889791" cy="646331"/>
          </a:xfrm>
          <a:prstGeom prst="rect">
            <a:avLst/>
          </a:prstGeom>
          <a:solidFill>
            <a:srgbClr val="1B998D"/>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b="1" dirty="0">
                <a:solidFill>
                  <a:schemeClr val="tx1"/>
                </a:solidFill>
              </a:rPr>
              <a:t>https://openjusticecourtofprotection.org/hearing-feedback-questions/</a:t>
            </a:r>
          </a:p>
        </p:txBody>
      </p:sp>
    </p:spTree>
    <p:extLst>
      <p:ext uri="{BB962C8B-B14F-4D97-AF65-F5344CB8AC3E}">
        <p14:creationId xmlns:p14="http://schemas.microsoft.com/office/powerpoint/2010/main" val="195784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1530DCFF-08F5-434A-A0D5-F3E89407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2" name="Picture 61">
            <a:extLst>
              <a:ext uri="{FF2B5EF4-FFF2-40B4-BE49-F238E27FC236}">
                <a16:creationId xmlns:a16="http://schemas.microsoft.com/office/drawing/2014/main" id="{24011A3A-9884-40BF-94F6-0625A0ADD3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4" name="Oval 63">
            <a:extLst>
              <a:ext uri="{FF2B5EF4-FFF2-40B4-BE49-F238E27FC236}">
                <a16:creationId xmlns:a16="http://schemas.microsoft.com/office/drawing/2014/main" id="{D6573690-978D-48A4-8645-0E01F8211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66" name="Picture 65">
            <a:extLst>
              <a:ext uri="{FF2B5EF4-FFF2-40B4-BE49-F238E27FC236}">
                <a16:creationId xmlns:a16="http://schemas.microsoft.com/office/drawing/2014/main" id="{D4B84446-184D-45CE-9532-48179EAE58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8" name="Picture 67">
            <a:extLst>
              <a:ext uri="{FF2B5EF4-FFF2-40B4-BE49-F238E27FC236}">
                <a16:creationId xmlns:a16="http://schemas.microsoft.com/office/drawing/2014/main" id="{C9229660-8639-44E7-B486-7436516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0" name="Rectangle 69">
            <a:extLst>
              <a:ext uri="{FF2B5EF4-FFF2-40B4-BE49-F238E27FC236}">
                <a16:creationId xmlns:a16="http://schemas.microsoft.com/office/drawing/2014/main" id="{858084FA-40DB-44FC-94DA-93AA71CD6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24845" y="-23355"/>
            <a:ext cx="9404723" cy="1400530"/>
          </a:xfrm>
        </p:spPr>
        <p:txBody>
          <a:bodyPr vert="horz" lIns="91440" tIns="45720" rIns="91440" bIns="45720" rtlCol="0" anchor="t">
            <a:normAutofit/>
          </a:bodyPr>
          <a:lstStyle/>
          <a:p>
            <a:r>
              <a:rPr lang="en-US" sz="4200" b="1" dirty="0"/>
              <a:t>The Blog</a:t>
            </a:r>
          </a:p>
        </p:txBody>
      </p:sp>
      <p:pic>
        <p:nvPicPr>
          <p:cNvPr id="13" name="Picture 12" descr="A close up of a logo&#10;&#10;Description automatically generated">
            <a:extLst>
              <a:ext uri="{FF2B5EF4-FFF2-40B4-BE49-F238E27FC236}">
                <a16:creationId xmlns:a16="http://schemas.microsoft.com/office/drawing/2014/main" id="{A3717514-F4FD-401C-B0B7-CB033517278C}"/>
              </a:ext>
            </a:extLst>
          </p:cNvPr>
          <p:cNvPicPr>
            <a:picLocks noChangeAspect="1"/>
          </p:cNvPicPr>
          <p:nvPr/>
        </p:nvPicPr>
        <p:blipFill rotWithShape="1">
          <a:blip r:embed="rId7"/>
          <a:srcRect r="12798" b="1"/>
          <a:stretch/>
        </p:blipFill>
        <p:spPr>
          <a:xfrm>
            <a:off x="8933984" y="1578287"/>
            <a:ext cx="2670808" cy="2044400"/>
          </a:xfrm>
          <a:prstGeom prst="rect">
            <a:avLst/>
          </a:prstGeom>
          <a:effectLst>
            <a:outerShdw blurRad="50800" dist="38100" dir="5400000" algn="t" rotWithShape="0">
              <a:prstClr val="black">
                <a:alpha val="43000"/>
              </a:prstClr>
            </a:outerShdw>
          </a:effectLst>
        </p:spPr>
      </p:pic>
      <p:pic>
        <p:nvPicPr>
          <p:cNvPr id="15" name="Picture 14" descr="A screenshot of a cell phone&#10;&#10;Description automatically generated">
            <a:extLst>
              <a:ext uri="{FF2B5EF4-FFF2-40B4-BE49-F238E27FC236}">
                <a16:creationId xmlns:a16="http://schemas.microsoft.com/office/drawing/2014/main" id="{F603B4DC-4406-49DF-8453-58F88BF15FA8}"/>
              </a:ext>
            </a:extLst>
          </p:cNvPr>
          <p:cNvPicPr>
            <a:picLocks noChangeAspect="1"/>
          </p:cNvPicPr>
          <p:nvPr/>
        </p:nvPicPr>
        <p:blipFill rotWithShape="1">
          <a:blip r:embed="rId8"/>
          <a:srcRect l="18745" r="21449" b="4"/>
          <a:stretch/>
        </p:blipFill>
        <p:spPr>
          <a:xfrm>
            <a:off x="6091278" y="4257513"/>
            <a:ext cx="2672628" cy="2044401"/>
          </a:xfrm>
          <a:prstGeom prst="rect">
            <a:avLst/>
          </a:prstGeom>
          <a:effectLst>
            <a:outerShdw blurRad="50800" dist="38100" dir="5400000" algn="t" rotWithShape="0">
              <a:prstClr val="black">
                <a:alpha val="43000"/>
              </a:prstClr>
            </a:outerShdw>
          </a:effectLst>
        </p:spPr>
      </p:pic>
      <p:pic>
        <p:nvPicPr>
          <p:cNvPr id="17" name="Picture 16" descr="A screenshot of a cell phone&#10;&#10;Description automatically generated">
            <a:extLst>
              <a:ext uri="{FF2B5EF4-FFF2-40B4-BE49-F238E27FC236}">
                <a16:creationId xmlns:a16="http://schemas.microsoft.com/office/drawing/2014/main" id="{04EBAFF6-6D58-419A-8EAD-9EF263AC5777}"/>
              </a:ext>
            </a:extLst>
          </p:cNvPr>
          <p:cNvPicPr>
            <a:picLocks noChangeAspect="1"/>
          </p:cNvPicPr>
          <p:nvPr/>
        </p:nvPicPr>
        <p:blipFill rotWithShape="1">
          <a:blip r:embed="rId9"/>
          <a:srcRect t="1489" b="688"/>
          <a:stretch/>
        </p:blipFill>
        <p:spPr>
          <a:xfrm>
            <a:off x="8933984" y="4257513"/>
            <a:ext cx="2670808" cy="2044400"/>
          </a:xfrm>
          <a:prstGeom prst="rect">
            <a:avLst/>
          </a:prstGeom>
          <a:effectLst>
            <a:outerShdw blurRad="50800" dist="38100" dir="5400000" algn="t" rotWithShape="0">
              <a:prstClr val="black">
                <a:alpha val="43000"/>
              </a:prstClr>
            </a:outerShdw>
          </a:effectLst>
        </p:spPr>
      </p:pic>
      <p:pic>
        <p:nvPicPr>
          <p:cNvPr id="11" name="Content Placeholder 10" descr="A screenshot of a cell phone&#10;&#10;Description automatically generated">
            <a:extLst>
              <a:ext uri="{FF2B5EF4-FFF2-40B4-BE49-F238E27FC236}">
                <a16:creationId xmlns:a16="http://schemas.microsoft.com/office/drawing/2014/main" id="{AEDFB46F-24D4-41E9-87A4-A3FF91AB65B5}"/>
              </a:ext>
            </a:extLst>
          </p:cNvPr>
          <p:cNvPicPr>
            <a:picLocks noGrp="1" noChangeAspect="1"/>
          </p:cNvPicPr>
          <p:nvPr>
            <p:ph idx="1"/>
          </p:nvPr>
        </p:nvPicPr>
        <p:blipFill rotWithShape="1">
          <a:blip r:embed="rId10"/>
          <a:srcRect r="5226" b="5"/>
          <a:stretch/>
        </p:blipFill>
        <p:spPr>
          <a:xfrm>
            <a:off x="6092443" y="1578286"/>
            <a:ext cx="2672628" cy="2044401"/>
          </a:xfrm>
          <a:prstGeom prst="rect">
            <a:avLst/>
          </a:prstGeom>
          <a:effectLst>
            <a:outerShdw blurRad="50800" dist="38100" dir="5400000" algn="t" rotWithShape="0">
              <a:prstClr val="black">
                <a:alpha val="43000"/>
              </a:prstClr>
            </a:outerShdw>
          </a:effectLst>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82202" y="1126528"/>
            <a:ext cx="5208388" cy="5731472"/>
          </a:xfrm>
        </p:spPr>
        <p:txBody>
          <a:bodyPr vert="horz" lIns="91440" tIns="45720" rIns="91440" bIns="45720" rtlCol="0">
            <a:normAutofit lnSpcReduction="10000"/>
          </a:bodyPr>
          <a:lstStyle/>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 Reports </a:t>
            </a:r>
            <a:r>
              <a:rPr lang="en-US" sz="2000" dirty="0">
                <a:latin typeface="Arial" panose="020B0604020202020204" pitchFamily="34" charset="0"/>
                <a:cs typeface="Arial" panose="020B0604020202020204" pitchFamily="34" charset="0"/>
              </a:rPr>
              <a:t>Over 500 blog posts published since 15</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June 2020</a:t>
            </a:r>
          </a:p>
          <a:p>
            <a:pPr>
              <a:lnSpc>
                <a:spcPct val="90000"/>
              </a:lnSpc>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Observers </a:t>
            </a:r>
            <a:r>
              <a:rPr lang="en-US" sz="2000" dirty="0">
                <a:latin typeface="Arial" panose="020B0604020202020204" pitchFamily="34" charset="0"/>
                <a:cs typeface="Arial" panose="020B0604020202020204" pitchFamily="34" charset="0"/>
              </a:rPr>
              <a:t>Mostly health/social care professionals, then (aspiring) lawyers, and then family members – others include MCA 2005 trainers, and voluntary sector stakeholders</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‘Explainers’ </a:t>
            </a:r>
            <a:r>
              <a:rPr lang="en-US" sz="2000" dirty="0">
                <a:latin typeface="Arial" panose="020B0604020202020204" pitchFamily="34" charset="0"/>
                <a:cs typeface="Arial" panose="020B0604020202020204" pitchFamily="34" charset="0"/>
              </a:rPr>
              <a:t>Commissioned on aspects of Court of Protection practice – explaining the work of the court and specific key roles (e.g. transparency orders, court bundles, how BSL interpreters work). </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Project News </a:t>
            </a:r>
            <a:r>
              <a:rPr lang="en-US" sz="2000" dirty="0">
                <a:latin typeface="Arial" panose="020B0604020202020204" pitchFamily="34" charset="0"/>
                <a:cs typeface="Arial" panose="020B0604020202020204" pitchFamily="34" charset="0"/>
              </a:rPr>
              <a:t>– Including details of short-term collaborations with other organizations and projects.</a:t>
            </a:r>
          </a:p>
          <a:p>
            <a:pPr>
              <a:lnSpc>
                <a:spcPct val="90000"/>
              </a:lnSpc>
              <a:buFont typeface="Wingdings 3" charset="2"/>
              <a:buChar char=""/>
            </a:pPr>
            <a:endParaRPr lang="en-US" sz="13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1"/>
          <a:stretch>
            <a:fillRect/>
          </a:stretch>
        </p:blipFill>
        <p:spPr>
          <a:xfrm>
            <a:off x="9885680" y="114300"/>
            <a:ext cx="1719112" cy="1125220"/>
          </a:xfrm>
        </p:spPr>
      </p:pic>
    </p:spTree>
    <p:extLst>
      <p:ext uri="{BB962C8B-B14F-4D97-AF65-F5344CB8AC3E}">
        <p14:creationId xmlns:p14="http://schemas.microsoft.com/office/powerpoint/2010/main" val="6841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Think?</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10739548" cy="5849620"/>
          </a:xfrm>
        </p:spPr>
        <p:txBody>
          <a:bodyPr>
            <a:normAutofit/>
          </a:bodyPr>
          <a:lstStyle/>
          <a:p>
            <a:pPr marL="0" indent="0">
              <a:buNone/>
            </a:pPr>
            <a:endParaRPr lang="en-GB" sz="2800" dirty="0"/>
          </a:p>
          <a:p>
            <a:pPr marL="400050" lvl="1" indent="0">
              <a:buNone/>
            </a:pPr>
            <a:endParaRPr lang="en-GB" sz="2400" dirty="0"/>
          </a:p>
          <a:p>
            <a:pPr marL="400050" lvl="1" indent="0">
              <a:buNone/>
            </a:pPr>
            <a:r>
              <a:rPr lang="en-GB" sz="2400" dirty="0"/>
              <a:t>“Human Rights has become real and applied.  I can see more clearly that down at the coal face, we have real opportunity to empower our service users.  And based on what I have observed, I have confidence that if the situation of our service users  should ever require consideration by the Court of Protection,  the judge will ensure their right to participate is facilitated and their right to self-determination, if at all possible, is respected.” </a:t>
            </a:r>
          </a:p>
          <a:p>
            <a:pPr marL="400050" lvl="1" indent="0" algn="r">
              <a:buNone/>
            </a:pPr>
            <a:r>
              <a:rPr lang="en-GB" sz="2400" dirty="0"/>
              <a:t>(</a:t>
            </a:r>
            <a:r>
              <a:rPr lang="en-GB" sz="2400" dirty="0">
                <a:hlinkClick r:id="rId4"/>
              </a:rPr>
              <a:t>Louise Burrell</a:t>
            </a:r>
            <a:r>
              <a:rPr lang="en-GB" sz="2400" dirty="0"/>
              <a:t>, social worker)</a:t>
            </a:r>
            <a:endParaRPr lang="en-US" sz="2400"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Tree>
    <p:extLst>
      <p:ext uri="{BB962C8B-B14F-4D97-AF65-F5344CB8AC3E}">
        <p14:creationId xmlns:p14="http://schemas.microsoft.com/office/powerpoint/2010/main" val="25419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Think?</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r>
              <a:rPr lang="en-GB" dirty="0"/>
              <a:t>“As a nurse my main focus is that the person remains at the centre of everything.   It was so reassuring to see that this also was the primary focus within a formal court hearing for Mr Justice Hayden.  The person-centred approach to this hearing epitomises and reflects exactly what I believe the Mental Capacity Act is all about.” (</a:t>
            </a:r>
            <a:r>
              <a:rPr lang="en-GB" dirty="0">
                <a:hlinkClick r:id="rId4"/>
              </a:rPr>
              <a:t>Sara Shorten</a:t>
            </a:r>
            <a:r>
              <a:rPr lang="en-GB" dirty="0"/>
              <a:t>)</a:t>
            </a:r>
          </a:p>
          <a:p>
            <a:pPr marL="0" indent="0">
              <a:buNone/>
            </a:pPr>
            <a:endParaRPr lang="en-GB" dirty="0"/>
          </a:p>
          <a:p>
            <a:pPr marL="0" indent="0">
              <a:buNone/>
            </a:pPr>
            <a:r>
              <a:rPr lang="en-GB" dirty="0"/>
              <a:t>“Mr Justice Williams maintained unwavering focus on what is right for P and preventing him being exposed to a toxic atmosphere …  I left feeling reassured that person-centred decision-making, an issue I feel strongly about, prevailed” (</a:t>
            </a:r>
            <a:r>
              <a:rPr lang="en-GB" dirty="0">
                <a:hlinkClick r:id="rId5"/>
              </a:rPr>
              <a:t>Upeka de Silva</a:t>
            </a:r>
            <a:r>
              <a:rPr lang="en-GB" dirty="0"/>
              <a:t>)</a:t>
            </a:r>
          </a:p>
          <a:p>
            <a:pPr marL="0" indent="0">
              <a:buNone/>
            </a:pPr>
            <a:endParaRPr lang="en-GB" dirty="0"/>
          </a:p>
          <a:p>
            <a:pPr marL="0" indent="0">
              <a:buNone/>
            </a:pPr>
            <a:r>
              <a:rPr lang="en-GB" dirty="0"/>
              <a:t>“In this virtual courtroom with Mr Justice Hayden the law enabled a person with a learning disability to access the same rights and healthcare as any other citizen. This give me a huge sense of relief that my family member will be safe and listened to with these structures in place, and free to live the life he chooses.” (</a:t>
            </a:r>
            <a:r>
              <a:rPr lang="en-GB" dirty="0">
                <a:hlinkClick r:id="rId6"/>
              </a:rPr>
              <a:t>NB</a:t>
            </a:r>
            <a:r>
              <a:rPr lang="en-GB" dirty="0"/>
              <a:t>)</a:t>
            </a:r>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7"/>
          <a:stretch>
            <a:fillRect/>
          </a:stretch>
        </p:blipFill>
        <p:spPr>
          <a:xfrm>
            <a:off x="9885680" y="114300"/>
            <a:ext cx="1719112" cy="1125220"/>
          </a:xfrm>
        </p:spPr>
      </p:pic>
    </p:spTree>
    <p:extLst>
      <p:ext uri="{BB962C8B-B14F-4D97-AF65-F5344CB8AC3E}">
        <p14:creationId xmlns:p14="http://schemas.microsoft.com/office/powerpoint/2010/main" val="733988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Observing the hearing was interesting and made me reflect on my own experience of conducting capacity assessments and the extent to which they would hold up in court.  I do wish, though, that the judge or the applicant had done a proper introduction to the issues to be covered in court so that I would have been better placed to understand what was happening and use the experience more effectively for professional development. </a:t>
            </a:r>
          </a:p>
          <a:p>
            <a:endParaRPr lang="en-GB" sz="2000" dirty="0"/>
          </a:p>
          <a:p>
            <a:pPr algn="r"/>
            <a:r>
              <a:rPr lang="en-GB" sz="2000" dirty="0"/>
              <a:t>(</a:t>
            </a:r>
            <a:r>
              <a:rPr lang="en-GB" sz="2000" dirty="0">
                <a:hlinkClick r:id="rId3"/>
              </a:rPr>
              <a:t>Jacqui Bond</a:t>
            </a:r>
            <a:r>
              <a:rPr lang="en-GB" sz="2000" dirty="0"/>
              <a:t>, social worker)</a:t>
            </a:r>
            <a:endParaRPr lang="en-US" sz="2000" dirty="0"/>
          </a:p>
        </p:txBody>
      </p:sp>
    </p:spTree>
    <p:extLst>
      <p:ext uri="{BB962C8B-B14F-4D97-AF65-F5344CB8AC3E}">
        <p14:creationId xmlns:p14="http://schemas.microsoft.com/office/powerpoint/2010/main" val="741526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6" name="Speech Bubble: Rectangle with Corners Rounded 5">
            <a:extLst>
              <a:ext uri="{FF2B5EF4-FFF2-40B4-BE49-F238E27FC236}">
                <a16:creationId xmlns:a16="http://schemas.microsoft.com/office/drawing/2014/main" id="{C91AB866-D3CB-4FB9-8345-E1D7DA598B22}"/>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p>
          <a:p>
            <a:endParaRPr lang="en-GB" sz="2000" dirty="0"/>
          </a:p>
          <a:p>
            <a:pPr algn="r"/>
            <a:r>
              <a:rPr lang="en-GB" sz="2000" dirty="0"/>
              <a:t>(</a:t>
            </a:r>
            <a:r>
              <a:rPr lang="en-GB" sz="2000" dirty="0">
                <a:hlinkClick r:id="rId3"/>
              </a:rPr>
              <a:t>Louise Burrell</a:t>
            </a:r>
            <a:r>
              <a:rPr lang="en-GB" sz="2000" dirty="0"/>
              <a:t>, social worker)</a:t>
            </a:r>
          </a:p>
        </p:txBody>
      </p:sp>
    </p:spTree>
    <p:extLst>
      <p:ext uri="{BB962C8B-B14F-4D97-AF65-F5344CB8AC3E}">
        <p14:creationId xmlns:p14="http://schemas.microsoft.com/office/powerpoint/2010/main" val="1964024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b="0" i="0" dirty="0">
                <a:solidFill>
                  <a:schemeClr val="tx1"/>
                </a:solidFill>
                <a:effectLst/>
              </a:rPr>
              <a:t>In terms of my role as an IMCA or RPR, I learnt that it is essential to be even-handed and remain as calm as possible, when contributing in court.  There can be many emotions involved for family members, and as a professional it is essential that all the evidence is available before the Judge can make a decision in the best interests of the person at the centre of the proceedings.</a:t>
            </a:r>
          </a:p>
          <a:p>
            <a:endParaRPr lang="en-GB" sz="2000" dirty="0">
              <a:solidFill>
                <a:schemeClr val="tx1"/>
              </a:solidFill>
            </a:endParaRPr>
          </a:p>
          <a:p>
            <a:pPr algn="r"/>
            <a:r>
              <a:rPr lang="en-GB" sz="2000" dirty="0">
                <a:solidFill>
                  <a:schemeClr val="tx1"/>
                </a:solidFill>
              </a:rPr>
              <a:t>(</a:t>
            </a:r>
            <a:r>
              <a:rPr lang="en-GB" sz="2000" dirty="0">
                <a:solidFill>
                  <a:schemeClr val="tx1"/>
                </a:solidFill>
                <a:hlinkClick r:id="rId3"/>
              </a:rPr>
              <a:t>Hilary Paxton</a:t>
            </a:r>
            <a:r>
              <a:rPr lang="en-GB" sz="2000" dirty="0">
                <a:solidFill>
                  <a:schemeClr val="tx1"/>
                </a:solidFill>
              </a:rPr>
              <a:t>, trainee IMCA)</a:t>
            </a:r>
          </a:p>
        </p:txBody>
      </p:sp>
    </p:spTree>
    <p:extLst>
      <p:ext uri="{BB962C8B-B14F-4D97-AF65-F5344CB8AC3E}">
        <p14:creationId xmlns:p14="http://schemas.microsoft.com/office/powerpoint/2010/main" val="1796707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A close up of a blackboard&#10;&#10;Description automatically generated">
            <a:extLst>
              <a:ext uri="{FF2B5EF4-FFF2-40B4-BE49-F238E27FC236}">
                <a16:creationId xmlns:a16="http://schemas.microsoft.com/office/drawing/2014/main" id="{CFD9FA11-129C-406A-9965-1838467358FD}"/>
              </a:ext>
            </a:extLst>
          </p:cNvPr>
          <p:cNvPicPr>
            <a:picLocks noChangeAspect="1"/>
          </p:cNvPicPr>
          <p:nvPr/>
        </p:nvPicPr>
        <p:blipFill>
          <a:blip r:embed="rId4">
            <a:alphaModFix amt="5000"/>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0" y="-9525"/>
            <a:ext cx="12192000" cy="685800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43800" y="176530"/>
            <a:ext cx="9358104" cy="561340"/>
          </a:xfrm>
        </p:spPr>
        <p:txBody>
          <a:bodyPr/>
          <a:lstStyle/>
          <a:p>
            <a:r>
              <a:rPr lang="en-GB" sz="4200" b="1" dirty="0"/>
              <a:t>Why Observe the CoP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831850"/>
            <a:ext cx="9358104" cy="5849620"/>
          </a:xfrm>
        </p:spPr>
        <p:txBody>
          <a:bodyPr>
            <a:normAutofit lnSpcReduction="10000"/>
          </a:bodyPr>
          <a:lstStyle/>
          <a:p>
            <a:r>
              <a:rPr lang="en-GB" dirty="0"/>
              <a:t>See justice being done – Public scrutiny and informed critique.</a:t>
            </a:r>
          </a:p>
          <a:p>
            <a:r>
              <a:rPr lang="en-GB" dirty="0"/>
              <a:t>Learn how the court may work with your clients, and how the MCA 2005 may be applied.</a:t>
            </a:r>
          </a:p>
          <a:p>
            <a:r>
              <a:rPr lang="en-GB" dirty="0"/>
              <a:t>“CPD”</a:t>
            </a:r>
          </a:p>
          <a:p>
            <a:r>
              <a:rPr lang="en-GB" dirty="0"/>
              <a:t>See how witnesses are engaged with by legal professionals.</a:t>
            </a:r>
          </a:p>
          <a:p>
            <a:r>
              <a:rPr lang="en-GB" dirty="0"/>
              <a:t>Observe professional roles and interactions.</a:t>
            </a:r>
          </a:p>
          <a:p>
            <a:endParaRPr lang="en-GB" dirty="0"/>
          </a:p>
          <a:p>
            <a:r>
              <a:rPr lang="en-GB" dirty="0"/>
              <a:t>Develop legal literacy – and work on embedding this in public and political contexts.</a:t>
            </a:r>
          </a:p>
          <a:p>
            <a:r>
              <a:rPr lang="en-GB" dirty="0"/>
              <a:t>Engage in debates from a more informed perspective – understand the nuanced, textured, contextualised background to a case, and contribute to public advocacy.</a:t>
            </a:r>
          </a:p>
          <a:p>
            <a:endParaRPr lang="en-GB" dirty="0"/>
          </a:p>
          <a:p>
            <a:r>
              <a:rPr lang="en-GB" dirty="0"/>
              <a:t>Personal impact (6 million people per year impacted by MCA 2005, either as P or as carers – a small proportion directly encounter CoP but need to understand its role in the “grand scheme”).</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216348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Transparency Orders</a:t>
            </a:r>
          </a:p>
          <a:p>
            <a:pPr marL="0" indent="0" algn="ctr">
              <a:buNone/>
            </a:pPr>
            <a:r>
              <a:rPr lang="en-GB" sz="7200" dirty="0"/>
              <a:t>&amp;</a:t>
            </a:r>
          </a:p>
          <a:p>
            <a:pPr marL="0" indent="0" algn="ctr">
              <a:buNone/>
            </a:pPr>
            <a:r>
              <a:rPr lang="en-GB" sz="7200" dirty="0"/>
              <a:t>Families</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177004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60296"/>
            <a:ext cx="9358104" cy="561340"/>
          </a:xfrm>
        </p:spPr>
        <p:txBody>
          <a:bodyPr/>
          <a:lstStyle/>
          <a:p>
            <a:r>
              <a:rPr lang="en-GB" sz="4200" b="1" dirty="0"/>
              <a:t>Introduction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2192000" cy="5749814"/>
          </a:xfrm>
        </p:spPr>
        <p:txBody>
          <a:bodyPr>
            <a:normAutofit/>
          </a:bodyPr>
          <a:lstStyle/>
          <a:p>
            <a:pPr lvl="0"/>
            <a:r>
              <a:rPr lang="en-US" dirty="0"/>
              <a:t>Amanda Hill </a:t>
            </a:r>
            <a:endParaRPr lang="en-GB" dirty="0"/>
          </a:p>
          <a:p>
            <a:pPr lvl="0"/>
            <a:r>
              <a:rPr lang="en-US" dirty="0"/>
              <a:t>New PhD student at the School of Journalism, Media and Culture, Cardiff University </a:t>
            </a:r>
            <a:endParaRPr lang="en-GB" dirty="0"/>
          </a:p>
          <a:p>
            <a:pPr lvl="0"/>
            <a:r>
              <a:rPr lang="en-US" dirty="0"/>
              <a:t>Research subject:  The Court of Protection - family experiences, media representations and social media activity</a:t>
            </a:r>
            <a:endParaRPr lang="en-GB" dirty="0"/>
          </a:p>
          <a:p>
            <a:pPr lvl="0"/>
            <a:r>
              <a:rPr lang="en-US" dirty="0"/>
              <a:t>Observer and blogger for the Open Justice Court of Protection Project </a:t>
            </a:r>
            <a:endParaRPr lang="en-GB" dirty="0"/>
          </a:p>
          <a:p>
            <a:pPr lvl="0"/>
            <a:r>
              <a:rPr lang="en-US" dirty="0"/>
              <a:t>Interested in family experiences of being subject to Transparency Orders in the COP</a:t>
            </a:r>
            <a:endParaRPr lang="en-GB" dirty="0"/>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296472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I’m Going to Cover</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2192000" cy="5749814"/>
          </a:xfrm>
        </p:spPr>
        <p:txBody>
          <a:bodyPr>
            <a:normAutofit/>
          </a:bodyPr>
          <a:lstStyle/>
          <a:p>
            <a:pPr lvl="0"/>
            <a:r>
              <a:rPr lang="en-US" dirty="0"/>
              <a:t>What is a Transparency Order (TO)?</a:t>
            </a:r>
            <a:endParaRPr lang="en-GB" dirty="0"/>
          </a:p>
          <a:p>
            <a:pPr lvl="0"/>
            <a:r>
              <a:rPr lang="en-US" dirty="0"/>
              <a:t>What information does it prevent being reported? </a:t>
            </a:r>
            <a:endParaRPr lang="en-GB" dirty="0"/>
          </a:p>
          <a:p>
            <a:pPr lvl="0"/>
            <a:r>
              <a:rPr lang="en-US" dirty="0"/>
              <a:t>Who does it apply to?</a:t>
            </a:r>
            <a:endParaRPr lang="en-GB" dirty="0"/>
          </a:p>
          <a:p>
            <a:pPr lvl="0"/>
            <a:r>
              <a:rPr lang="en-US" dirty="0"/>
              <a:t>What happens if a TO is not complied with? </a:t>
            </a:r>
            <a:endParaRPr lang="en-GB" dirty="0"/>
          </a:p>
          <a:p>
            <a:pPr lvl="0"/>
            <a:r>
              <a:rPr lang="en-US" dirty="0"/>
              <a:t>How long does it apply for? </a:t>
            </a:r>
            <a:endParaRPr lang="en-GB" dirty="0"/>
          </a:p>
          <a:p>
            <a:pPr lvl="0"/>
            <a:r>
              <a:rPr lang="en-US" dirty="0"/>
              <a:t>Varying or discharging a TO</a:t>
            </a:r>
            <a:endParaRPr lang="en-GB" dirty="0"/>
          </a:p>
          <a:p>
            <a:pPr lvl="0"/>
            <a:r>
              <a:rPr lang="en-US" dirty="0"/>
              <a:t>What impact does it have on families in practice? </a:t>
            </a:r>
            <a:endParaRPr lang="en-GB" dirty="0"/>
          </a:p>
          <a:p>
            <a:pPr lvl="0"/>
            <a:r>
              <a:rPr lang="en-US" dirty="0"/>
              <a:t>Recommendations</a:t>
            </a:r>
            <a:endParaRPr lang="en-GB" dirty="0"/>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24517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0" y="1453682"/>
            <a:ext cx="9358104" cy="561340"/>
          </a:xfrm>
        </p:spPr>
        <p:txBody>
          <a:bodyPr/>
          <a:lstStyle/>
          <a:p>
            <a:r>
              <a:rPr lang="en-GB" sz="4200" b="1" dirty="0"/>
              <a:t>What is a Transparency Order (TO)</a:t>
            </a:r>
            <a:br>
              <a:rPr lang="en-GB" sz="4200" b="1" dirty="0"/>
            </a:br>
            <a:r>
              <a:rPr lang="en-GB" sz="4200" b="1" dirty="0"/>
              <a:t>&amp; Why Do The Exist? </a:t>
            </a:r>
            <a:br>
              <a:rPr lang="en-GB" sz="4200" b="1" dirty="0"/>
            </a:br>
            <a:endParaRPr lang="en-GB" sz="4200" b="1" dirty="0"/>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2192000" cy="5749814"/>
          </a:xfrm>
        </p:spPr>
        <p:txBody>
          <a:bodyPr>
            <a:normAutofit/>
          </a:bodyPr>
          <a:lstStyle/>
          <a:p>
            <a:pPr lvl="0"/>
            <a:endParaRPr lang="en-US" dirty="0"/>
          </a:p>
          <a:p>
            <a:pPr lvl="0"/>
            <a:endParaRPr lang="en-US" dirty="0"/>
          </a:p>
          <a:p>
            <a:pPr lvl="0"/>
            <a:r>
              <a:rPr lang="en-US" dirty="0"/>
              <a:t>A TO is an </a:t>
            </a:r>
            <a:r>
              <a:rPr lang="en-US" b="1" dirty="0"/>
              <a:t>injunction</a:t>
            </a:r>
            <a:r>
              <a:rPr lang="en-US" dirty="0"/>
              <a:t> preventing reporting of certain information about a COP case</a:t>
            </a:r>
            <a:endParaRPr lang="en-GB" dirty="0"/>
          </a:p>
          <a:p>
            <a:pPr lvl="0"/>
            <a:r>
              <a:rPr lang="en-US" dirty="0"/>
              <a:t>A standard TO can be found here: </a:t>
            </a:r>
            <a:endParaRPr lang="en-GB" dirty="0"/>
          </a:p>
          <a:p>
            <a:r>
              <a:rPr lang="en-GB" u="sng" dirty="0">
                <a:hlinkClick r:id="rId2"/>
              </a:rPr>
              <a:t>https://www.judiciary.uk/wp-content/uploads/2017/11/cop-transparency-template-order-for-2017-rules.pdf</a:t>
            </a:r>
            <a:endParaRPr lang="en-GB" dirty="0"/>
          </a:p>
          <a:p>
            <a:r>
              <a:rPr lang="en-US" dirty="0"/>
              <a:t> </a:t>
            </a:r>
            <a:endParaRPr lang="en-GB" dirty="0"/>
          </a:p>
          <a:p>
            <a:r>
              <a:rPr lang="en-US" dirty="0"/>
              <a:t>(search for Standard Transparency Order Court of Protection)</a:t>
            </a:r>
            <a:endParaRPr lang="en-GB" dirty="0"/>
          </a:p>
          <a:p>
            <a:pPr lvl="0"/>
            <a:r>
              <a:rPr lang="en-US" dirty="0"/>
              <a:t>It is a court </a:t>
            </a:r>
            <a:r>
              <a:rPr lang="en-US" b="1" dirty="0"/>
              <a:t>order </a:t>
            </a:r>
            <a:r>
              <a:rPr lang="en-US" dirty="0"/>
              <a:t>and must be complied with</a:t>
            </a:r>
            <a:endParaRPr lang="en-GB" dirty="0"/>
          </a:p>
          <a:p>
            <a:pPr lvl="0"/>
            <a:r>
              <a:rPr lang="en-US" dirty="0"/>
              <a:t>Objective is to protect the privacy of P and P’s family</a:t>
            </a:r>
            <a:endParaRPr lang="en-GB" dirty="0"/>
          </a:p>
          <a:p>
            <a:pPr lvl="0"/>
            <a:r>
              <a:rPr lang="en-US" dirty="0"/>
              <a:t>A </a:t>
            </a:r>
            <a:r>
              <a:rPr lang="en-US" b="1" dirty="0"/>
              <a:t>Transparency</a:t>
            </a:r>
            <a:r>
              <a:rPr lang="en-US" dirty="0"/>
              <a:t> Order? </a:t>
            </a:r>
            <a:endParaRPr lang="en-GB" dirty="0"/>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Tree>
    <p:extLst>
      <p:ext uri="{BB962C8B-B14F-4D97-AF65-F5344CB8AC3E}">
        <p14:creationId xmlns:p14="http://schemas.microsoft.com/office/powerpoint/2010/main" val="286131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7" name="Picture 36">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9" name="Oval 38">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1" name="Picture 40">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3" name="Picture 4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5" name="Rectangle 44">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16020" y="187044"/>
            <a:ext cx="9252154" cy="1223983"/>
          </a:xfrm>
        </p:spPr>
        <p:txBody>
          <a:bodyPr vert="horz" lIns="91440" tIns="45720" rIns="91440" bIns="45720" rtlCol="0" anchor="t">
            <a:noAutofit/>
          </a:bodyPr>
          <a:lstStyle/>
          <a:p>
            <a:pPr>
              <a:lnSpc>
                <a:spcPct val="90000"/>
              </a:lnSpc>
            </a:pPr>
            <a:r>
              <a:rPr lang="en-US" sz="4200" b="1" i="0" kern="1200" dirty="0">
                <a:solidFill>
                  <a:schemeClr val="tx2"/>
                </a:solidFill>
                <a:effectLst/>
                <a:latin typeface="+mj-lt"/>
                <a:ea typeface="+mj-ea"/>
                <a:cs typeface="+mj-cs"/>
              </a:rPr>
              <a:t>What information does it prevent being reported? Paragraph 6</a:t>
            </a:r>
            <a:endParaRPr lang="en-US" sz="4200" b="1" i="0" kern="1200" dirty="0">
              <a:solidFill>
                <a:schemeClr val="tx2"/>
              </a:solidFill>
              <a:latin typeface="+mj-lt"/>
              <a:ea typeface="+mj-ea"/>
              <a:cs typeface="+mj-cs"/>
            </a:endParaRPr>
          </a:p>
        </p:txBody>
      </p:sp>
      <p:pic>
        <p:nvPicPr>
          <p:cNvPr id="4" name="Content Placeholder 3">
            <a:extLst>
              <a:ext uri="{FF2B5EF4-FFF2-40B4-BE49-F238E27FC236}">
                <a16:creationId xmlns:a16="http://schemas.microsoft.com/office/drawing/2014/main" id="{AD900259-7B39-6BB3-C329-9D9756A0D6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6020" y="1598071"/>
            <a:ext cx="6227309" cy="4983482"/>
          </a:xfrm>
          <a:prstGeom prst="rect">
            <a:avLst/>
          </a:prstGeom>
          <a:effectLst>
            <a:outerShdw blurRad="50800" dist="38100" dir="5400000" algn="t" rotWithShape="0">
              <a:prstClr val="black">
                <a:alpha val="43000"/>
              </a:prstClr>
            </a:outerShdw>
          </a:effectLst>
        </p:spPr>
      </p:pic>
      <p:sp>
        <p:nvSpPr>
          <p:cNvPr id="9" name="Content Placeholder 8">
            <a:extLst>
              <a:ext uri="{FF2B5EF4-FFF2-40B4-BE49-F238E27FC236}">
                <a16:creationId xmlns:a16="http://schemas.microsoft.com/office/drawing/2014/main" id="{9E87E814-871B-BC05-A79E-1C5D53992783}"/>
              </a:ext>
            </a:extLst>
          </p:cNvPr>
          <p:cNvSpPr>
            <a:spLocks noGrp="1"/>
          </p:cNvSpPr>
          <p:nvPr>
            <p:ph idx="1"/>
          </p:nvPr>
        </p:nvSpPr>
        <p:spPr>
          <a:xfrm>
            <a:off x="6575729" y="2052214"/>
            <a:ext cx="4415293" cy="4196185"/>
          </a:xfrm>
        </p:spPr>
        <p:txBody>
          <a:bodyPr vert="horz" lIns="91440" tIns="45720" rIns="91440" bIns="45720" rtlCol="0">
            <a:normAutofit/>
          </a:bodyPr>
          <a:lstStyle/>
          <a:p>
            <a:r>
              <a:rPr lang="en-US" dirty="0">
                <a:effectLst/>
              </a:rPr>
              <a:t>Assumes that P and family do NOT want to be identifiable in reports of the case, which is often, but not always true.</a:t>
            </a:r>
          </a:p>
          <a:p>
            <a:pPr marL="342900" lvl="0" indent="-342900"/>
            <a:r>
              <a:rPr lang="en-US" dirty="0">
                <a:effectLst/>
              </a:rPr>
              <a:t>Some P’s and family members have been identified – e.g., Sergei &amp; Yulia Skripal, Sudiksha Thirumalesh.</a:t>
            </a:r>
          </a:p>
          <a:p>
            <a:endParaRPr lang="en-US"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8"/>
          <a:stretch>
            <a:fillRect/>
          </a:stretch>
        </p:blipFill>
        <p:spPr>
          <a:xfrm>
            <a:off x="9885680" y="114300"/>
            <a:ext cx="1719112" cy="1125220"/>
          </a:xfrm>
        </p:spPr>
      </p:pic>
    </p:spTree>
    <p:extLst>
      <p:ext uri="{BB962C8B-B14F-4D97-AF65-F5344CB8AC3E}">
        <p14:creationId xmlns:p14="http://schemas.microsoft.com/office/powerpoint/2010/main" val="4080540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55769" y="54546"/>
            <a:ext cx="9252154" cy="1223983"/>
          </a:xfrm>
        </p:spPr>
        <p:txBody>
          <a:bodyPr vert="horz" lIns="91440" tIns="45720" rIns="91440" bIns="45720" rtlCol="0" anchor="t">
            <a:normAutofit/>
          </a:bodyPr>
          <a:lstStyle/>
          <a:p>
            <a:r>
              <a:rPr lang="en-US" sz="4200" b="1" i="0" kern="1200" dirty="0">
                <a:solidFill>
                  <a:schemeClr val="tx2"/>
                </a:solidFill>
                <a:latin typeface="+mj-lt"/>
                <a:ea typeface="+mj-ea"/>
                <a:cs typeface="+mj-cs"/>
              </a:rPr>
              <a:t>Who Does it Apply to?</a:t>
            </a:r>
          </a:p>
        </p:txBody>
      </p:sp>
      <p:pic>
        <p:nvPicPr>
          <p:cNvPr id="4" name="Content Placeholder 3" descr="A close-up of a document&#10;&#10;Description automatically generated">
            <a:extLst>
              <a:ext uri="{FF2B5EF4-FFF2-40B4-BE49-F238E27FC236}">
                <a16:creationId xmlns:a16="http://schemas.microsoft.com/office/drawing/2014/main" id="{6D1775AC-90A3-B130-1B31-0D73A767CC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144" y="2052214"/>
            <a:ext cx="6306352" cy="3058578"/>
          </a:xfrm>
          <a:prstGeom prst="rect">
            <a:avLst/>
          </a:prstGeom>
          <a:effectLst>
            <a:outerShdw blurRad="50800" dist="38100" dir="5400000" algn="t" rotWithShape="0">
              <a:prstClr val="black">
                <a:alpha val="43000"/>
              </a:prstClr>
            </a:outerShdw>
          </a:effectLst>
        </p:spPr>
      </p:pic>
      <p:sp>
        <p:nvSpPr>
          <p:cNvPr id="9" name="Content Placeholder 8">
            <a:extLst>
              <a:ext uri="{FF2B5EF4-FFF2-40B4-BE49-F238E27FC236}">
                <a16:creationId xmlns:a16="http://schemas.microsoft.com/office/drawing/2014/main" id="{12E7A538-2E77-3236-F639-0650A8DB026B}"/>
              </a:ext>
            </a:extLst>
          </p:cNvPr>
          <p:cNvSpPr>
            <a:spLocks noGrp="1"/>
          </p:cNvSpPr>
          <p:nvPr>
            <p:ph idx="1"/>
          </p:nvPr>
        </p:nvSpPr>
        <p:spPr>
          <a:xfrm>
            <a:off x="6575729" y="2052214"/>
            <a:ext cx="4415293" cy="4196185"/>
          </a:xfrm>
        </p:spPr>
        <p:txBody>
          <a:bodyPr vert="horz" lIns="91440" tIns="45720" rIns="91440" bIns="45720" rtlCol="0">
            <a:normAutofit/>
          </a:bodyPr>
          <a:lstStyle/>
          <a:p>
            <a:r>
              <a:rPr lang="en-US" kern="100" dirty="0">
                <a:effectLst/>
                <a:latin typeface="Calibri" panose="020F0502020204030204" pitchFamily="34" charset="0"/>
                <a:ea typeface="Calibri" panose="020F0502020204030204" pitchFamily="34" charset="0"/>
                <a:cs typeface="Calibri" panose="020F0502020204030204" pitchFamily="34" charset="0"/>
              </a:rPr>
              <a:t>Parties, legal teams, witnesses, family members, observers, social workers, carers etc.</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8"/>
          <a:stretch>
            <a:fillRect/>
          </a:stretch>
        </p:blipFill>
        <p:spPr>
          <a:xfrm>
            <a:off x="9885680" y="114300"/>
            <a:ext cx="1719112" cy="1125220"/>
          </a:xfrm>
        </p:spPr>
      </p:pic>
    </p:spTree>
    <p:extLst>
      <p:ext uri="{BB962C8B-B14F-4D97-AF65-F5344CB8AC3E}">
        <p14:creationId xmlns:p14="http://schemas.microsoft.com/office/powerpoint/2010/main" val="2126271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52346" y="116816"/>
            <a:ext cx="9252154" cy="1223983"/>
          </a:xfrm>
        </p:spPr>
        <p:txBody>
          <a:bodyPr vert="horz" lIns="91440" tIns="45720" rIns="91440" bIns="45720" rtlCol="0" anchor="t">
            <a:noAutofit/>
          </a:bodyPr>
          <a:lstStyle/>
          <a:p>
            <a:pPr>
              <a:lnSpc>
                <a:spcPct val="90000"/>
              </a:lnSpc>
            </a:pPr>
            <a:r>
              <a:rPr lang="en-US" sz="4200" b="1" i="0" kern="1200" dirty="0">
                <a:solidFill>
                  <a:schemeClr val="tx2"/>
                </a:solidFill>
                <a:latin typeface="+mj-lt"/>
                <a:ea typeface="+mj-ea"/>
                <a:cs typeface="+mj-cs"/>
              </a:rPr>
              <a:t>What Happens if a TO is not Complied with?</a:t>
            </a:r>
          </a:p>
        </p:txBody>
      </p:sp>
      <p:pic>
        <p:nvPicPr>
          <p:cNvPr id="4" name="Content Placeholder 3">
            <a:extLst>
              <a:ext uri="{FF2B5EF4-FFF2-40B4-BE49-F238E27FC236}">
                <a16:creationId xmlns:a16="http://schemas.microsoft.com/office/drawing/2014/main" id="{C7850D72-50FD-62D2-5958-D747082ED9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915" y="3441594"/>
            <a:ext cx="5451627" cy="1417422"/>
          </a:xfrm>
          <a:prstGeom prst="rect">
            <a:avLst/>
          </a:prstGeom>
          <a:effectLst>
            <a:outerShdw blurRad="50800" dist="38100" dir="5400000" algn="t" rotWithShape="0">
              <a:prstClr val="black">
                <a:alpha val="43000"/>
              </a:prstClr>
            </a:outerShdw>
          </a:effectLst>
        </p:spPr>
      </p:pic>
      <p:sp>
        <p:nvSpPr>
          <p:cNvPr id="9" name="Content Placeholder 8">
            <a:extLst>
              <a:ext uri="{FF2B5EF4-FFF2-40B4-BE49-F238E27FC236}">
                <a16:creationId xmlns:a16="http://schemas.microsoft.com/office/drawing/2014/main" id="{DAD796B4-C6F4-C20D-D87E-E4879D577608}"/>
              </a:ext>
            </a:extLst>
          </p:cNvPr>
          <p:cNvSpPr>
            <a:spLocks noGrp="1"/>
          </p:cNvSpPr>
          <p:nvPr>
            <p:ph idx="1"/>
          </p:nvPr>
        </p:nvSpPr>
        <p:spPr>
          <a:xfrm>
            <a:off x="6211957" y="2052214"/>
            <a:ext cx="5685182" cy="4196185"/>
          </a:xfrm>
        </p:spPr>
        <p:txBody>
          <a:bodyPr vert="horz" lIns="91440" tIns="45720" rIns="91440" bIns="45720" rtlCol="0">
            <a:normAutofit/>
          </a:bodyPr>
          <a:lstStyle/>
          <a:p>
            <a:r>
              <a:rPr lang="en-US" kern="100" dirty="0">
                <a:effectLst/>
                <a:latin typeface="Calibri" panose="020F0502020204030204" pitchFamily="34" charset="0"/>
                <a:ea typeface="Calibri" panose="020F0502020204030204" pitchFamily="34" charset="0"/>
                <a:cs typeface="Times New Roman" panose="02020603050405020304" pitchFamily="18" charset="0"/>
              </a:rPr>
              <a:t>Example of Luba Macpherson: </a:t>
            </a:r>
            <a:r>
              <a:rPr lang="en-GB"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Warrant for arrest of P’s mother</a:t>
            </a:r>
            <a:r>
              <a:rPr lang="en-GB" kern="100" dirty="0">
                <a:effectLst/>
                <a:latin typeface="Calibri" panose="020F0502020204030204" pitchFamily="34" charset="0"/>
                <a:ea typeface="Calibri" panose="020F0502020204030204" pitchFamily="34" charset="0"/>
                <a:cs typeface="Times New Roman" panose="02020603050405020304" pitchFamily="18" charset="0"/>
              </a:rPr>
              <a:t> by ‘Anna’, 7th December 2023</a:t>
            </a:r>
          </a:p>
          <a:p>
            <a:endParaRPr lang="en-US"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1578741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90103" y="171899"/>
            <a:ext cx="9252154" cy="1223983"/>
          </a:xfrm>
        </p:spPr>
        <p:txBody>
          <a:bodyPr vert="horz" lIns="91440" tIns="45720" rIns="91440" bIns="45720" rtlCol="0" anchor="t">
            <a:normAutofit/>
          </a:bodyPr>
          <a:lstStyle/>
          <a:p>
            <a:r>
              <a:rPr lang="en-US" sz="4200" b="1" i="0" kern="1200" dirty="0">
                <a:solidFill>
                  <a:schemeClr val="tx2"/>
                </a:solidFill>
                <a:latin typeface="+mj-lt"/>
                <a:ea typeface="+mj-ea"/>
                <a:cs typeface="+mj-cs"/>
              </a:rPr>
              <a:t>How Long Does it Apply?</a:t>
            </a:r>
          </a:p>
        </p:txBody>
      </p:sp>
      <p:sp>
        <p:nvSpPr>
          <p:cNvPr id="9" name="Content Placeholder 8">
            <a:extLst>
              <a:ext uri="{FF2B5EF4-FFF2-40B4-BE49-F238E27FC236}">
                <a16:creationId xmlns:a16="http://schemas.microsoft.com/office/drawing/2014/main" id="{3F87E1F5-53E8-4961-D387-46EFE8CB427C}"/>
              </a:ext>
            </a:extLst>
          </p:cNvPr>
          <p:cNvSpPr>
            <a:spLocks noGrp="1"/>
          </p:cNvSpPr>
          <p:nvPr>
            <p:ph idx="1"/>
          </p:nvPr>
        </p:nvSpPr>
        <p:spPr>
          <a:xfrm>
            <a:off x="276683" y="2661815"/>
            <a:ext cx="9764638" cy="4196185"/>
          </a:xfrm>
        </p:spPr>
        <p:txBody>
          <a:bodyPr vert="horz" lIns="91440" tIns="45720" rIns="91440" bIns="45720" rtlCol="0">
            <a:normAutofit/>
          </a:bodyPr>
          <a:lstStyle/>
          <a:p>
            <a:pPr lvl="0">
              <a:buFont typeface="Wingdings" panose="05000000000000000000" pitchFamily="2" charset="2"/>
              <a:buChar char="Ø"/>
            </a:pPr>
            <a:r>
              <a:rPr lang="en-GB" kern="100" dirty="0">
                <a:effectLst/>
                <a:latin typeface="Calibri" panose="020F0502020204030204" pitchFamily="34" charset="0"/>
                <a:ea typeface="Calibri" panose="020F0502020204030204" pitchFamily="34" charset="0"/>
                <a:cs typeface="Times New Roman" panose="02020603050405020304" pitchFamily="18" charset="0"/>
              </a:rPr>
              <a:t>Usually until further order of the court. </a:t>
            </a:r>
          </a:p>
          <a:p>
            <a:pPr lvl="0">
              <a:buFont typeface="Wingdings" panose="05000000000000000000" pitchFamily="2" charset="2"/>
              <a:buChar char="Ø"/>
            </a:pPr>
            <a:r>
              <a:rPr lang="en-GB" kern="100" dirty="0">
                <a:effectLst/>
                <a:latin typeface="Calibri" panose="020F0502020204030204" pitchFamily="34" charset="0"/>
                <a:ea typeface="Calibri" panose="020F0502020204030204" pitchFamily="34" charset="0"/>
                <a:cs typeface="Times New Roman" panose="02020603050405020304" pitchFamily="18" charset="0"/>
              </a:rPr>
              <a:t>So, it applies even after P has died…Unless an application is made to vary or discharge it.</a:t>
            </a:r>
          </a:p>
          <a:p>
            <a:endParaRPr lang="en-US" dirty="0"/>
          </a:p>
        </p:txBody>
      </p:sp>
      <p:pic>
        <p:nvPicPr>
          <p:cNvPr id="4" name="Content Placeholder 3">
            <a:extLst>
              <a:ext uri="{FF2B5EF4-FFF2-40B4-BE49-F238E27FC236}">
                <a16:creationId xmlns:a16="http://schemas.microsoft.com/office/drawing/2014/main" id="{CAAAA247-234A-7A57-E6AE-B8F5D23C9F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103" y="1648758"/>
            <a:ext cx="12005819" cy="1913307"/>
          </a:xfrm>
          <a:prstGeom prst="rect">
            <a:avLst/>
          </a:prstGeom>
          <a:effectLst>
            <a:outerShdw blurRad="50800" dist="38100" dir="5400000" algn="t" rotWithShape="0">
              <a:prstClr val="black">
                <a:alpha val="43000"/>
              </a:prstClr>
            </a:outerShdw>
          </a:effectLst>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8"/>
          <a:stretch>
            <a:fillRect/>
          </a:stretch>
        </p:blipFill>
        <p:spPr>
          <a:xfrm>
            <a:off x="9885680" y="114300"/>
            <a:ext cx="1719112" cy="1125220"/>
          </a:xfrm>
        </p:spPr>
      </p:pic>
    </p:spTree>
    <p:extLst>
      <p:ext uri="{BB962C8B-B14F-4D97-AF65-F5344CB8AC3E}">
        <p14:creationId xmlns:p14="http://schemas.microsoft.com/office/powerpoint/2010/main" val="3570784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52346" y="214306"/>
            <a:ext cx="9252154" cy="1223983"/>
          </a:xfrm>
        </p:spPr>
        <p:txBody>
          <a:bodyPr vert="horz" lIns="91440" tIns="45720" rIns="91440" bIns="45720" rtlCol="0" anchor="t">
            <a:normAutofit fontScale="90000"/>
          </a:bodyPr>
          <a:lstStyle/>
          <a:p>
            <a:pPr>
              <a:lnSpc>
                <a:spcPct val="90000"/>
              </a:lnSpc>
            </a:pPr>
            <a:r>
              <a:rPr lang="en-US" sz="4200" b="1" i="0" kern="1200" dirty="0">
                <a:solidFill>
                  <a:schemeClr val="tx2"/>
                </a:solidFill>
                <a:effectLst/>
                <a:latin typeface="+mj-lt"/>
                <a:ea typeface="+mj-ea"/>
                <a:cs typeface="+mj-cs"/>
              </a:rPr>
              <a:t>Varying or discharging a TO – </a:t>
            </a:r>
            <a:br>
              <a:rPr lang="en-US" sz="4200" b="1" i="0" kern="1200" dirty="0">
                <a:solidFill>
                  <a:schemeClr val="tx2"/>
                </a:solidFill>
                <a:effectLst/>
                <a:latin typeface="+mj-lt"/>
                <a:ea typeface="+mj-ea"/>
                <a:cs typeface="+mj-cs"/>
              </a:rPr>
            </a:br>
            <a:r>
              <a:rPr lang="en-US" sz="4200" b="1" i="0" kern="1200" dirty="0">
                <a:solidFill>
                  <a:schemeClr val="tx2"/>
                </a:solidFill>
                <a:effectLst/>
                <a:latin typeface="+mj-lt"/>
                <a:ea typeface="+mj-ea"/>
                <a:cs typeface="+mj-cs"/>
              </a:rPr>
              <a:t>Paragraph 10</a:t>
            </a:r>
            <a:br>
              <a:rPr lang="en-US" sz="2600" b="0" i="0" kern="1200" dirty="0">
                <a:solidFill>
                  <a:schemeClr val="tx2"/>
                </a:solidFill>
                <a:effectLst/>
                <a:latin typeface="+mj-lt"/>
                <a:ea typeface="+mj-ea"/>
                <a:cs typeface="+mj-cs"/>
              </a:rPr>
            </a:br>
            <a:endParaRPr lang="en-US" sz="2600" b="0" i="0" kern="1200" dirty="0">
              <a:solidFill>
                <a:schemeClr val="tx2"/>
              </a:solidFill>
              <a:latin typeface="+mj-lt"/>
              <a:ea typeface="+mj-ea"/>
              <a:cs typeface="+mj-cs"/>
            </a:endParaRPr>
          </a:p>
        </p:txBody>
      </p:sp>
      <p:pic>
        <p:nvPicPr>
          <p:cNvPr id="4" name="Content Placeholder 3">
            <a:extLst>
              <a:ext uri="{FF2B5EF4-FFF2-40B4-BE49-F238E27FC236}">
                <a16:creationId xmlns:a16="http://schemas.microsoft.com/office/drawing/2014/main" id="{280BDFB0-C3CD-1646-D6AC-B472B92C702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346" y="3288330"/>
            <a:ext cx="6280352" cy="1522986"/>
          </a:xfrm>
          <a:prstGeom prst="rect">
            <a:avLst/>
          </a:prstGeom>
          <a:effectLst>
            <a:outerShdw blurRad="50800" dist="38100" dir="5400000" algn="t" rotWithShape="0">
              <a:prstClr val="black">
                <a:alpha val="43000"/>
              </a:prstClr>
            </a:outerShdw>
          </a:effectLst>
        </p:spPr>
      </p:pic>
      <p:sp>
        <p:nvSpPr>
          <p:cNvPr id="9" name="Content Placeholder 8">
            <a:extLst>
              <a:ext uri="{FF2B5EF4-FFF2-40B4-BE49-F238E27FC236}">
                <a16:creationId xmlns:a16="http://schemas.microsoft.com/office/drawing/2014/main" id="{960482B5-379A-9A80-1C88-8F252CB29A87}"/>
              </a:ext>
            </a:extLst>
          </p:cNvPr>
          <p:cNvSpPr>
            <a:spLocks noGrp="1"/>
          </p:cNvSpPr>
          <p:nvPr>
            <p:ph idx="1"/>
          </p:nvPr>
        </p:nvSpPr>
        <p:spPr>
          <a:xfrm>
            <a:off x="6096001" y="2052214"/>
            <a:ext cx="5943654" cy="4196185"/>
          </a:xfrm>
        </p:spPr>
        <p:txBody>
          <a:bodyPr vert="horz" lIns="91440" tIns="45720" rIns="91440" bIns="45720" rtlCol="0">
            <a:normAutofit/>
          </a:bodyPr>
          <a:lstStyle/>
          <a:p>
            <a:pPr marL="0" lvl="0" indent="0">
              <a:buNone/>
            </a:pPr>
            <a:r>
              <a:rPr lang="en-GB" kern="100" dirty="0">
                <a:effectLst/>
                <a:latin typeface="Calibri" panose="020F0502020204030204" pitchFamily="34" charset="0"/>
                <a:ea typeface="Calibri" panose="020F0502020204030204" pitchFamily="34" charset="0"/>
                <a:cs typeface="Times New Roman" panose="02020603050405020304" pitchFamily="18" charset="0"/>
              </a:rPr>
              <a:t>Varying or discharging – how easy for family members? </a:t>
            </a:r>
          </a:p>
          <a:p>
            <a:pPr marL="114300" indent="0">
              <a:buNone/>
            </a:pPr>
            <a:r>
              <a:rPr lang="en-GB"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buFont typeface="Courier New" panose="02070309020205020404" pitchFamily="49" charset="0"/>
              <a:buChar char="o"/>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27th February 2024 </a:t>
            </a:r>
            <a:r>
              <a:rPr lang="en-GB" sz="20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When families want to tell their story: Discharging a transparency order</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by Celia Kitzinger and “Anna”</a:t>
            </a:r>
          </a:p>
          <a:p>
            <a:pPr marL="571500" indent="0">
              <a:buNone/>
            </a:pPr>
            <a:r>
              <a:rPr lang="en-GB"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buFont typeface="Courier New" panose="02070309020205020404" pitchFamily="49" charset="0"/>
              <a:buChar char="o"/>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6</a:t>
            </a:r>
            <a:r>
              <a:rPr lang="en-GB"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August 2024 </a:t>
            </a:r>
            <a:r>
              <a:rPr lang="en-GB" sz="20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She wants to tell her Court of Protection story but will the court allow her?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by Amanda Hill</a:t>
            </a:r>
          </a:p>
          <a:p>
            <a:endParaRPr lang="en-US"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0"/>
          <a:stretch>
            <a:fillRect/>
          </a:stretch>
        </p:blipFill>
        <p:spPr>
          <a:xfrm>
            <a:off x="9885680" y="114300"/>
            <a:ext cx="1719112" cy="1125220"/>
          </a:xfrm>
        </p:spPr>
      </p:pic>
    </p:spTree>
    <p:extLst>
      <p:ext uri="{BB962C8B-B14F-4D97-AF65-F5344CB8AC3E}">
        <p14:creationId xmlns:p14="http://schemas.microsoft.com/office/powerpoint/2010/main" val="2016309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0" y="115570"/>
            <a:ext cx="9358104" cy="561340"/>
          </a:xfrm>
        </p:spPr>
        <p:txBody>
          <a:bodyPr/>
          <a:lstStyle/>
          <a:p>
            <a:r>
              <a:rPr lang="en-US" sz="4200" b="1" dirty="0">
                <a:latin typeface="Calibri" panose="020F0502020204030204" pitchFamily="34" charset="0"/>
                <a:ea typeface="Calibri" panose="020F0502020204030204" pitchFamily="34" charset="0"/>
                <a:cs typeface="Times New Roman" panose="02020603050405020304" pitchFamily="18" charset="0"/>
              </a:rPr>
              <a:t>I</a:t>
            </a:r>
            <a:r>
              <a:rPr lang="en-US" sz="4200" b="1" dirty="0">
                <a:effectLst/>
                <a:latin typeface="Calibri" panose="020F0502020204030204" pitchFamily="34" charset="0"/>
                <a:ea typeface="Calibri" panose="020F0502020204030204" pitchFamily="34" charset="0"/>
                <a:cs typeface="Times New Roman" panose="02020603050405020304" pitchFamily="18" charset="0"/>
              </a:rPr>
              <a:t>mpact on families in practice </a:t>
            </a:r>
            <a:endParaRPr lang="en-GB" sz="4200" b="1" dirty="0"/>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96173" y="1858617"/>
            <a:ext cx="11799654" cy="5187674"/>
          </a:xfrm>
        </p:spPr>
        <p:txBody>
          <a:bodyPr>
            <a:normAutofit fontScale="77500" lnSpcReduction="20000"/>
          </a:bodyPr>
          <a:lstStyle/>
          <a:p>
            <a:pPr lvl="0"/>
            <a:r>
              <a:rPr lang="en-US" sz="2900" dirty="0"/>
              <a:t>A family member can’t reveal to </a:t>
            </a:r>
            <a:r>
              <a:rPr lang="en-US" sz="2900" b="1" dirty="0"/>
              <a:t>anybody</a:t>
            </a:r>
            <a:r>
              <a:rPr lang="en-US" sz="2900" dirty="0"/>
              <a:t> that their loved one is or was involved in a COP case once they are subject to a TO, even if that person has died.</a:t>
            </a:r>
            <a:endParaRPr lang="en-GB" sz="2900" dirty="0"/>
          </a:p>
          <a:p>
            <a:pPr marL="0" indent="0">
              <a:buNone/>
            </a:pPr>
            <a:r>
              <a:rPr lang="en-US" sz="2900" dirty="0"/>
              <a:t> </a:t>
            </a:r>
            <a:endParaRPr lang="en-GB" sz="2900" dirty="0"/>
          </a:p>
          <a:p>
            <a:pPr lvl="0"/>
            <a:r>
              <a:rPr lang="en-US" sz="2900" dirty="0"/>
              <a:t>An observer of a COP hearing can write about a hearing in their own name, but a family member can’t write in their own name about their experience.</a:t>
            </a:r>
            <a:endParaRPr lang="en-GB" sz="2900" dirty="0"/>
          </a:p>
          <a:p>
            <a:endParaRPr lang="en-GB" sz="2900" dirty="0"/>
          </a:p>
          <a:p>
            <a:pPr lvl="0"/>
            <a:r>
              <a:rPr lang="en-US" sz="2900" dirty="0"/>
              <a:t>Example of Anna, OJCOP Core Team member:</a:t>
            </a:r>
            <a:endParaRPr lang="en-GB" sz="2900" dirty="0"/>
          </a:p>
          <a:p>
            <a:pPr marL="0" indent="0">
              <a:buNone/>
            </a:pPr>
            <a:endParaRPr lang="en-GB" sz="2900" dirty="0"/>
          </a:p>
          <a:p>
            <a:pPr lvl="1"/>
            <a:r>
              <a:rPr lang="en-GB" sz="2900" dirty="0"/>
              <a:t>17th March 2023 </a:t>
            </a:r>
            <a:r>
              <a:rPr lang="en-GB" sz="2900" u="sng" dirty="0">
                <a:hlinkClick r:id="rId2"/>
              </a:rPr>
              <a:t>‘Deprived of her liberty’: My experience of the court procedure for my mum</a:t>
            </a:r>
            <a:r>
              <a:rPr lang="en-GB" sz="2900" dirty="0"/>
              <a:t>, by “Anna” (daughter of P).</a:t>
            </a:r>
          </a:p>
          <a:p>
            <a:pPr marL="0" indent="0">
              <a:buNone/>
            </a:pPr>
            <a:r>
              <a:rPr lang="en-US" sz="2900" dirty="0"/>
              <a:t> </a:t>
            </a:r>
            <a:endParaRPr lang="en-GB" sz="2900" dirty="0"/>
          </a:p>
          <a:p>
            <a:pPr lvl="1"/>
            <a:r>
              <a:rPr lang="en-GB" sz="2900" dirty="0"/>
              <a:t>7th July 2023 </a:t>
            </a:r>
            <a:r>
              <a:rPr lang="en-GB" sz="2900" u="sng" dirty="0">
                <a:hlinkClick r:id="rId3"/>
              </a:rPr>
              <a:t>Gagged – in whose best interests?</a:t>
            </a:r>
            <a:r>
              <a:rPr lang="en-GB" sz="2900" dirty="0"/>
              <a:t> by Anna.</a:t>
            </a:r>
          </a:p>
          <a:p>
            <a:pPr marL="0" indent="0">
              <a:buNone/>
            </a:pPr>
            <a:r>
              <a:rPr lang="en-US" sz="2900" dirty="0"/>
              <a:t> </a:t>
            </a:r>
            <a:endParaRPr lang="en-GB" sz="2900" dirty="0"/>
          </a:p>
          <a:p>
            <a:pPr lvl="0"/>
            <a:r>
              <a:rPr lang="en-US" sz="2900" dirty="0"/>
              <a:t>Celia Kitzinger role in applications to vary or discharge a TO.</a:t>
            </a:r>
            <a:endParaRPr lang="en-GB" sz="2900" dirty="0"/>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Tree>
    <p:extLst>
      <p:ext uri="{BB962C8B-B14F-4D97-AF65-F5344CB8AC3E}">
        <p14:creationId xmlns:p14="http://schemas.microsoft.com/office/powerpoint/2010/main" val="252406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70871" y="305725"/>
            <a:ext cx="9358104" cy="561340"/>
          </a:xfrm>
        </p:spPr>
        <p:txBody>
          <a:bodyPr/>
          <a:lstStyle/>
          <a:p>
            <a:r>
              <a:rPr lang="en-GB" sz="4200" b="1" dirty="0"/>
              <a:t>What You Can Do to Help Families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2192000" cy="5749814"/>
          </a:xfrm>
        </p:spPr>
        <p:txBody>
          <a:bodyPr>
            <a:normAutofit/>
          </a:bodyPr>
          <a:lstStyle/>
          <a:p>
            <a:pPr lvl="0"/>
            <a:r>
              <a:rPr lang="en-US" dirty="0"/>
              <a:t>Families often tell the OJCOP that a TO is rarely discussed with them and they don’t understand it – until it goes wrong</a:t>
            </a:r>
            <a:endParaRPr lang="en-GB" dirty="0"/>
          </a:p>
          <a:p>
            <a:endParaRPr lang="en-GB" dirty="0"/>
          </a:p>
          <a:p>
            <a:pPr lvl="0"/>
            <a:r>
              <a:rPr lang="en-US" dirty="0"/>
              <a:t>It is easier to vary a TO before or at the start of a hearing – explaining to families would help</a:t>
            </a:r>
            <a:endParaRPr lang="en-GB" dirty="0"/>
          </a:p>
          <a:p>
            <a:pPr marL="0" indent="0">
              <a:buNone/>
            </a:pPr>
            <a:endParaRPr lang="en-GB" dirty="0"/>
          </a:p>
          <a:p>
            <a:pPr lvl="0"/>
            <a:r>
              <a:rPr lang="en-US" dirty="0"/>
              <a:t>Don’t underestimate the stress families are usually under - understanding the TO should not be taken for granted </a:t>
            </a:r>
            <a:endParaRPr lang="en-GB" dirty="0"/>
          </a:p>
          <a:p>
            <a:pPr marL="0" indent="0">
              <a:buNone/>
            </a:pPr>
            <a:endParaRPr lang="en-GB" dirty="0"/>
          </a:p>
          <a:p>
            <a:pPr lvl="0"/>
            <a:r>
              <a:rPr lang="en-US" dirty="0"/>
              <a:t>Final thoughts</a:t>
            </a:r>
            <a:endParaRPr lang="en-GB" dirty="0"/>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58940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4"/>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pic>
        <p:nvPicPr>
          <p:cNvPr id="9" name="Content Placeholder 8" descr="A person sitting in front of a book shelf&#10;&#10;Description automatically generated">
            <a:extLst>
              <a:ext uri="{FF2B5EF4-FFF2-40B4-BE49-F238E27FC236}">
                <a16:creationId xmlns:a16="http://schemas.microsoft.com/office/drawing/2014/main" id="{73A80BE0-ACEA-4358-9AE3-370C63D1F384}"/>
              </a:ext>
            </a:extLst>
          </p:cNvPr>
          <p:cNvPicPr>
            <a:picLocks noGrp="1" noChangeAspect="1"/>
          </p:cNvPicPr>
          <p:nvPr>
            <p:ph idx="1"/>
          </p:nvPr>
        </p:nvPicPr>
        <p:blipFill>
          <a:blip r:embed="rId5"/>
          <a:stretch>
            <a:fillRect/>
          </a:stretch>
        </p:blipFill>
        <p:spPr>
          <a:xfrm>
            <a:off x="10163898" y="1422404"/>
            <a:ext cx="1162676" cy="1162676"/>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519900" y="3302001"/>
            <a:ext cx="1178560" cy="1005840"/>
          </a:xfrm>
          <a:prstGeom prst="rect">
            <a:avLst/>
          </a:prstGeom>
          <a:noFill/>
        </p:spPr>
        <p:txBody>
          <a:bodyPr wrap="square" rtlCol="0">
            <a:spAutoFit/>
          </a:bodyPr>
          <a:lstStyle/>
          <a:p>
            <a:endParaRPr lang="en-GB" dirty="0"/>
          </a:p>
        </p:txBody>
      </p:sp>
      <p:pic>
        <p:nvPicPr>
          <p:cNvPr id="11" name="Picture 10" descr="A person wearing glasses&#10;&#10;Description automatically generated">
            <a:extLst>
              <a:ext uri="{FF2B5EF4-FFF2-40B4-BE49-F238E27FC236}">
                <a16:creationId xmlns:a16="http://schemas.microsoft.com/office/drawing/2014/main" id="{80C626E7-9727-4286-943D-720679BBDE23}"/>
              </a:ext>
            </a:extLst>
          </p:cNvPr>
          <p:cNvPicPr>
            <a:picLocks noChangeAspect="1"/>
          </p:cNvPicPr>
          <p:nvPr/>
        </p:nvPicPr>
        <p:blipFill>
          <a:blip r:embed="rId7"/>
          <a:stretch>
            <a:fillRect/>
          </a:stretch>
        </p:blipFill>
        <p:spPr>
          <a:xfrm>
            <a:off x="10163898" y="2847661"/>
            <a:ext cx="1162677" cy="1162677"/>
          </a:xfrm>
          <a:prstGeom prst="rect">
            <a:avLst/>
          </a:prstGeom>
        </p:spPr>
      </p:pic>
      <p:sp>
        <p:nvSpPr>
          <p:cNvPr id="12" name="TextBox 11">
            <a:extLst>
              <a:ext uri="{FF2B5EF4-FFF2-40B4-BE49-F238E27FC236}">
                <a16:creationId xmlns:a16="http://schemas.microsoft.com/office/drawing/2014/main" id="{2EF11F1A-E236-47FC-A8F4-BAB4CF1FE35A}"/>
              </a:ext>
            </a:extLst>
          </p:cNvPr>
          <p:cNvSpPr txBox="1"/>
          <p:nvPr/>
        </p:nvSpPr>
        <p:spPr>
          <a:xfrm>
            <a:off x="9605742" y="4297682"/>
            <a:ext cx="2539758" cy="1169551"/>
          </a:xfrm>
          <a:prstGeom prst="rect">
            <a:avLst/>
          </a:prstGeom>
          <a:noFill/>
        </p:spPr>
        <p:txBody>
          <a:bodyPr wrap="square" rtlCol="0">
            <a:spAutoFit/>
          </a:bodyPr>
          <a:lstStyle/>
          <a:p>
            <a:pPr algn="just"/>
            <a:r>
              <a:rPr lang="en-GB" sz="1400" dirty="0"/>
              <a:t>The </a:t>
            </a:r>
            <a:r>
              <a:rPr lang="en-GB" sz="1400" i="1" dirty="0"/>
              <a:t>Open Justice Court of Protection Project </a:t>
            </a:r>
            <a:r>
              <a:rPr lang="en-GB" sz="1400" dirty="0"/>
              <a:t>is co-directed by Celia Kitzinger and Gill Loomes-Quinn.</a:t>
            </a:r>
          </a:p>
          <a:p>
            <a:endParaRPr lang="en-GB" sz="1400" dirty="0"/>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Website: </a:t>
            </a:r>
          </a:p>
          <a:p>
            <a:pPr algn="ctr"/>
            <a:r>
              <a:rPr lang="en-GB" sz="1600" b="1" dirty="0">
                <a:solidFill>
                  <a:schemeClr val="tx1"/>
                </a:solidFill>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Twitter:</a:t>
            </a:r>
          </a:p>
          <a:p>
            <a:pPr algn="ctr"/>
            <a:r>
              <a:rPr lang="en-GB" sz="1600" b="1" dirty="0">
                <a:solidFill>
                  <a:schemeClr val="tx1"/>
                </a:solidFill>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Email:</a:t>
            </a:r>
          </a:p>
          <a:p>
            <a:pPr algn="ctr"/>
            <a:r>
              <a:rPr lang="en-GB" sz="1600" b="1" dirty="0">
                <a:solidFill>
                  <a:schemeClr val="tx1"/>
                </a:solidFill>
              </a:rPr>
              <a:t>OpenJustice@yahoo.com</a:t>
            </a:r>
          </a:p>
        </p:txBody>
      </p:sp>
    </p:spTree>
    <p:extLst>
      <p:ext uri="{BB962C8B-B14F-4D97-AF65-F5344CB8AC3E}">
        <p14:creationId xmlns:p14="http://schemas.microsoft.com/office/powerpoint/2010/main" val="760040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2080</TotalTime>
  <Words>2522</Words>
  <Application>Microsoft Office PowerPoint</Application>
  <PresentationFormat>Widescreen</PresentationFormat>
  <Paragraphs>241</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Century Gothic</vt:lpstr>
      <vt:lpstr>Courier New</vt:lpstr>
      <vt:lpstr>Wingdings</vt:lpstr>
      <vt:lpstr>Wingdings 3</vt:lpstr>
      <vt:lpstr>Ion</vt:lpstr>
      <vt:lpstr>Open Justice in the Court of Protection:  Opportunities for Social Workers</vt:lpstr>
      <vt:lpstr>Talk Outline</vt:lpstr>
      <vt:lpstr>PowerPoint Presentation</vt:lpstr>
      <vt:lpstr>OVERVIEW: The Court of Protection</vt:lpstr>
      <vt:lpstr>Transparency: Promises and Parsnips</vt:lpstr>
      <vt:lpstr>Transparency: Practicalities</vt:lpstr>
      <vt:lpstr>Where Hearings are Listed: </vt:lpstr>
      <vt:lpstr>How Hearings are Listed:  </vt:lpstr>
      <vt:lpstr>PowerPoint Presentation</vt:lpstr>
      <vt:lpstr>The Project</vt:lpstr>
      <vt:lpstr>Twitter – now ‘X’</vt:lpstr>
      <vt:lpstr>The Website</vt:lpstr>
      <vt:lpstr>How to Observe (Available on OJCOP homepage) </vt:lpstr>
      <vt:lpstr>Observer Feedback Form</vt:lpstr>
      <vt:lpstr>The Blog</vt:lpstr>
      <vt:lpstr>What Do Observers Think?</vt:lpstr>
      <vt:lpstr>What Do Observers Think?</vt:lpstr>
      <vt:lpstr>Why Observe the Court in Action?</vt:lpstr>
      <vt:lpstr>Why Observe the Court in Action?</vt:lpstr>
      <vt:lpstr>Why Observe the Court in Action?</vt:lpstr>
      <vt:lpstr>Why Observe the CoP in Action?</vt:lpstr>
      <vt:lpstr>PowerPoint Presentation</vt:lpstr>
      <vt:lpstr>Introduction</vt:lpstr>
      <vt:lpstr>What I’m Going to Cover</vt:lpstr>
      <vt:lpstr>What is a Transparency Order (TO) &amp; Why Do The Exist?  </vt:lpstr>
      <vt:lpstr>What information does it prevent being reported? Paragraph 6</vt:lpstr>
      <vt:lpstr>Who Does it Apply to?</vt:lpstr>
      <vt:lpstr>What Happens if a TO is not Complied with?</vt:lpstr>
      <vt:lpstr>How Long Does it Apply?</vt:lpstr>
      <vt:lpstr>Varying or discharging a TO –  Paragraph 10 </vt:lpstr>
      <vt:lpstr>Impact on families in practice </vt:lpstr>
      <vt:lpstr>What You Can Do to Help Families</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 Justice Court of Protection Project:  An opportunity for Legal Scholars</dc:title>
  <dc:creator>Gillian Loomes</dc:creator>
  <cp:lastModifiedBy>Gillian Loomes</cp:lastModifiedBy>
  <cp:revision>7</cp:revision>
  <dcterms:created xsi:type="dcterms:W3CDTF">2020-07-21T22:43:11Z</dcterms:created>
  <dcterms:modified xsi:type="dcterms:W3CDTF">2024-08-28T14:15:01Z</dcterms:modified>
</cp:coreProperties>
</file>