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355" r:id="rId4"/>
    <p:sldId id="362" r:id="rId5"/>
    <p:sldId id="365" r:id="rId6"/>
    <p:sldId id="366" r:id="rId7"/>
    <p:sldId id="367" r:id="rId8"/>
    <p:sldId id="369" r:id="rId9"/>
    <p:sldId id="370" r:id="rId10"/>
    <p:sldId id="371" r:id="rId11"/>
    <p:sldId id="372" r:id="rId12"/>
    <p:sldId id="373" r:id="rId13"/>
    <p:sldId id="374" r:id="rId14"/>
    <p:sldId id="379" r:id="rId15"/>
    <p:sldId id="357" r:id="rId16"/>
    <p:sldId id="363" r:id="rId17"/>
    <p:sldId id="356" r:id="rId18"/>
    <p:sldId id="358" r:id="rId19"/>
    <p:sldId id="380" r:id="rId20"/>
    <p:sldId id="375" r:id="rId21"/>
    <p:sldId id="376" r:id="rId22"/>
    <p:sldId id="281" r:id="rId23"/>
    <p:sldId id="361" r:id="rId24"/>
    <p:sldId id="258" r:id="rId25"/>
    <p:sldId id="260" r:id="rId26"/>
    <p:sldId id="257" r:id="rId27"/>
    <p:sldId id="353" r:id="rId28"/>
    <p:sldId id="377" r:id="rId29"/>
    <p:sldId id="381" r:id="rId30"/>
    <p:sldId id="37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94686"/>
  </p:normalViewPr>
  <p:slideViewPr>
    <p:cSldViewPr snapToGrid="0">
      <p:cViewPr varScale="1">
        <p:scale>
          <a:sx n="101" d="100"/>
          <a:sy n="101" d="100"/>
        </p:scale>
        <p:origin x="288" y="19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0DD1F-0A42-77E0-0D46-DCC612F3C3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61D0F47-E105-B93A-CB35-A758CAFC3D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EFAD3CF-8207-8834-C1E5-B7F55F8349CD}"/>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5" name="Footer Placeholder 4">
            <a:extLst>
              <a:ext uri="{FF2B5EF4-FFF2-40B4-BE49-F238E27FC236}">
                <a16:creationId xmlns:a16="http://schemas.microsoft.com/office/drawing/2014/main" id="{91065944-9BFD-CAAF-6CFE-7137B210BE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2EBFAB-3467-12C1-400F-BADC60210AA3}"/>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150927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8C033-4D3B-B978-6ABF-6BE09D7F7EA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BD67785-A395-30AB-C106-7ED5B054EB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382190-8917-B989-0067-E23CF9E1945F}"/>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5" name="Footer Placeholder 4">
            <a:extLst>
              <a:ext uri="{FF2B5EF4-FFF2-40B4-BE49-F238E27FC236}">
                <a16:creationId xmlns:a16="http://schemas.microsoft.com/office/drawing/2014/main" id="{1E66C7C9-B9A4-7622-4A18-73840402C0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E7D86A-5280-D4F0-0E19-E63CA41F7744}"/>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1927335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E2985-BCE2-6872-50C7-CAE300ADB62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E6645EA-BDD6-15FF-C1AB-88B0B20998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7F88D0D-2A66-EBB9-FD8C-12E2BD732ACD}"/>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5" name="Footer Placeholder 4">
            <a:extLst>
              <a:ext uri="{FF2B5EF4-FFF2-40B4-BE49-F238E27FC236}">
                <a16:creationId xmlns:a16="http://schemas.microsoft.com/office/drawing/2014/main" id="{0CC18FEF-8D2B-7ED0-D17C-0717C46B84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7EAD3D-5A32-6D1F-F99F-3A8A22230816}"/>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1245571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7F98-9617-2F4D-F298-767D97C25A9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805F65-0A22-CF60-250F-EB6E60969E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C959117-7634-DF71-E627-8DFB6517940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DE24410-079A-75E9-93CE-DB54969FFE26}"/>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6" name="Footer Placeholder 5">
            <a:extLst>
              <a:ext uri="{FF2B5EF4-FFF2-40B4-BE49-F238E27FC236}">
                <a16:creationId xmlns:a16="http://schemas.microsoft.com/office/drawing/2014/main" id="{EE8CC002-C9CD-9E9F-D868-67BAD36341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F9FCC-BAE8-2EA9-DAC6-56C34ADB7CA4}"/>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1383633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32DB-7B64-1A0B-2ECC-CBD89AE6A69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ED5AB17-C359-C35F-8B1C-DEEF61EF8E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1EC3586-7328-EF09-409A-7531F15E0C9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8A29CD4-4243-705E-BD21-CD93F2F884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21A76E7-CE70-073E-3257-61255A12C85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91C2E2D-E77B-5698-59F7-D8F8D90BA144}"/>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8" name="Footer Placeholder 7">
            <a:extLst>
              <a:ext uri="{FF2B5EF4-FFF2-40B4-BE49-F238E27FC236}">
                <a16:creationId xmlns:a16="http://schemas.microsoft.com/office/drawing/2014/main" id="{CEAB1636-8D5C-941C-49CC-640FBA8403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883DC0-29AB-C110-8577-9A0CB7A676C4}"/>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2679823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4B2EE-42E5-4D59-0B6B-2DDE64FD85D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EEAB3E9-8BFC-980A-ACBE-75751D9E360B}"/>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4" name="Footer Placeholder 3">
            <a:extLst>
              <a:ext uri="{FF2B5EF4-FFF2-40B4-BE49-F238E27FC236}">
                <a16:creationId xmlns:a16="http://schemas.microsoft.com/office/drawing/2014/main" id="{A36C6DEF-EEC2-FC41-FE44-BE1ADE8C90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9E1936-FE65-28A8-6267-272E486CF203}"/>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3515737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DEECA8-8EB6-3C66-28AE-2011B38C0B77}"/>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3" name="Footer Placeholder 2">
            <a:extLst>
              <a:ext uri="{FF2B5EF4-FFF2-40B4-BE49-F238E27FC236}">
                <a16:creationId xmlns:a16="http://schemas.microsoft.com/office/drawing/2014/main" id="{89351847-3C79-D44A-8647-8A06C790B3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3D3261-11C8-F6D0-15AF-79250E53C711}"/>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22243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F327-87A8-4BDF-540E-8F81067581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FA12765-7CA4-1426-DFF7-5E97A5116B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24755A4-A98D-524D-6759-05A4CC53B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56A1EE-50BE-74F8-4B59-34AC8FCC934C}"/>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6" name="Footer Placeholder 5">
            <a:extLst>
              <a:ext uri="{FF2B5EF4-FFF2-40B4-BE49-F238E27FC236}">
                <a16:creationId xmlns:a16="http://schemas.microsoft.com/office/drawing/2014/main" id="{498A7469-27C4-0B42-0B13-DFFBEA28D5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13D534-528D-4499-F5AA-8CE86CA136A7}"/>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1090237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80892-608D-1F26-0951-CFF3E57FF32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54BCBE4-49ED-A0C6-D328-EFCFF2BD73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80B7F5-B342-41EE-6C92-EE6CD41FEE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8E9EC96-F86A-17C9-C3F2-05F95A4E3ECF}"/>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6" name="Footer Placeholder 5">
            <a:extLst>
              <a:ext uri="{FF2B5EF4-FFF2-40B4-BE49-F238E27FC236}">
                <a16:creationId xmlns:a16="http://schemas.microsoft.com/office/drawing/2014/main" id="{30A5E665-8859-A7B0-0945-DB01FADA6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EA817F-C1DE-F755-A331-C89F384EAEB5}"/>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2641616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3845-2997-0ADA-B4CA-9CF085B4CD2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1AD1286-6F44-2A29-9AA5-66643A3747B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1248CDC-DAC9-D69C-9BCB-87999E07CA2C}"/>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5" name="Footer Placeholder 4">
            <a:extLst>
              <a:ext uri="{FF2B5EF4-FFF2-40B4-BE49-F238E27FC236}">
                <a16:creationId xmlns:a16="http://schemas.microsoft.com/office/drawing/2014/main" id="{4F663BD6-8887-9BCA-D9CD-523FF660EB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FA5F8E-4E6C-F8AB-7258-78CB51FC8866}"/>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1169150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CC1BBD-EE74-1393-0985-CE531FB2784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BA3263E-7A03-CB47-4F4F-8AFFF0B8A18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70EA0E-AF48-2015-E54C-54B1FD03ED74}"/>
              </a:ext>
            </a:extLst>
          </p:cNvPr>
          <p:cNvSpPr>
            <a:spLocks noGrp="1"/>
          </p:cNvSpPr>
          <p:nvPr>
            <p:ph type="dt" sz="half" idx="10"/>
          </p:nvPr>
        </p:nvSpPr>
        <p:spPr/>
        <p:txBody>
          <a:bodyPr/>
          <a:lstStyle/>
          <a:p>
            <a:fld id="{21824E7F-42B9-374B-AB19-ECEEEE79C7F7}" type="datetimeFigureOut">
              <a:rPr lang="en-US" smtClean="0"/>
              <a:t>10/24/25</a:t>
            </a:fld>
            <a:endParaRPr lang="en-US"/>
          </a:p>
        </p:txBody>
      </p:sp>
      <p:sp>
        <p:nvSpPr>
          <p:cNvPr id="5" name="Footer Placeholder 4">
            <a:extLst>
              <a:ext uri="{FF2B5EF4-FFF2-40B4-BE49-F238E27FC236}">
                <a16:creationId xmlns:a16="http://schemas.microsoft.com/office/drawing/2014/main" id="{B4F45170-40F2-291B-18DF-6D5EA2BE1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E3449-5A12-CA5C-BD2F-97239FEBB9FD}"/>
              </a:ext>
            </a:extLst>
          </p:cNvPr>
          <p:cNvSpPr>
            <a:spLocks noGrp="1"/>
          </p:cNvSpPr>
          <p:nvPr>
            <p:ph type="sldNum" sz="quarter" idx="12"/>
          </p:nvPr>
        </p:nvSpPr>
        <p:spPr/>
        <p:txBody>
          <a:bodyPr/>
          <a:lstStyle/>
          <a:p>
            <a:fld id="{AFA28AB0-0657-D24F-A97E-F3FD251B1291}" type="slidenum">
              <a:rPr lang="en-US" smtClean="0"/>
              <a:t>‹#›</a:t>
            </a:fld>
            <a:endParaRPr lang="en-US"/>
          </a:p>
        </p:txBody>
      </p:sp>
    </p:spTree>
    <p:extLst>
      <p:ext uri="{BB962C8B-B14F-4D97-AF65-F5344CB8AC3E}">
        <p14:creationId xmlns:p14="http://schemas.microsoft.com/office/powerpoint/2010/main" val="3785662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704A2E-7CE5-355A-D104-CAA97EDDAF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9C68D28-0F9E-E9E1-C90E-934D871317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5501F5F-8C93-C2DD-F8FF-6760C7A4DE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824E7F-42B9-374B-AB19-ECEEEE79C7F7}" type="datetimeFigureOut">
              <a:rPr lang="en-US" smtClean="0"/>
              <a:t>10/24/25</a:t>
            </a:fld>
            <a:endParaRPr lang="en-US"/>
          </a:p>
        </p:txBody>
      </p:sp>
      <p:sp>
        <p:nvSpPr>
          <p:cNvPr id="5" name="Footer Placeholder 4">
            <a:extLst>
              <a:ext uri="{FF2B5EF4-FFF2-40B4-BE49-F238E27FC236}">
                <a16:creationId xmlns:a16="http://schemas.microsoft.com/office/drawing/2014/main" id="{F3A35A6C-2E59-E809-E48E-124497BA15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473922-78A7-D302-5755-98590B993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28AB0-0657-D24F-A97E-F3FD251B1291}" type="slidenum">
              <a:rPr lang="en-US" smtClean="0"/>
              <a:t>‹#›</a:t>
            </a:fld>
            <a:endParaRPr lang="en-US"/>
          </a:p>
        </p:txBody>
      </p:sp>
    </p:spTree>
    <p:extLst>
      <p:ext uri="{BB962C8B-B14F-4D97-AF65-F5344CB8AC3E}">
        <p14:creationId xmlns:p14="http://schemas.microsoft.com/office/powerpoint/2010/main" val="2812656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gov.uk/courts-tribunals/court-of-protectio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hyperlink" Target="https://openjusticecourtofprotection.org/meet-the-team/"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openjusticecourtofprotection.org/2020/08/19/questions-of-capacit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openjusticecourtofprotection.org/2020/08/19/questions-of-capacity/" TargetMode="External"/><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3.jpg"/><Relationship Id="rId4" Type="http://schemas.openxmlformats.org/officeDocument/2006/relationships/hyperlink" Target="https://www.bailii.org/ew/cases/EWCOP/2020/45.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openjusticecourtofprotection.org/2021/02/01/returning-p-to-her-family-abroad-during-a-global-pandemic/" TargetMode="External"/><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openjusticecourtofprotection.org/2020/12/16/unseemly-turf-wars-and-uncoordinated-care/" TargetMode="Externa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18.png"/><Relationship Id="rId7" Type="http://schemas.openxmlformats.org/officeDocument/2006/relationships/hyperlink" Target="https://openjusticecourtofprotection.org/2021/03/06/visual-monitoring-deprivation-of-liberty-and-human-rights/" TargetMode="External"/><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hyperlink" Target="https://openjusticecourtofprotection.org/2020/09/11/covert-medication/" TargetMode="External"/><Relationship Id="rId4" Type="http://schemas.openxmlformats.org/officeDocument/2006/relationships/hyperlink" Target="https://openjusticecourtofprotection.org/2020/09/07/authorising-restraint-an-uneasy-judicial-decision/"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bailii.org/ew/cases/EWCOP/2022/3.html" TargetMode="Externa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mailto:openjustice@yahoo.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DB5CD-193D-4441-84AE-926D270222E5}"/>
              </a:ext>
            </a:extLst>
          </p:cNvPr>
          <p:cNvSpPr>
            <a:spLocks noGrp="1"/>
          </p:cNvSpPr>
          <p:nvPr>
            <p:ph type="ctrTitle"/>
          </p:nvPr>
        </p:nvSpPr>
        <p:spPr>
          <a:solidFill>
            <a:schemeClr val="accent4">
              <a:lumMod val="20000"/>
              <a:lumOff val="80000"/>
            </a:schemeClr>
          </a:solidFill>
        </p:spPr>
        <p:txBody>
          <a:bodyPr/>
          <a:lstStyle/>
          <a:p>
            <a:r>
              <a:rPr lang="en-US" dirty="0"/>
              <a:t>Deprivation of Liberty cases – what we see in court</a:t>
            </a:r>
          </a:p>
        </p:txBody>
      </p:sp>
      <p:sp>
        <p:nvSpPr>
          <p:cNvPr id="3" name="Subtitle 2">
            <a:extLst>
              <a:ext uri="{FF2B5EF4-FFF2-40B4-BE49-F238E27FC236}">
                <a16:creationId xmlns:a16="http://schemas.microsoft.com/office/drawing/2014/main" id="{202D3660-C236-2A03-634A-64B944941992}"/>
              </a:ext>
            </a:extLst>
          </p:cNvPr>
          <p:cNvSpPr>
            <a:spLocks noGrp="1"/>
          </p:cNvSpPr>
          <p:nvPr>
            <p:ph type="subTitle" idx="1"/>
          </p:nvPr>
        </p:nvSpPr>
        <p:spPr>
          <a:xfrm>
            <a:off x="1425039" y="3429000"/>
            <a:ext cx="9242961" cy="1828800"/>
          </a:xfrm>
          <a:solidFill>
            <a:schemeClr val="accent4">
              <a:lumMod val="20000"/>
              <a:lumOff val="80000"/>
            </a:schemeClr>
          </a:solidFill>
        </p:spPr>
        <p:txBody>
          <a:bodyPr/>
          <a:lstStyle/>
          <a:p>
            <a:endParaRPr lang="en-US" dirty="0"/>
          </a:p>
          <a:p>
            <a:r>
              <a:rPr lang="en-US" dirty="0"/>
              <a:t>Celia Kitzinger</a:t>
            </a:r>
          </a:p>
          <a:p>
            <a:r>
              <a:rPr lang="en-US" dirty="0"/>
              <a:t>Open Justice Court of Protection Project</a:t>
            </a:r>
          </a:p>
        </p:txBody>
      </p:sp>
      <p:pic>
        <p:nvPicPr>
          <p:cNvPr id="5" name="Picture 4">
            <a:extLst>
              <a:ext uri="{FF2B5EF4-FFF2-40B4-BE49-F238E27FC236}">
                <a16:creationId xmlns:a16="http://schemas.microsoft.com/office/drawing/2014/main" id="{139D31E4-0C98-A7FB-BB97-F7D415D7FB93}"/>
              </a:ext>
            </a:extLst>
          </p:cNvPr>
          <p:cNvPicPr>
            <a:picLocks noChangeAspect="1"/>
          </p:cNvPicPr>
          <p:nvPr/>
        </p:nvPicPr>
        <p:blipFill>
          <a:blip r:embed="rId2"/>
          <a:stretch>
            <a:fillRect/>
          </a:stretch>
        </p:blipFill>
        <p:spPr>
          <a:xfrm>
            <a:off x="9856859" y="185737"/>
            <a:ext cx="2116065" cy="1277937"/>
          </a:xfrm>
          <a:prstGeom prst="rect">
            <a:avLst/>
          </a:prstGeom>
        </p:spPr>
      </p:pic>
      <p:sp>
        <p:nvSpPr>
          <p:cNvPr id="6" name="TextBox 5">
            <a:extLst>
              <a:ext uri="{FF2B5EF4-FFF2-40B4-BE49-F238E27FC236}">
                <a16:creationId xmlns:a16="http://schemas.microsoft.com/office/drawing/2014/main" id="{7078B5F5-525E-CF1F-7920-B6CA7F3D5CD1}"/>
              </a:ext>
            </a:extLst>
          </p:cNvPr>
          <p:cNvSpPr txBox="1"/>
          <p:nvPr/>
        </p:nvSpPr>
        <p:spPr>
          <a:xfrm>
            <a:off x="2500312" y="6100762"/>
            <a:ext cx="7700891" cy="369332"/>
          </a:xfrm>
          <a:prstGeom prst="rect">
            <a:avLst/>
          </a:prstGeom>
          <a:solidFill>
            <a:schemeClr val="accent4">
              <a:lumMod val="20000"/>
              <a:lumOff val="80000"/>
            </a:schemeClr>
          </a:solidFill>
        </p:spPr>
        <p:txBody>
          <a:bodyPr wrap="none" rtlCol="0">
            <a:spAutoFit/>
          </a:bodyPr>
          <a:lstStyle/>
          <a:p>
            <a:r>
              <a:rPr lang="en-US" dirty="0"/>
              <a:t>For Kent County Council, </a:t>
            </a:r>
            <a:r>
              <a:rPr lang="en-GB" b="0" i="0" u="none" strike="noStrike" dirty="0" err="1">
                <a:solidFill>
                  <a:srgbClr val="1D2228"/>
                </a:solidFill>
                <a:effectLst/>
                <a:latin typeface="Aptos" panose="020B0004020202020204" pitchFamily="34" charset="0"/>
              </a:rPr>
              <a:t>DoLS</a:t>
            </a:r>
            <a:r>
              <a:rPr lang="en-GB" b="0" i="0" u="none" strike="noStrike" dirty="0">
                <a:solidFill>
                  <a:srgbClr val="1D2228"/>
                </a:solidFill>
                <a:effectLst/>
                <a:latin typeface="Aptos" panose="020B0004020202020204" pitchFamily="34" charset="0"/>
              </a:rPr>
              <a:t>/Best Interests Assessors Forum, </a:t>
            </a:r>
            <a:r>
              <a:rPr lang="en-US" dirty="0"/>
              <a:t>2nd June 2025</a:t>
            </a:r>
          </a:p>
        </p:txBody>
      </p:sp>
    </p:spTree>
    <p:extLst>
      <p:ext uri="{BB962C8B-B14F-4D97-AF65-F5344CB8AC3E}">
        <p14:creationId xmlns:p14="http://schemas.microsoft.com/office/powerpoint/2010/main" val="256636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ABDA875-D25F-7F97-70D1-C420AC8265AA}"/>
              </a:ext>
            </a:extLst>
          </p:cNvPr>
          <p:cNvPicPr>
            <a:picLocks noGrp="1" noChangeAspect="1"/>
          </p:cNvPicPr>
          <p:nvPr>
            <p:ph idx="1"/>
          </p:nvPr>
        </p:nvPicPr>
        <p:blipFill>
          <a:blip r:embed="rId2"/>
          <a:stretch>
            <a:fillRect/>
          </a:stretch>
        </p:blipFill>
        <p:spPr>
          <a:xfrm>
            <a:off x="838200" y="397258"/>
            <a:ext cx="9582385" cy="6063484"/>
          </a:xfrm>
        </p:spPr>
      </p:pic>
    </p:spTree>
    <p:extLst>
      <p:ext uri="{BB962C8B-B14F-4D97-AF65-F5344CB8AC3E}">
        <p14:creationId xmlns:p14="http://schemas.microsoft.com/office/powerpoint/2010/main" val="1703418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a:solidFill>
            <a:schemeClr val="accent4">
              <a:lumMod val="20000"/>
              <a:lumOff val="80000"/>
            </a:schemeClr>
          </a:solidFill>
        </p:spPr>
        <p:txBody>
          <a:bodyPr/>
          <a:lstStyle/>
          <a:p>
            <a:r>
              <a:rPr lang="en-US" b="1" dirty="0"/>
              <a:t>Court of Protection</a:t>
            </a:r>
          </a:p>
        </p:txBody>
      </p:sp>
      <p:sp>
        <p:nvSpPr>
          <p:cNvPr id="4" name="Content Placeholder 3">
            <a:extLst>
              <a:ext uri="{FF2B5EF4-FFF2-40B4-BE49-F238E27FC236}">
                <a16:creationId xmlns:a16="http://schemas.microsoft.com/office/drawing/2014/main" id="{BCF5FE6F-9A3B-3711-D447-426964BB7FB3}"/>
              </a:ext>
            </a:extLst>
          </p:cNvPr>
          <p:cNvSpPr>
            <a:spLocks noGrp="1"/>
          </p:cNvSpPr>
          <p:nvPr>
            <p:ph idx="1"/>
          </p:nvPr>
        </p:nvSpPr>
        <p:spPr/>
        <p:txBody>
          <a:bodyPr>
            <a:normAutofit fontScale="85000" lnSpcReduction="20000"/>
          </a:bodyPr>
          <a:lstStyle/>
          <a:p>
            <a:r>
              <a:rPr lang="en-GB" b="0" i="0" u="none" strike="noStrike" dirty="0">
                <a:solidFill>
                  <a:srgbClr val="0B0C0C"/>
                </a:solidFill>
                <a:effectLst/>
                <a:latin typeface="GDS Transport"/>
              </a:rPr>
              <a:t>“We make decisions on financial or welfare matters for people who can’t make decisions at the time they need to be made (they ‘lack mental capacity’)” (</a:t>
            </a:r>
            <a:r>
              <a:rPr lang="en-GB" b="0" i="0" u="none" strike="noStrike" dirty="0">
                <a:solidFill>
                  <a:srgbClr val="0B0C0C"/>
                </a:solidFill>
                <a:effectLst/>
                <a:latin typeface="GDS Transport"/>
                <a:hlinkClick r:id="rId2"/>
              </a:rPr>
              <a:t>https://www.gov.uk/courts-tribunals/court-of-protection</a:t>
            </a:r>
            <a:r>
              <a:rPr lang="en-GB" b="0" i="0" u="none" strike="noStrike" dirty="0">
                <a:solidFill>
                  <a:srgbClr val="0B0C0C"/>
                </a:solidFill>
                <a:effectLst/>
                <a:latin typeface="GDS Transport"/>
              </a:rPr>
              <a:t>)</a:t>
            </a:r>
          </a:p>
          <a:p>
            <a:r>
              <a:rPr lang="en-GB" dirty="0">
                <a:solidFill>
                  <a:srgbClr val="0B0C0C"/>
                </a:solidFill>
                <a:latin typeface="GDS Transport"/>
              </a:rPr>
              <a:t>Majority of hearings are about deprivation of liberty (or include DOLS)</a:t>
            </a:r>
            <a:endParaRPr lang="en-US" dirty="0"/>
          </a:p>
          <a:p>
            <a:r>
              <a:rPr lang="en-US" dirty="0"/>
              <a:t>HQ is First Avenue House London – Senior Judge HHJ </a:t>
            </a:r>
            <a:r>
              <a:rPr lang="en-US" dirty="0" err="1"/>
              <a:t>Hilder</a:t>
            </a:r>
            <a:endParaRPr lang="en-US" dirty="0"/>
          </a:p>
          <a:p>
            <a:r>
              <a:rPr lang="en-US" dirty="0"/>
              <a:t>Most cases heard in regional courts across the country</a:t>
            </a:r>
          </a:p>
          <a:p>
            <a:r>
              <a:rPr lang="en-US" dirty="0"/>
              <a:t>Kent is in the “South East Regional hub” (admin </a:t>
            </a:r>
            <a:r>
              <a:rPr lang="en-US" dirty="0" err="1"/>
              <a:t>centre</a:t>
            </a:r>
            <a:r>
              <a:rPr lang="en-US" dirty="0"/>
              <a:t> is Reading) – many cases heard in regional courts (e.g. Canterbury, Chatham); some in London (occasionally before the most senior judges in the Royal Courts of Justice)</a:t>
            </a:r>
          </a:p>
          <a:p>
            <a:r>
              <a:rPr lang="en-US" dirty="0"/>
              <a:t>Almost all hearings are open to the public</a:t>
            </a:r>
          </a:p>
          <a:p>
            <a:r>
              <a:rPr lang="en-US" dirty="0"/>
              <a:t>Most hearings via video-link; contested and final hearings more likely to be in person</a:t>
            </a:r>
          </a:p>
          <a:p>
            <a:r>
              <a:rPr lang="en-US" dirty="0"/>
              <a:t>Person at </a:t>
            </a:r>
            <a:r>
              <a:rPr lang="en-US" dirty="0" err="1"/>
              <a:t>centre</a:t>
            </a:r>
            <a:r>
              <a:rPr lang="en-US" dirty="0"/>
              <a:t> of case (“P”) and family members often attend (and contribute)</a:t>
            </a:r>
          </a:p>
        </p:txBody>
      </p:sp>
      <p:pic>
        <p:nvPicPr>
          <p:cNvPr id="7" name="Picture 6">
            <a:extLst>
              <a:ext uri="{FF2B5EF4-FFF2-40B4-BE49-F238E27FC236}">
                <a16:creationId xmlns:a16="http://schemas.microsoft.com/office/drawing/2014/main" id="{5A4F4F8B-83CD-D225-8383-0B2F47CF8CDF}"/>
              </a:ext>
            </a:extLst>
          </p:cNvPr>
          <p:cNvPicPr>
            <a:picLocks noChangeAspect="1"/>
          </p:cNvPicPr>
          <p:nvPr/>
        </p:nvPicPr>
        <p:blipFill>
          <a:blip r:embed="rId3"/>
          <a:stretch>
            <a:fillRect/>
          </a:stretch>
        </p:blipFill>
        <p:spPr>
          <a:xfrm>
            <a:off x="10676700" y="161304"/>
            <a:ext cx="1354200" cy="771352"/>
          </a:xfrm>
          <a:prstGeom prst="rect">
            <a:avLst/>
          </a:prstGeom>
        </p:spPr>
      </p:pic>
    </p:spTree>
    <p:extLst>
      <p:ext uri="{BB962C8B-B14F-4D97-AF65-F5344CB8AC3E}">
        <p14:creationId xmlns:p14="http://schemas.microsoft.com/office/powerpoint/2010/main" val="88930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p:txBody>
          <a:bodyPr/>
          <a:lstStyle/>
          <a:p>
            <a:r>
              <a:rPr lang="en-US" dirty="0"/>
              <a:t>Court of Protection Open Justice Project</a:t>
            </a:r>
          </a:p>
        </p:txBody>
      </p:sp>
      <p:sp>
        <p:nvSpPr>
          <p:cNvPr id="4" name="Content Placeholder 3">
            <a:extLst>
              <a:ext uri="{FF2B5EF4-FFF2-40B4-BE49-F238E27FC236}">
                <a16:creationId xmlns:a16="http://schemas.microsoft.com/office/drawing/2014/main" id="{11D90757-9236-9DA9-F2BB-3B2F8F60FA67}"/>
              </a:ext>
            </a:extLst>
          </p:cNvPr>
          <p:cNvSpPr>
            <a:spLocks noGrp="1"/>
          </p:cNvSpPr>
          <p:nvPr>
            <p:ph idx="1"/>
          </p:nvPr>
        </p:nvSpPr>
        <p:spPr/>
        <p:txBody>
          <a:bodyPr/>
          <a:lstStyle/>
          <a:p>
            <a:r>
              <a:rPr lang="en-US" dirty="0"/>
              <a:t>Run by fi</a:t>
            </a:r>
            <a:r>
              <a:rPr lang="en-US" dirty="0">
                <a:hlinkClick r:id="rId2"/>
              </a:rPr>
              <a:t>ve members of the public </a:t>
            </a:r>
            <a:r>
              <a:rPr lang="en-US" dirty="0"/>
              <a:t>– none of us lawyers or journalists</a:t>
            </a:r>
          </a:p>
          <a:p>
            <a:r>
              <a:rPr lang="en-US" dirty="0"/>
              <a:t>The principle of open justice (”Tom, Dick and Harry”)</a:t>
            </a:r>
          </a:p>
          <a:p>
            <a:r>
              <a:rPr lang="en-US" dirty="0"/>
              <a:t>Justice should be ‘seen to be done’ – sunlight is the best disinfectant</a:t>
            </a:r>
          </a:p>
        </p:txBody>
      </p:sp>
      <p:pic>
        <p:nvPicPr>
          <p:cNvPr id="5" name="Picture 4">
            <a:extLst>
              <a:ext uri="{FF2B5EF4-FFF2-40B4-BE49-F238E27FC236}">
                <a16:creationId xmlns:a16="http://schemas.microsoft.com/office/drawing/2014/main" id="{001480E8-CD3B-F891-3092-6A5BD163EAE8}"/>
              </a:ext>
            </a:extLst>
          </p:cNvPr>
          <p:cNvPicPr>
            <a:picLocks noChangeAspect="1"/>
          </p:cNvPicPr>
          <p:nvPr/>
        </p:nvPicPr>
        <p:blipFill>
          <a:blip r:embed="rId3"/>
          <a:stretch>
            <a:fillRect/>
          </a:stretch>
        </p:blipFill>
        <p:spPr>
          <a:xfrm>
            <a:off x="975257" y="4377462"/>
            <a:ext cx="1502664" cy="1511300"/>
          </a:xfrm>
          <a:prstGeom prst="rect">
            <a:avLst/>
          </a:prstGeom>
        </p:spPr>
      </p:pic>
      <p:sp>
        <p:nvSpPr>
          <p:cNvPr id="6" name="TextBox 5">
            <a:extLst>
              <a:ext uri="{FF2B5EF4-FFF2-40B4-BE49-F238E27FC236}">
                <a16:creationId xmlns:a16="http://schemas.microsoft.com/office/drawing/2014/main" id="{6550483B-B4EA-3459-6D5F-A6F70D7D5AB0}"/>
              </a:ext>
            </a:extLst>
          </p:cNvPr>
          <p:cNvSpPr txBox="1"/>
          <p:nvPr/>
        </p:nvSpPr>
        <p:spPr>
          <a:xfrm>
            <a:off x="823425" y="5940093"/>
            <a:ext cx="1806328" cy="923330"/>
          </a:xfrm>
          <a:prstGeom prst="rect">
            <a:avLst/>
          </a:prstGeom>
          <a:noFill/>
        </p:spPr>
        <p:txBody>
          <a:bodyPr wrap="square" rtlCol="0">
            <a:spAutoFit/>
          </a:bodyPr>
          <a:lstStyle/>
          <a:p>
            <a:r>
              <a:rPr lang="en-US" dirty="0"/>
              <a:t>Celia Kitzinger</a:t>
            </a:r>
          </a:p>
          <a:p>
            <a:r>
              <a:rPr lang="en-US" dirty="0"/>
              <a:t>Retired academic</a:t>
            </a:r>
          </a:p>
          <a:p>
            <a:endParaRPr lang="en-US" dirty="0"/>
          </a:p>
        </p:txBody>
      </p:sp>
      <p:pic>
        <p:nvPicPr>
          <p:cNvPr id="8" name="Picture 7">
            <a:extLst>
              <a:ext uri="{FF2B5EF4-FFF2-40B4-BE49-F238E27FC236}">
                <a16:creationId xmlns:a16="http://schemas.microsoft.com/office/drawing/2014/main" id="{04BABBE2-AFCA-D83C-F34D-33040A35A726}"/>
              </a:ext>
            </a:extLst>
          </p:cNvPr>
          <p:cNvPicPr>
            <a:picLocks noChangeAspect="1"/>
          </p:cNvPicPr>
          <p:nvPr/>
        </p:nvPicPr>
        <p:blipFill>
          <a:blip r:embed="rId4"/>
          <a:stretch>
            <a:fillRect/>
          </a:stretch>
        </p:blipFill>
        <p:spPr>
          <a:xfrm>
            <a:off x="2989198" y="4412815"/>
            <a:ext cx="1511300" cy="1511300"/>
          </a:xfrm>
          <a:prstGeom prst="rect">
            <a:avLst/>
          </a:prstGeom>
        </p:spPr>
      </p:pic>
      <p:sp>
        <p:nvSpPr>
          <p:cNvPr id="9" name="TextBox 8">
            <a:extLst>
              <a:ext uri="{FF2B5EF4-FFF2-40B4-BE49-F238E27FC236}">
                <a16:creationId xmlns:a16="http://schemas.microsoft.com/office/drawing/2014/main" id="{FF5E783A-41F3-664F-A0BF-8CB517DA5229}"/>
              </a:ext>
            </a:extLst>
          </p:cNvPr>
          <p:cNvSpPr txBox="1"/>
          <p:nvPr/>
        </p:nvSpPr>
        <p:spPr>
          <a:xfrm>
            <a:off x="2865368" y="6010860"/>
            <a:ext cx="1984622" cy="646331"/>
          </a:xfrm>
          <a:prstGeom prst="rect">
            <a:avLst/>
          </a:prstGeom>
          <a:noFill/>
        </p:spPr>
        <p:txBody>
          <a:bodyPr wrap="square" rtlCol="0">
            <a:spAutoFit/>
          </a:bodyPr>
          <a:lstStyle/>
          <a:p>
            <a:r>
              <a:rPr lang="en-US" dirty="0"/>
              <a:t>Gill </a:t>
            </a:r>
            <a:r>
              <a:rPr lang="en-US" dirty="0" err="1"/>
              <a:t>Loomes</a:t>
            </a:r>
            <a:r>
              <a:rPr lang="en-US" dirty="0"/>
              <a:t>-Quinn</a:t>
            </a:r>
          </a:p>
          <a:p>
            <a:r>
              <a:rPr lang="en-US" dirty="0"/>
              <a:t>Advocate</a:t>
            </a:r>
          </a:p>
        </p:txBody>
      </p:sp>
      <p:pic>
        <p:nvPicPr>
          <p:cNvPr id="11" name="Picture 10">
            <a:extLst>
              <a:ext uri="{FF2B5EF4-FFF2-40B4-BE49-F238E27FC236}">
                <a16:creationId xmlns:a16="http://schemas.microsoft.com/office/drawing/2014/main" id="{05B86D39-4DFC-131C-9251-2A70532430F9}"/>
              </a:ext>
            </a:extLst>
          </p:cNvPr>
          <p:cNvPicPr>
            <a:picLocks noChangeAspect="1"/>
          </p:cNvPicPr>
          <p:nvPr/>
        </p:nvPicPr>
        <p:blipFill>
          <a:blip r:embed="rId5"/>
          <a:stretch>
            <a:fillRect/>
          </a:stretch>
        </p:blipFill>
        <p:spPr>
          <a:xfrm>
            <a:off x="4936755" y="4377462"/>
            <a:ext cx="1511301" cy="1546653"/>
          </a:xfrm>
          <a:prstGeom prst="rect">
            <a:avLst/>
          </a:prstGeom>
        </p:spPr>
      </p:pic>
      <p:sp>
        <p:nvSpPr>
          <p:cNvPr id="12" name="TextBox 11">
            <a:extLst>
              <a:ext uri="{FF2B5EF4-FFF2-40B4-BE49-F238E27FC236}">
                <a16:creationId xmlns:a16="http://schemas.microsoft.com/office/drawing/2014/main" id="{D79F12B7-3ED7-23ED-79F2-E183FF839EDE}"/>
              </a:ext>
            </a:extLst>
          </p:cNvPr>
          <p:cNvSpPr txBox="1"/>
          <p:nvPr/>
        </p:nvSpPr>
        <p:spPr>
          <a:xfrm>
            <a:off x="4812512" y="5980222"/>
            <a:ext cx="2050626" cy="646331"/>
          </a:xfrm>
          <a:prstGeom prst="rect">
            <a:avLst/>
          </a:prstGeom>
          <a:noFill/>
        </p:spPr>
        <p:txBody>
          <a:bodyPr wrap="none" rtlCol="0">
            <a:spAutoFit/>
          </a:bodyPr>
          <a:lstStyle/>
          <a:p>
            <a:r>
              <a:rPr lang="en-US" dirty="0"/>
              <a:t>Claire Martin</a:t>
            </a:r>
          </a:p>
          <a:p>
            <a:r>
              <a:rPr lang="en-US" dirty="0"/>
              <a:t>Clinical psychologist</a:t>
            </a:r>
          </a:p>
        </p:txBody>
      </p:sp>
      <p:pic>
        <p:nvPicPr>
          <p:cNvPr id="14" name="Picture 13">
            <a:extLst>
              <a:ext uri="{FF2B5EF4-FFF2-40B4-BE49-F238E27FC236}">
                <a16:creationId xmlns:a16="http://schemas.microsoft.com/office/drawing/2014/main" id="{3C93C79F-425C-882B-0D90-F277FA08A8E7}"/>
              </a:ext>
            </a:extLst>
          </p:cNvPr>
          <p:cNvPicPr>
            <a:picLocks noChangeAspect="1"/>
          </p:cNvPicPr>
          <p:nvPr/>
        </p:nvPicPr>
        <p:blipFill>
          <a:blip r:embed="rId6"/>
          <a:stretch>
            <a:fillRect/>
          </a:stretch>
        </p:blipFill>
        <p:spPr>
          <a:xfrm>
            <a:off x="6926867" y="4360961"/>
            <a:ext cx="1502664" cy="1511400"/>
          </a:xfrm>
          <a:prstGeom prst="rect">
            <a:avLst/>
          </a:prstGeom>
        </p:spPr>
      </p:pic>
      <p:sp>
        <p:nvSpPr>
          <p:cNvPr id="15" name="TextBox 14">
            <a:extLst>
              <a:ext uri="{FF2B5EF4-FFF2-40B4-BE49-F238E27FC236}">
                <a16:creationId xmlns:a16="http://schemas.microsoft.com/office/drawing/2014/main" id="{E6483972-081D-AE12-1F3C-477BB4BC68F1}"/>
              </a:ext>
            </a:extLst>
          </p:cNvPr>
          <p:cNvSpPr txBox="1"/>
          <p:nvPr/>
        </p:nvSpPr>
        <p:spPr>
          <a:xfrm>
            <a:off x="6884313" y="5872361"/>
            <a:ext cx="2015878" cy="923330"/>
          </a:xfrm>
          <a:prstGeom prst="rect">
            <a:avLst/>
          </a:prstGeom>
          <a:noFill/>
        </p:spPr>
        <p:txBody>
          <a:bodyPr wrap="square" rtlCol="0">
            <a:spAutoFit/>
          </a:bodyPr>
          <a:lstStyle/>
          <a:p>
            <a:r>
              <a:rPr lang="en-US" dirty="0"/>
              <a:t>Daniel Clark</a:t>
            </a:r>
          </a:p>
          <a:p>
            <a:r>
              <a:rPr lang="en-US" dirty="0"/>
              <a:t>Former paid </a:t>
            </a:r>
            <a:r>
              <a:rPr lang="en-US" dirty="0" err="1"/>
              <a:t>carer</a:t>
            </a:r>
            <a:r>
              <a:rPr lang="en-US" dirty="0"/>
              <a:t>, PhD student</a:t>
            </a:r>
          </a:p>
        </p:txBody>
      </p:sp>
      <p:pic>
        <p:nvPicPr>
          <p:cNvPr id="17" name="Picture 16">
            <a:extLst>
              <a:ext uri="{FF2B5EF4-FFF2-40B4-BE49-F238E27FC236}">
                <a16:creationId xmlns:a16="http://schemas.microsoft.com/office/drawing/2014/main" id="{B4333F3D-350E-A0B9-287B-0EF7FEF9D1E3}"/>
              </a:ext>
            </a:extLst>
          </p:cNvPr>
          <p:cNvPicPr>
            <a:picLocks noChangeAspect="1"/>
          </p:cNvPicPr>
          <p:nvPr/>
        </p:nvPicPr>
        <p:blipFill>
          <a:blip r:embed="rId7"/>
          <a:stretch>
            <a:fillRect/>
          </a:stretch>
        </p:blipFill>
        <p:spPr>
          <a:xfrm>
            <a:off x="9105860" y="4348825"/>
            <a:ext cx="1756105" cy="1456067"/>
          </a:xfrm>
          <a:prstGeom prst="rect">
            <a:avLst/>
          </a:prstGeom>
        </p:spPr>
      </p:pic>
      <p:sp>
        <p:nvSpPr>
          <p:cNvPr id="18" name="TextBox 17">
            <a:extLst>
              <a:ext uri="{FF2B5EF4-FFF2-40B4-BE49-F238E27FC236}">
                <a16:creationId xmlns:a16="http://schemas.microsoft.com/office/drawing/2014/main" id="{6D0D2B55-D425-E9B6-3DD1-A14A6BEF5A7D}"/>
              </a:ext>
            </a:extLst>
          </p:cNvPr>
          <p:cNvSpPr txBox="1"/>
          <p:nvPr/>
        </p:nvSpPr>
        <p:spPr>
          <a:xfrm>
            <a:off x="8921366" y="5872361"/>
            <a:ext cx="2623399" cy="923330"/>
          </a:xfrm>
          <a:prstGeom prst="rect">
            <a:avLst/>
          </a:prstGeom>
          <a:noFill/>
        </p:spPr>
        <p:txBody>
          <a:bodyPr wrap="square" rtlCol="0">
            <a:spAutoFit/>
          </a:bodyPr>
          <a:lstStyle/>
          <a:p>
            <a:r>
              <a:rPr lang="en-US" dirty="0"/>
              <a:t>Amanda Hill</a:t>
            </a:r>
          </a:p>
          <a:p>
            <a:r>
              <a:rPr lang="en-US" dirty="0"/>
              <a:t>Former COP LIP in s.21A case, PhD student</a:t>
            </a:r>
          </a:p>
        </p:txBody>
      </p:sp>
      <p:pic>
        <p:nvPicPr>
          <p:cNvPr id="20" name="Picture 19">
            <a:extLst>
              <a:ext uri="{FF2B5EF4-FFF2-40B4-BE49-F238E27FC236}">
                <a16:creationId xmlns:a16="http://schemas.microsoft.com/office/drawing/2014/main" id="{40AA9BC9-5746-74B3-D31F-04F075AE3CD8}"/>
              </a:ext>
            </a:extLst>
          </p:cNvPr>
          <p:cNvPicPr>
            <a:picLocks noChangeAspect="1"/>
          </p:cNvPicPr>
          <p:nvPr/>
        </p:nvPicPr>
        <p:blipFill>
          <a:blip r:embed="rId8"/>
          <a:stretch>
            <a:fillRect/>
          </a:stretch>
        </p:blipFill>
        <p:spPr>
          <a:xfrm>
            <a:off x="10676700" y="178349"/>
            <a:ext cx="1354200" cy="771352"/>
          </a:xfrm>
          <a:prstGeom prst="rect">
            <a:avLst/>
          </a:prstGeom>
        </p:spPr>
      </p:pic>
    </p:spTree>
    <p:extLst>
      <p:ext uri="{BB962C8B-B14F-4D97-AF65-F5344CB8AC3E}">
        <p14:creationId xmlns:p14="http://schemas.microsoft.com/office/powerpoint/2010/main" val="3105655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9810-234C-384A-9ABF-38BAFD62770B}"/>
              </a:ext>
            </a:extLst>
          </p:cNvPr>
          <p:cNvSpPr>
            <a:spLocks noGrp="1"/>
          </p:cNvSpPr>
          <p:nvPr>
            <p:ph type="title"/>
          </p:nvPr>
        </p:nvSpPr>
        <p:spPr/>
        <p:txBody>
          <a:bodyPr/>
          <a:lstStyle/>
          <a:p>
            <a:r>
              <a:rPr lang="en-US" dirty="0"/>
              <a:t>Observing hearings</a:t>
            </a:r>
          </a:p>
        </p:txBody>
      </p:sp>
      <p:sp>
        <p:nvSpPr>
          <p:cNvPr id="3" name="Content Placeholder 2">
            <a:extLst>
              <a:ext uri="{FF2B5EF4-FFF2-40B4-BE49-F238E27FC236}">
                <a16:creationId xmlns:a16="http://schemas.microsoft.com/office/drawing/2014/main" id="{2E8C8D67-936E-9B4A-9833-D2A47F4D342D}"/>
              </a:ext>
            </a:extLst>
          </p:cNvPr>
          <p:cNvSpPr>
            <a:spLocks noGrp="1"/>
          </p:cNvSpPr>
          <p:nvPr>
            <p:ph idx="1"/>
          </p:nvPr>
        </p:nvSpPr>
        <p:spPr/>
        <p:txBody>
          <a:bodyPr>
            <a:normAutofit fontScale="92500"/>
          </a:bodyPr>
          <a:lstStyle/>
          <a:p>
            <a:r>
              <a:rPr lang="en-US" dirty="0"/>
              <a:t>Almost all are open to the public (not “Dispute Resolution Hearings” DRH)</a:t>
            </a:r>
          </a:p>
          <a:p>
            <a:r>
              <a:rPr lang="en-US" dirty="0"/>
              <a:t>Go along to the court in person or send an email asking to observe. (Template for request letter on our website)</a:t>
            </a:r>
          </a:p>
          <a:p>
            <a:r>
              <a:rPr lang="en-US" dirty="0"/>
              <a:t>For video-hearings you receive email with MS Teams or Cloud Video Platform (CVP) link.</a:t>
            </a:r>
          </a:p>
          <a:p>
            <a:r>
              <a:rPr lang="en-US" dirty="0"/>
              <a:t> You must be in a quiet place where you cannot be overheard + you may not record the hearing</a:t>
            </a:r>
          </a:p>
          <a:p>
            <a:r>
              <a:rPr lang="en-US" dirty="0"/>
              <a:t>You must comply with the “Transparency Order” (reporting restrictions)</a:t>
            </a:r>
          </a:p>
          <a:p>
            <a:r>
              <a:rPr lang="en-US" dirty="0"/>
              <a:t>Hearings generally begin with a summary of the case</a:t>
            </a:r>
          </a:p>
          <a:p>
            <a:endParaRPr lang="en-US" dirty="0"/>
          </a:p>
        </p:txBody>
      </p:sp>
      <p:pic>
        <p:nvPicPr>
          <p:cNvPr id="5" name="Picture 4">
            <a:extLst>
              <a:ext uri="{FF2B5EF4-FFF2-40B4-BE49-F238E27FC236}">
                <a16:creationId xmlns:a16="http://schemas.microsoft.com/office/drawing/2014/main" id="{A2182273-0151-9A4C-8F56-1D34791DC730}"/>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5114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5E12-72B4-B64A-948A-EA8BCD94DAFA}"/>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1C9E8092-2E90-4648-879A-2D69CDA2B77C}"/>
              </a:ext>
            </a:extLst>
          </p:cNvPr>
          <p:cNvSpPr>
            <a:spLocks noGrp="1"/>
          </p:cNvSpPr>
          <p:nvPr>
            <p:ph idx="1"/>
          </p:nvPr>
        </p:nvSpPr>
        <p:spPr>
          <a:solidFill>
            <a:schemeClr val="accent4">
              <a:lumMod val="40000"/>
              <a:lumOff val="60000"/>
            </a:schemeClr>
          </a:solidFill>
        </p:spPr>
        <p:txBody>
          <a:bodyPr>
            <a:normAutofit fontScale="92500"/>
          </a:bodyPr>
          <a:lstStyle/>
          <a:p>
            <a:r>
              <a:rPr lang="en-US" dirty="0"/>
              <a:t>Watching justice in action – supporting fundamental principle of ‘open justice’</a:t>
            </a:r>
          </a:p>
          <a:p>
            <a:r>
              <a:rPr lang="en-US" dirty="0"/>
              <a:t>Seeing how capacity assessments and best interests reports are used in the court</a:t>
            </a:r>
          </a:p>
          <a:p>
            <a:r>
              <a:rPr lang="en-US" dirty="0"/>
              <a:t>Watching expert witnesses give evidence and be cross-questioned</a:t>
            </a:r>
          </a:p>
          <a:p>
            <a:r>
              <a:rPr lang="en-US" dirty="0"/>
              <a:t>Understanding how a judgment emerges from facts + law (including ‘dead ends’ and rejected arguments). Very different from seeing final judgment</a:t>
            </a:r>
          </a:p>
          <a:p>
            <a:r>
              <a:rPr lang="en-US" dirty="0"/>
              <a:t>Frustrations – inadequate advance info about issues in listings, many are adjourned + vacated,  failure to respond to emails, forgetting to do introductory summary, we don’t get position statements!</a:t>
            </a:r>
          </a:p>
        </p:txBody>
      </p:sp>
      <p:pic>
        <p:nvPicPr>
          <p:cNvPr id="5" name="Picture 4">
            <a:extLst>
              <a:ext uri="{FF2B5EF4-FFF2-40B4-BE49-F238E27FC236}">
                <a16:creationId xmlns:a16="http://schemas.microsoft.com/office/drawing/2014/main" id="{9CB7778E-7411-5948-AE31-3D2770F0BA5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47659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9DF75-B7BC-764C-96AE-D8DB860AC954}"/>
              </a:ext>
            </a:extLst>
          </p:cNvPr>
          <p:cNvSpPr>
            <a:spLocks noGrp="1"/>
          </p:cNvSpPr>
          <p:nvPr>
            <p:ph type="title"/>
          </p:nvPr>
        </p:nvSpPr>
        <p:spPr>
          <a:xfrm>
            <a:off x="609600" y="681036"/>
            <a:ext cx="9745980" cy="918211"/>
          </a:xfrm>
        </p:spPr>
        <p:txBody>
          <a:bodyPr>
            <a:normAutofit/>
          </a:bodyPr>
          <a:lstStyle/>
          <a:p>
            <a:endParaRPr lang="en-US" dirty="0"/>
          </a:p>
        </p:txBody>
      </p:sp>
      <p:sp>
        <p:nvSpPr>
          <p:cNvPr id="3" name="Content Placeholder 2">
            <a:extLst>
              <a:ext uri="{FF2B5EF4-FFF2-40B4-BE49-F238E27FC236}">
                <a16:creationId xmlns:a16="http://schemas.microsoft.com/office/drawing/2014/main" id="{69FC4DF1-AA9A-B74D-9B30-E2EC7B4CD782}"/>
              </a:ext>
            </a:extLst>
          </p:cNvPr>
          <p:cNvSpPr>
            <a:spLocks noGrp="1"/>
          </p:cNvSpPr>
          <p:nvPr>
            <p:ph idx="1"/>
          </p:nvPr>
        </p:nvSpPr>
        <p:spPr/>
        <p:txBody>
          <a:bodyPr>
            <a:normAutofit/>
          </a:bodyPr>
          <a:lstStyle/>
          <a:p>
            <a:r>
              <a:rPr lang="en-GB"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r>
              <a:rPr lang="en-GB" dirty="0">
                <a:hlinkClick r:id="rId2"/>
              </a:rPr>
              <a:t>Louise Burrell</a:t>
            </a:r>
            <a:r>
              <a:rPr lang="en-GB" dirty="0"/>
              <a:t>, social worker)</a:t>
            </a:r>
          </a:p>
        </p:txBody>
      </p:sp>
      <p:pic>
        <p:nvPicPr>
          <p:cNvPr id="5" name="Picture 4">
            <a:extLst>
              <a:ext uri="{FF2B5EF4-FFF2-40B4-BE49-F238E27FC236}">
                <a16:creationId xmlns:a16="http://schemas.microsoft.com/office/drawing/2014/main" id="{81859A62-053B-B749-A59E-15CD77BA10E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96957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677A60-BEC5-4640-A96D-A8CEDEAD9116}"/>
              </a:ext>
            </a:extLst>
          </p:cNvPr>
          <p:cNvSpPr>
            <a:spLocks noGrp="1"/>
          </p:cNvSpPr>
          <p:nvPr>
            <p:ph type="title"/>
          </p:nvPr>
        </p:nvSpPr>
        <p:spPr/>
        <p:txBody>
          <a:bodyPr/>
          <a:lstStyle/>
          <a:p>
            <a:endParaRPr lang="en-US" dirty="0"/>
          </a:p>
        </p:txBody>
      </p:sp>
      <p:pic>
        <p:nvPicPr>
          <p:cNvPr id="8" name="Content Placeholder 7">
            <a:extLst>
              <a:ext uri="{FF2B5EF4-FFF2-40B4-BE49-F238E27FC236}">
                <a16:creationId xmlns:a16="http://schemas.microsoft.com/office/drawing/2014/main" id="{51AD02E0-8C94-3F4D-8244-2B8DF705D607}"/>
              </a:ext>
            </a:extLst>
          </p:cNvPr>
          <p:cNvPicPr>
            <a:picLocks noGrp="1" noChangeAspect="1"/>
          </p:cNvPicPr>
          <p:nvPr>
            <p:ph sz="half" idx="1"/>
          </p:nvPr>
        </p:nvPicPr>
        <p:blipFill>
          <a:blip r:embed="rId2"/>
          <a:stretch>
            <a:fillRect/>
          </a:stretch>
        </p:blipFill>
        <p:spPr>
          <a:xfrm>
            <a:off x="193976" y="545234"/>
            <a:ext cx="6073450" cy="5814002"/>
          </a:xfrm>
        </p:spPr>
      </p:pic>
      <p:sp>
        <p:nvSpPr>
          <p:cNvPr id="6" name="Content Placeholder 5">
            <a:extLst>
              <a:ext uri="{FF2B5EF4-FFF2-40B4-BE49-F238E27FC236}">
                <a16:creationId xmlns:a16="http://schemas.microsoft.com/office/drawing/2014/main" id="{03E5051A-00E7-464C-AB80-0F18471F89C1}"/>
              </a:ext>
            </a:extLst>
          </p:cNvPr>
          <p:cNvSpPr>
            <a:spLocks noGrp="1"/>
          </p:cNvSpPr>
          <p:nvPr>
            <p:ph sz="half" idx="2"/>
          </p:nvPr>
        </p:nvSpPr>
        <p:spPr>
          <a:xfrm>
            <a:off x="6315340" y="647988"/>
            <a:ext cx="5682683" cy="5974485"/>
          </a:xfrm>
        </p:spPr>
        <p:txBody>
          <a:bodyPr>
            <a:normAutofit fontScale="85000" lnSpcReduction="10000"/>
          </a:bodyPr>
          <a:lstStyle/>
          <a:p>
            <a:r>
              <a:rPr lang="en-US" dirty="0"/>
              <a:t>Click </a:t>
            </a:r>
            <a:r>
              <a:rPr lang="en-US" dirty="0">
                <a:hlinkClick r:id="rId3"/>
              </a:rPr>
              <a:t>here</a:t>
            </a:r>
            <a:r>
              <a:rPr lang="en-US" dirty="0"/>
              <a:t> to read blog</a:t>
            </a:r>
          </a:p>
          <a:p>
            <a:r>
              <a:rPr lang="en-US" dirty="0"/>
              <a:t>“</a:t>
            </a:r>
            <a:r>
              <a:rPr lang="en-GB" dirty="0"/>
              <a:t>Having just been allocated a case concerning a lady in a care home who wanted to return to her own home, with a mental capacity assessment needed and a possible Section 21a appeal on the horizon, I was particularly keen to attend a Section 21a hearing.”</a:t>
            </a:r>
            <a:endParaRPr lang="en-US" dirty="0"/>
          </a:p>
          <a:p>
            <a:r>
              <a:rPr lang="en-US" dirty="0"/>
              <a:t>It’s the “DP v </a:t>
            </a:r>
            <a:r>
              <a:rPr lang="en-US" dirty="0" err="1"/>
              <a:t>Hillingdon</a:t>
            </a:r>
            <a:r>
              <a:rPr lang="en-US" dirty="0"/>
              <a:t>” judgment from Hayden J (which you can read </a:t>
            </a:r>
            <a:r>
              <a:rPr lang="en-US" dirty="0">
                <a:hlinkClick r:id="rId4"/>
              </a:rPr>
              <a:t>here</a:t>
            </a:r>
            <a:r>
              <a:rPr lang="en-US" dirty="0"/>
              <a:t>)</a:t>
            </a:r>
          </a:p>
          <a:p>
            <a:r>
              <a:rPr lang="en-US" dirty="0"/>
              <a:t>Hugely important </a:t>
            </a:r>
            <a:r>
              <a:rPr lang="en-GB" dirty="0"/>
              <a:t>for practice and procedure in s21A proceedings and more broadly in the approach taken to </a:t>
            </a:r>
            <a:r>
              <a:rPr lang="en-GB" dirty="0" err="1"/>
              <a:t>DoLS</a:t>
            </a:r>
            <a:r>
              <a:rPr lang="en-GB" dirty="0"/>
              <a:t> assessments.</a:t>
            </a:r>
          </a:p>
          <a:p>
            <a:r>
              <a:rPr lang="en-GB" dirty="0"/>
              <a:t>“…the guiding principle is the need for speedy determination of the lawfulness of detention mandated by Article 5(4)”</a:t>
            </a:r>
          </a:p>
          <a:p>
            <a:endParaRPr lang="en-GB" dirty="0"/>
          </a:p>
          <a:p>
            <a:endParaRPr lang="en-US" dirty="0"/>
          </a:p>
        </p:txBody>
      </p:sp>
      <p:pic>
        <p:nvPicPr>
          <p:cNvPr id="7" name="Picture 6">
            <a:extLst>
              <a:ext uri="{FF2B5EF4-FFF2-40B4-BE49-F238E27FC236}">
                <a16:creationId xmlns:a16="http://schemas.microsoft.com/office/drawing/2014/main" id="{E0B675D3-5C1A-DC46-BE37-81EED8939F24}"/>
              </a:ext>
            </a:extLst>
          </p:cNvPr>
          <p:cNvPicPr>
            <a:picLocks noChangeAspect="1"/>
          </p:cNvPicPr>
          <p:nvPr/>
        </p:nvPicPr>
        <p:blipFill>
          <a:blip r:embed="rId5"/>
          <a:stretch>
            <a:fillRect/>
          </a:stretch>
        </p:blipFill>
        <p:spPr>
          <a:xfrm>
            <a:off x="10954986" y="6097436"/>
            <a:ext cx="1075913" cy="612840"/>
          </a:xfrm>
          <a:prstGeom prst="rect">
            <a:avLst/>
          </a:prstGeom>
        </p:spPr>
      </p:pic>
    </p:spTree>
    <p:extLst>
      <p:ext uri="{BB962C8B-B14F-4D97-AF65-F5344CB8AC3E}">
        <p14:creationId xmlns:p14="http://schemas.microsoft.com/office/powerpoint/2010/main" val="140054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CA162D-7578-EF4D-9137-4D400B303431}"/>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FCD8D913-E734-0C40-A7D4-EC2B09F6ECF7}"/>
              </a:ext>
            </a:extLst>
          </p:cNvPr>
          <p:cNvPicPr>
            <a:picLocks noGrp="1" noChangeAspect="1"/>
          </p:cNvPicPr>
          <p:nvPr>
            <p:ph sz="half" idx="1"/>
          </p:nvPr>
        </p:nvPicPr>
        <p:blipFill>
          <a:blip r:embed="rId2"/>
          <a:stretch>
            <a:fillRect/>
          </a:stretch>
        </p:blipFill>
        <p:spPr>
          <a:xfrm>
            <a:off x="497837" y="172665"/>
            <a:ext cx="4877727" cy="6512669"/>
          </a:xfrm>
        </p:spPr>
      </p:pic>
      <p:sp>
        <p:nvSpPr>
          <p:cNvPr id="7" name="Content Placeholder 6">
            <a:extLst>
              <a:ext uri="{FF2B5EF4-FFF2-40B4-BE49-F238E27FC236}">
                <a16:creationId xmlns:a16="http://schemas.microsoft.com/office/drawing/2014/main" id="{C99102F7-E644-1349-8687-372897559B4A}"/>
              </a:ext>
            </a:extLst>
          </p:cNvPr>
          <p:cNvSpPr>
            <a:spLocks noGrp="1"/>
          </p:cNvSpPr>
          <p:nvPr>
            <p:ph sz="half" idx="2"/>
          </p:nvPr>
        </p:nvSpPr>
        <p:spPr>
          <a:xfrm>
            <a:off x="5773882" y="365124"/>
            <a:ext cx="6224154" cy="6320209"/>
          </a:xfrm>
        </p:spPr>
        <p:txBody>
          <a:bodyPr/>
          <a:lstStyle/>
          <a:p>
            <a:r>
              <a:rPr lang="en-US" dirty="0"/>
              <a:t>Click </a:t>
            </a:r>
            <a:r>
              <a:rPr lang="en-US" dirty="0">
                <a:hlinkClick r:id="rId3"/>
              </a:rPr>
              <a:t>here</a:t>
            </a:r>
            <a:r>
              <a:rPr lang="en-US" dirty="0"/>
              <a:t> to read blog</a:t>
            </a:r>
          </a:p>
          <a:p>
            <a:r>
              <a:rPr lang="en-GB" dirty="0"/>
              <a:t>Ms Doe hates her current placement and has been saying for more than a year that it’s a “</a:t>
            </a:r>
            <a:r>
              <a:rPr lang="en-GB" i="1" dirty="0"/>
              <a:t>horrid place</a:t>
            </a:r>
            <a:r>
              <a:rPr lang="en-GB" dirty="0"/>
              <a:t>” and that she wants to go back to Poland to be with her family. </a:t>
            </a:r>
          </a:p>
          <a:p>
            <a:r>
              <a:rPr lang="en-GB" dirty="0"/>
              <a:t>S.21A challenge on best interests</a:t>
            </a:r>
          </a:p>
          <a:p>
            <a:r>
              <a:rPr lang="en-GB" dirty="0"/>
              <a:t>Big concerns – pension + social security entitlements, nationality, healthcare needs, travel during pandemic, etc</a:t>
            </a:r>
          </a:p>
          <a:p>
            <a:r>
              <a:rPr lang="en-GB" dirty="0"/>
              <a:t>Hayden J ordered qualifying requirement of best interests not met + made order it’s in her best interests to return to Poland. </a:t>
            </a:r>
            <a:endParaRPr lang="en-US" dirty="0"/>
          </a:p>
          <a:p>
            <a:endParaRPr lang="en-US" dirty="0"/>
          </a:p>
        </p:txBody>
      </p:sp>
      <p:sp>
        <p:nvSpPr>
          <p:cNvPr id="2" name="TextBox 1">
            <a:extLst>
              <a:ext uri="{FF2B5EF4-FFF2-40B4-BE49-F238E27FC236}">
                <a16:creationId xmlns:a16="http://schemas.microsoft.com/office/drawing/2014/main" id="{809F9BBA-FE23-9D45-8F47-2FBEF9D9761D}"/>
              </a:ext>
            </a:extLst>
          </p:cNvPr>
          <p:cNvSpPr txBox="1"/>
          <p:nvPr/>
        </p:nvSpPr>
        <p:spPr>
          <a:xfrm>
            <a:off x="12065330" y="6691745"/>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3B06C6ED-399E-C446-BD7A-27C2C7560C2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70439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F4EC-362B-8D41-90C0-D7287F6092E3}"/>
              </a:ext>
            </a:extLst>
          </p:cNvPr>
          <p:cNvSpPr>
            <a:spLocks noGrp="1"/>
          </p:cNvSpPr>
          <p:nvPr>
            <p:ph type="title"/>
          </p:nvPr>
        </p:nvSpPr>
        <p:spPr/>
        <p:txBody>
          <a:bodyPr/>
          <a:lstStyle/>
          <a:p>
            <a:endParaRPr lang="en-US" dirty="0"/>
          </a:p>
        </p:txBody>
      </p:sp>
      <p:sp>
        <p:nvSpPr>
          <p:cNvPr id="4" name="Content Placeholder 3">
            <a:extLst>
              <a:ext uri="{FF2B5EF4-FFF2-40B4-BE49-F238E27FC236}">
                <a16:creationId xmlns:a16="http://schemas.microsoft.com/office/drawing/2014/main" id="{D4CE737A-3D95-1F4A-BC12-B4AE49F7091E}"/>
              </a:ext>
            </a:extLst>
          </p:cNvPr>
          <p:cNvSpPr>
            <a:spLocks noGrp="1"/>
          </p:cNvSpPr>
          <p:nvPr>
            <p:ph sz="half" idx="2"/>
          </p:nvPr>
        </p:nvSpPr>
        <p:spPr>
          <a:xfrm>
            <a:off x="5832764" y="180109"/>
            <a:ext cx="6359236" cy="6677891"/>
          </a:xfrm>
        </p:spPr>
        <p:txBody>
          <a:bodyPr>
            <a:normAutofit/>
          </a:bodyPr>
          <a:lstStyle/>
          <a:p>
            <a:r>
              <a:rPr lang="en-US" dirty="0"/>
              <a:t>Click </a:t>
            </a:r>
            <a:r>
              <a:rPr lang="en-US" dirty="0">
                <a:hlinkClick r:id="rId2"/>
              </a:rPr>
              <a:t>here</a:t>
            </a:r>
            <a:r>
              <a:rPr lang="en-US" dirty="0"/>
              <a:t> to read blog</a:t>
            </a:r>
          </a:p>
          <a:p>
            <a:r>
              <a:rPr lang="en-US" dirty="0" err="1"/>
              <a:t>Mr</a:t>
            </a:r>
            <a:r>
              <a:rPr lang="en-US" dirty="0"/>
              <a:t> G has acquired brain injury – wants to leave ABI </a:t>
            </a:r>
            <a:r>
              <a:rPr lang="en-US" dirty="0" err="1"/>
              <a:t>centre</a:t>
            </a:r>
            <a:r>
              <a:rPr lang="en-US" dirty="0"/>
              <a:t> + live in community.</a:t>
            </a:r>
          </a:p>
          <a:p>
            <a:r>
              <a:rPr lang="en-US" dirty="0"/>
              <a:t>Has been found to lack capacity to make this decision himself (he contests this, articulately)</a:t>
            </a:r>
          </a:p>
          <a:p>
            <a:r>
              <a:rPr lang="en-US" dirty="0"/>
              <a:t>Best interests requirement was then contested – is there a less restrictive option? S.21A hearings 2020-2021 </a:t>
            </a:r>
          </a:p>
          <a:p>
            <a:r>
              <a:rPr lang="en-US" dirty="0"/>
              <a:t>Delay of more than a year - both HHJ Tindal and </a:t>
            </a:r>
            <a:r>
              <a:rPr lang="en-US" dirty="0" err="1"/>
              <a:t>Mr</a:t>
            </a:r>
            <a:r>
              <a:rPr lang="en-US" dirty="0"/>
              <a:t> G expressed frustration</a:t>
            </a:r>
          </a:p>
          <a:p>
            <a:r>
              <a:rPr lang="en-US" dirty="0"/>
              <a:t>Trial of living at home – broke down</a:t>
            </a:r>
          </a:p>
          <a:p>
            <a:r>
              <a:rPr lang="en-US" dirty="0"/>
              <a:t>8 blog posts covering 10+ hearings over 5 year period</a:t>
            </a:r>
          </a:p>
        </p:txBody>
      </p:sp>
      <p:pic>
        <p:nvPicPr>
          <p:cNvPr id="7" name="Picture 6">
            <a:extLst>
              <a:ext uri="{FF2B5EF4-FFF2-40B4-BE49-F238E27FC236}">
                <a16:creationId xmlns:a16="http://schemas.microsoft.com/office/drawing/2014/main" id="{EF1FAC05-A905-AA41-8BF8-18FE1C854C03}"/>
              </a:ext>
            </a:extLst>
          </p:cNvPr>
          <p:cNvPicPr>
            <a:picLocks noChangeAspect="1"/>
          </p:cNvPicPr>
          <p:nvPr/>
        </p:nvPicPr>
        <p:blipFill>
          <a:blip r:embed="rId3"/>
          <a:stretch>
            <a:fillRect/>
          </a:stretch>
        </p:blipFill>
        <p:spPr>
          <a:xfrm>
            <a:off x="11325226" y="6334410"/>
            <a:ext cx="784968" cy="447118"/>
          </a:xfrm>
          <a:prstGeom prst="rect">
            <a:avLst/>
          </a:prstGeom>
        </p:spPr>
      </p:pic>
      <p:pic>
        <p:nvPicPr>
          <p:cNvPr id="9" name="Content Placeholder 8">
            <a:extLst>
              <a:ext uri="{FF2B5EF4-FFF2-40B4-BE49-F238E27FC236}">
                <a16:creationId xmlns:a16="http://schemas.microsoft.com/office/drawing/2014/main" id="{59844E50-B716-18CB-E88B-DCB1463CD5F9}"/>
              </a:ext>
            </a:extLst>
          </p:cNvPr>
          <p:cNvPicPr>
            <a:picLocks noGrp="1" noChangeAspect="1"/>
          </p:cNvPicPr>
          <p:nvPr>
            <p:ph sz="half" idx="1"/>
          </p:nvPr>
        </p:nvPicPr>
        <p:blipFill>
          <a:blip r:embed="rId4"/>
          <a:stretch>
            <a:fillRect/>
          </a:stretch>
        </p:blipFill>
        <p:spPr>
          <a:xfrm>
            <a:off x="421922" y="608012"/>
            <a:ext cx="5117170" cy="4978400"/>
          </a:xfrm>
        </p:spPr>
      </p:pic>
    </p:spTree>
    <p:extLst>
      <p:ext uri="{BB962C8B-B14F-4D97-AF65-F5344CB8AC3E}">
        <p14:creationId xmlns:p14="http://schemas.microsoft.com/office/powerpoint/2010/main" val="240949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6490-7B9A-DC35-D2BC-928BBEAFC749}"/>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B38CCBB4-3A01-4439-98C4-08456CBBC375}"/>
              </a:ext>
            </a:extLst>
          </p:cNvPr>
          <p:cNvPicPr>
            <a:picLocks noGrp="1" noChangeAspect="1"/>
          </p:cNvPicPr>
          <p:nvPr>
            <p:ph idx="1"/>
          </p:nvPr>
        </p:nvPicPr>
        <p:blipFill>
          <a:blip r:embed="rId2"/>
          <a:stretch>
            <a:fillRect/>
          </a:stretch>
        </p:blipFill>
        <p:spPr>
          <a:xfrm>
            <a:off x="838200" y="365125"/>
            <a:ext cx="4504284" cy="4351338"/>
          </a:xfrm>
        </p:spPr>
      </p:pic>
      <p:pic>
        <p:nvPicPr>
          <p:cNvPr id="7" name="Picture 6">
            <a:extLst>
              <a:ext uri="{FF2B5EF4-FFF2-40B4-BE49-F238E27FC236}">
                <a16:creationId xmlns:a16="http://schemas.microsoft.com/office/drawing/2014/main" id="{F9B9695E-0034-4C4E-E016-63DE4B434A31}"/>
              </a:ext>
            </a:extLst>
          </p:cNvPr>
          <p:cNvPicPr>
            <a:picLocks noChangeAspect="1"/>
          </p:cNvPicPr>
          <p:nvPr/>
        </p:nvPicPr>
        <p:blipFill>
          <a:blip r:embed="rId3"/>
          <a:stretch>
            <a:fillRect/>
          </a:stretch>
        </p:blipFill>
        <p:spPr>
          <a:xfrm>
            <a:off x="3659188" y="1522412"/>
            <a:ext cx="4168272" cy="4351338"/>
          </a:xfrm>
          <a:prstGeom prst="rect">
            <a:avLst/>
          </a:prstGeom>
        </p:spPr>
      </p:pic>
      <p:pic>
        <p:nvPicPr>
          <p:cNvPr id="9" name="Picture 8">
            <a:extLst>
              <a:ext uri="{FF2B5EF4-FFF2-40B4-BE49-F238E27FC236}">
                <a16:creationId xmlns:a16="http://schemas.microsoft.com/office/drawing/2014/main" id="{30B7A23C-134C-6454-C19B-5A862EF70FDF}"/>
              </a:ext>
            </a:extLst>
          </p:cNvPr>
          <p:cNvPicPr>
            <a:picLocks noChangeAspect="1"/>
          </p:cNvPicPr>
          <p:nvPr/>
        </p:nvPicPr>
        <p:blipFill>
          <a:blip r:embed="rId4"/>
          <a:stretch>
            <a:fillRect/>
          </a:stretch>
        </p:blipFill>
        <p:spPr>
          <a:xfrm>
            <a:off x="6482324" y="2859881"/>
            <a:ext cx="3751189" cy="3757612"/>
          </a:xfrm>
          <a:prstGeom prst="rect">
            <a:avLst/>
          </a:prstGeom>
        </p:spPr>
      </p:pic>
      <p:pic>
        <p:nvPicPr>
          <p:cNvPr id="11" name="Picture 10">
            <a:extLst>
              <a:ext uri="{FF2B5EF4-FFF2-40B4-BE49-F238E27FC236}">
                <a16:creationId xmlns:a16="http://schemas.microsoft.com/office/drawing/2014/main" id="{6F4141E8-826B-47CD-D7C3-20E2E0268DA2}"/>
              </a:ext>
            </a:extLst>
          </p:cNvPr>
          <p:cNvPicPr>
            <a:picLocks noChangeAspect="1"/>
          </p:cNvPicPr>
          <p:nvPr/>
        </p:nvPicPr>
        <p:blipFill>
          <a:blip r:embed="rId5"/>
          <a:stretch>
            <a:fillRect/>
          </a:stretch>
        </p:blipFill>
        <p:spPr>
          <a:xfrm>
            <a:off x="838200" y="3057676"/>
            <a:ext cx="3919538" cy="3668199"/>
          </a:xfrm>
          <a:prstGeom prst="rect">
            <a:avLst/>
          </a:prstGeom>
        </p:spPr>
      </p:pic>
      <p:pic>
        <p:nvPicPr>
          <p:cNvPr id="13" name="Picture 12">
            <a:extLst>
              <a:ext uri="{FF2B5EF4-FFF2-40B4-BE49-F238E27FC236}">
                <a16:creationId xmlns:a16="http://schemas.microsoft.com/office/drawing/2014/main" id="{74CA67ED-6BC7-8A71-4B45-5486298358DD}"/>
              </a:ext>
            </a:extLst>
          </p:cNvPr>
          <p:cNvPicPr>
            <a:picLocks noChangeAspect="1"/>
          </p:cNvPicPr>
          <p:nvPr/>
        </p:nvPicPr>
        <p:blipFill>
          <a:blip r:embed="rId6"/>
          <a:stretch>
            <a:fillRect/>
          </a:stretch>
        </p:blipFill>
        <p:spPr>
          <a:xfrm>
            <a:off x="7938913" y="52388"/>
            <a:ext cx="4217141" cy="3645693"/>
          </a:xfrm>
          <a:prstGeom prst="rect">
            <a:avLst/>
          </a:prstGeom>
        </p:spPr>
      </p:pic>
      <p:pic>
        <p:nvPicPr>
          <p:cNvPr id="3" name="Picture 2">
            <a:extLst>
              <a:ext uri="{FF2B5EF4-FFF2-40B4-BE49-F238E27FC236}">
                <a16:creationId xmlns:a16="http://schemas.microsoft.com/office/drawing/2014/main" id="{DD09606F-C676-460A-00FA-6721D8FAFA8A}"/>
              </a:ext>
            </a:extLst>
          </p:cNvPr>
          <p:cNvPicPr>
            <a:picLocks noChangeAspect="1"/>
          </p:cNvPicPr>
          <p:nvPr/>
        </p:nvPicPr>
        <p:blipFill>
          <a:blip r:embed="rId7"/>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2318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8D77B6-9E05-5D41-9CD1-064F918A61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11807F3-8048-F545-A33C-0C4F3AD99AE2}"/>
              </a:ext>
            </a:extLst>
          </p:cNvPr>
          <p:cNvPicPr>
            <a:picLocks noGrp="1" noChangeAspect="1"/>
          </p:cNvPicPr>
          <p:nvPr>
            <p:ph sz="half" idx="1"/>
          </p:nvPr>
        </p:nvPicPr>
        <p:blipFill rotWithShape="1">
          <a:blip r:embed="rId2"/>
          <a:srcRect l="4385" t="1094" r="14005"/>
          <a:stretch/>
        </p:blipFill>
        <p:spPr>
          <a:xfrm>
            <a:off x="3825666" y="1393713"/>
            <a:ext cx="3922624" cy="3613197"/>
          </a:xfrm>
        </p:spPr>
      </p:pic>
      <p:pic>
        <p:nvPicPr>
          <p:cNvPr id="11" name="Content Placeholder 10">
            <a:extLst>
              <a:ext uri="{FF2B5EF4-FFF2-40B4-BE49-F238E27FC236}">
                <a16:creationId xmlns:a16="http://schemas.microsoft.com/office/drawing/2014/main" id="{50DDA547-B8A8-304D-800E-A91790D51DD0}"/>
              </a:ext>
            </a:extLst>
          </p:cNvPr>
          <p:cNvPicPr>
            <a:picLocks noGrp="1" noChangeAspect="1"/>
          </p:cNvPicPr>
          <p:nvPr>
            <p:ph sz="half" idx="2"/>
          </p:nvPr>
        </p:nvPicPr>
        <p:blipFill rotWithShape="1">
          <a:blip r:embed="rId3"/>
          <a:srcRect l="4993" r="12621" b="321"/>
          <a:stretch/>
        </p:blipFill>
        <p:spPr>
          <a:xfrm>
            <a:off x="480514" y="211447"/>
            <a:ext cx="3720511" cy="3217553"/>
          </a:xfrm>
        </p:spPr>
      </p:pic>
      <p:sp>
        <p:nvSpPr>
          <p:cNvPr id="12" name="TextBox 11">
            <a:extLst>
              <a:ext uri="{FF2B5EF4-FFF2-40B4-BE49-F238E27FC236}">
                <a16:creationId xmlns:a16="http://schemas.microsoft.com/office/drawing/2014/main" id="{0078B48D-F573-7045-8426-E4ED76259C9E}"/>
              </a:ext>
            </a:extLst>
          </p:cNvPr>
          <p:cNvSpPr txBox="1"/>
          <p:nvPr/>
        </p:nvSpPr>
        <p:spPr>
          <a:xfrm>
            <a:off x="411939" y="3537783"/>
            <a:ext cx="3444661" cy="338554"/>
          </a:xfrm>
          <a:prstGeom prst="rect">
            <a:avLst/>
          </a:prstGeom>
          <a:noFill/>
        </p:spPr>
        <p:txBody>
          <a:bodyPr wrap="none" rtlCol="0">
            <a:spAutoFit/>
          </a:bodyPr>
          <a:lstStyle/>
          <a:p>
            <a:r>
              <a:rPr lang="en-US" sz="1600" dirty="0"/>
              <a:t>Click </a:t>
            </a:r>
            <a:r>
              <a:rPr lang="en-US" sz="1600" dirty="0">
                <a:hlinkClick r:id="rId4"/>
              </a:rPr>
              <a:t>here </a:t>
            </a:r>
            <a:r>
              <a:rPr lang="en-US" sz="1600" dirty="0"/>
              <a:t>for </a:t>
            </a:r>
            <a:r>
              <a:rPr lang="en-US" sz="1600" dirty="0" err="1"/>
              <a:t>Authorising</a:t>
            </a:r>
            <a:r>
              <a:rPr lang="en-US" sz="1600" dirty="0"/>
              <a:t> restraint blog</a:t>
            </a:r>
          </a:p>
        </p:txBody>
      </p:sp>
      <p:sp>
        <p:nvSpPr>
          <p:cNvPr id="13" name="TextBox 12">
            <a:extLst>
              <a:ext uri="{FF2B5EF4-FFF2-40B4-BE49-F238E27FC236}">
                <a16:creationId xmlns:a16="http://schemas.microsoft.com/office/drawing/2014/main" id="{C6FD437F-1CD1-A947-AF96-5DD33B647BCC}"/>
              </a:ext>
            </a:extLst>
          </p:cNvPr>
          <p:cNvSpPr txBox="1"/>
          <p:nvPr/>
        </p:nvSpPr>
        <p:spPr>
          <a:xfrm>
            <a:off x="3856600" y="5030515"/>
            <a:ext cx="3626827" cy="369332"/>
          </a:xfrm>
          <a:prstGeom prst="rect">
            <a:avLst/>
          </a:prstGeom>
          <a:noFill/>
        </p:spPr>
        <p:txBody>
          <a:bodyPr wrap="none" rtlCol="0">
            <a:spAutoFit/>
          </a:bodyPr>
          <a:lstStyle/>
          <a:p>
            <a:r>
              <a:rPr lang="en-US" dirty="0"/>
              <a:t>Click</a:t>
            </a:r>
            <a:r>
              <a:rPr lang="en-US" dirty="0">
                <a:hlinkClick r:id="rId5"/>
              </a:rPr>
              <a:t> here </a:t>
            </a:r>
            <a:r>
              <a:rPr lang="en-US" dirty="0"/>
              <a:t>for covert medication blog</a:t>
            </a:r>
          </a:p>
        </p:txBody>
      </p:sp>
      <p:pic>
        <p:nvPicPr>
          <p:cNvPr id="15" name="Picture 14">
            <a:extLst>
              <a:ext uri="{FF2B5EF4-FFF2-40B4-BE49-F238E27FC236}">
                <a16:creationId xmlns:a16="http://schemas.microsoft.com/office/drawing/2014/main" id="{15D719AC-8B14-6848-AEAE-245066F85260}"/>
              </a:ext>
            </a:extLst>
          </p:cNvPr>
          <p:cNvPicPr>
            <a:picLocks noChangeAspect="1"/>
          </p:cNvPicPr>
          <p:nvPr/>
        </p:nvPicPr>
        <p:blipFill>
          <a:blip r:embed="rId6"/>
          <a:stretch>
            <a:fillRect/>
          </a:stretch>
        </p:blipFill>
        <p:spPr>
          <a:xfrm>
            <a:off x="7724851" y="2345268"/>
            <a:ext cx="3574446" cy="3969580"/>
          </a:xfrm>
          <a:prstGeom prst="rect">
            <a:avLst/>
          </a:prstGeom>
        </p:spPr>
      </p:pic>
      <p:sp>
        <p:nvSpPr>
          <p:cNvPr id="16" name="TextBox 15">
            <a:extLst>
              <a:ext uri="{FF2B5EF4-FFF2-40B4-BE49-F238E27FC236}">
                <a16:creationId xmlns:a16="http://schemas.microsoft.com/office/drawing/2014/main" id="{A188C4A9-1F03-7443-90DE-2A4777F5F917}"/>
              </a:ext>
            </a:extLst>
          </p:cNvPr>
          <p:cNvSpPr txBox="1"/>
          <p:nvPr/>
        </p:nvSpPr>
        <p:spPr>
          <a:xfrm>
            <a:off x="7748290" y="6314848"/>
            <a:ext cx="3654655" cy="646331"/>
          </a:xfrm>
          <a:prstGeom prst="rect">
            <a:avLst/>
          </a:prstGeom>
          <a:noFill/>
        </p:spPr>
        <p:txBody>
          <a:bodyPr wrap="none" rtlCol="0">
            <a:spAutoFit/>
          </a:bodyPr>
          <a:lstStyle/>
          <a:p>
            <a:r>
              <a:rPr lang="en-US" dirty="0"/>
              <a:t>Click </a:t>
            </a:r>
            <a:r>
              <a:rPr lang="en-US" dirty="0">
                <a:hlinkClick r:id="rId7"/>
              </a:rPr>
              <a:t>here </a:t>
            </a:r>
            <a:r>
              <a:rPr lang="en-US" dirty="0"/>
              <a:t>for Visual monitoring blog</a:t>
            </a:r>
          </a:p>
          <a:p>
            <a:endParaRPr lang="en-US" dirty="0"/>
          </a:p>
        </p:txBody>
      </p:sp>
      <p:sp>
        <p:nvSpPr>
          <p:cNvPr id="17" name="TextBox 16">
            <a:extLst>
              <a:ext uri="{FF2B5EF4-FFF2-40B4-BE49-F238E27FC236}">
                <a16:creationId xmlns:a16="http://schemas.microsoft.com/office/drawing/2014/main" id="{6744B683-40F8-1947-8F23-44C8D12B91D6}"/>
              </a:ext>
            </a:extLst>
          </p:cNvPr>
          <p:cNvSpPr txBox="1"/>
          <p:nvPr/>
        </p:nvSpPr>
        <p:spPr>
          <a:xfrm>
            <a:off x="1801504" y="5895833"/>
            <a:ext cx="1914948" cy="646331"/>
          </a:xfrm>
          <a:prstGeom prst="rect">
            <a:avLst/>
          </a:prstGeom>
          <a:noFill/>
        </p:spPr>
        <p:txBody>
          <a:bodyPr wrap="none" rtlCol="0">
            <a:spAutoFit/>
          </a:bodyPr>
          <a:lstStyle/>
          <a:p>
            <a:r>
              <a:rPr lang="en-US" b="1" dirty="0"/>
              <a:t>Sample blog posts</a:t>
            </a:r>
          </a:p>
          <a:p>
            <a:endParaRPr lang="en-US" b="1" dirty="0"/>
          </a:p>
        </p:txBody>
      </p:sp>
      <p:sp>
        <p:nvSpPr>
          <p:cNvPr id="18" name="TextBox 17">
            <a:extLst>
              <a:ext uri="{FF2B5EF4-FFF2-40B4-BE49-F238E27FC236}">
                <a16:creationId xmlns:a16="http://schemas.microsoft.com/office/drawing/2014/main" id="{1239B6DC-D3DD-B14E-8FD9-9FA29D538F82}"/>
              </a:ext>
            </a:extLst>
          </p:cNvPr>
          <p:cNvSpPr txBox="1"/>
          <p:nvPr/>
        </p:nvSpPr>
        <p:spPr>
          <a:xfrm>
            <a:off x="11791666" y="300251"/>
            <a:ext cx="184731" cy="369332"/>
          </a:xfrm>
          <a:prstGeom prst="rect">
            <a:avLst/>
          </a:prstGeom>
          <a:noFill/>
        </p:spPr>
        <p:txBody>
          <a:bodyPr wrap="none" rtlCol="0">
            <a:spAutoFit/>
          </a:bodyPr>
          <a:lstStyle/>
          <a:p>
            <a:endParaRPr lang="en-US" dirty="0"/>
          </a:p>
        </p:txBody>
      </p:sp>
      <p:pic>
        <p:nvPicPr>
          <p:cNvPr id="19" name="Picture 18">
            <a:extLst>
              <a:ext uri="{FF2B5EF4-FFF2-40B4-BE49-F238E27FC236}">
                <a16:creationId xmlns:a16="http://schemas.microsoft.com/office/drawing/2014/main" id="{4567C279-F03E-5544-AFF3-43A459EE84DE}"/>
              </a:ext>
            </a:extLst>
          </p:cNvPr>
          <p:cNvPicPr>
            <a:picLocks noChangeAspect="1"/>
          </p:cNvPicPr>
          <p:nvPr/>
        </p:nvPicPr>
        <p:blipFill>
          <a:blip r:embed="rId8"/>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4107149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DB9A-6E9A-2E42-8BAB-C1DEFFA076D5}"/>
              </a:ext>
            </a:extLst>
          </p:cNvPr>
          <p:cNvSpPr>
            <a:spLocks noGrp="1"/>
          </p:cNvSpPr>
          <p:nvPr>
            <p:ph type="title"/>
          </p:nvPr>
        </p:nvSpPr>
        <p:spPr>
          <a:xfrm>
            <a:off x="471487" y="365125"/>
            <a:ext cx="11444287" cy="1325563"/>
          </a:xfrm>
        </p:spPr>
        <p:txBody>
          <a:bodyPr/>
          <a:lstStyle/>
          <a:p>
            <a:r>
              <a:rPr lang="en-US" b="1" dirty="0"/>
              <a:t>Repeated concerns for us/judges in DOLS cases</a:t>
            </a:r>
          </a:p>
        </p:txBody>
      </p:sp>
      <p:sp>
        <p:nvSpPr>
          <p:cNvPr id="3" name="Content Placeholder 2">
            <a:extLst>
              <a:ext uri="{FF2B5EF4-FFF2-40B4-BE49-F238E27FC236}">
                <a16:creationId xmlns:a16="http://schemas.microsoft.com/office/drawing/2014/main" id="{949A9516-76E4-344E-AC26-B070EADB3AB1}"/>
              </a:ext>
            </a:extLst>
          </p:cNvPr>
          <p:cNvSpPr>
            <a:spLocks noGrp="1"/>
          </p:cNvSpPr>
          <p:nvPr>
            <p:ph idx="1"/>
          </p:nvPr>
        </p:nvSpPr>
        <p:spPr>
          <a:xfrm>
            <a:off x="471487" y="1443038"/>
            <a:ext cx="11444287" cy="5267238"/>
          </a:xfrm>
        </p:spPr>
        <p:txBody>
          <a:bodyPr>
            <a:normAutofit fontScale="77500" lnSpcReduction="20000"/>
          </a:bodyPr>
          <a:lstStyle/>
          <a:p>
            <a:r>
              <a:rPr lang="en-US" dirty="0"/>
              <a:t>Delays in carrying out robust capacity assessments </a:t>
            </a:r>
          </a:p>
          <a:p>
            <a:r>
              <a:rPr lang="en-US" dirty="0"/>
              <a:t>Lack of clarity about what the ‘relevant information’ is</a:t>
            </a:r>
          </a:p>
          <a:p>
            <a:r>
              <a:rPr lang="en-US" dirty="0"/>
              <a:t>Not explaining to P what the purpose of the assessment is</a:t>
            </a:r>
          </a:p>
          <a:p>
            <a:r>
              <a:rPr lang="en-US" dirty="0"/>
              <a:t>Conflating capacity and best interests (‘protection imperative’ – combined with failure of provision/support in areas of capacity)</a:t>
            </a:r>
          </a:p>
          <a:p>
            <a:r>
              <a:rPr lang="en-US" dirty="0"/>
              <a:t>Delays in making s.21A applications – and some are hard to understand (which qualifying requirement is contested?)</a:t>
            </a:r>
          </a:p>
          <a:p>
            <a:r>
              <a:rPr lang="en-US" dirty="0"/>
              <a:t>Need for parallel work on BOTH ‘capacity’ + ‘BI’ requirements</a:t>
            </a:r>
          </a:p>
          <a:p>
            <a:r>
              <a:rPr lang="en-US" dirty="0" err="1"/>
              <a:t>ICommon</a:t>
            </a:r>
            <a:r>
              <a:rPr lang="en-US" dirty="0"/>
              <a:t> requests from counsel for ‘expert’ evidence (= further delay)</a:t>
            </a:r>
          </a:p>
          <a:p>
            <a:r>
              <a:rPr lang="en-US" dirty="0"/>
              <a:t>Delays in court process – not HRA Art.5(4) compliant</a:t>
            </a:r>
          </a:p>
          <a:p>
            <a:pPr marL="0" indent="0">
              <a:buNone/>
            </a:pPr>
            <a:r>
              <a:rPr lang="en-US" dirty="0"/>
              <a:t>Also…</a:t>
            </a:r>
          </a:p>
          <a:p>
            <a:r>
              <a:rPr lang="en-US" dirty="0"/>
              <a:t>Unsuitable/unregulated placements (or stuck in hospitals) -  no alternative options</a:t>
            </a:r>
          </a:p>
          <a:p>
            <a:r>
              <a:rPr lang="en-US" dirty="0"/>
              <a:t>Disputes between public bodies (</a:t>
            </a:r>
            <a:r>
              <a:rPr lang="en-US" dirty="0" err="1"/>
              <a:t>esp</a:t>
            </a:r>
            <a:r>
              <a:rPr lang="en-US" dirty="0"/>
              <a:t> LA/CCG/ICB) about whose responsibility it is + failure to act</a:t>
            </a:r>
          </a:p>
          <a:p>
            <a:r>
              <a:rPr lang="en-US" dirty="0"/>
              <a:t>Insufficient explanation for families about the whole DOLS procedure</a:t>
            </a:r>
          </a:p>
        </p:txBody>
      </p:sp>
      <p:pic>
        <p:nvPicPr>
          <p:cNvPr id="6" name="Picture 5">
            <a:extLst>
              <a:ext uri="{FF2B5EF4-FFF2-40B4-BE49-F238E27FC236}">
                <a16:creationId xmlns:a16="http://schemas.microsoft.com/office/drawing/2014/main" id="{A42041EE-1209-004E-8CA1-A4F775AE5D83}"/>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57045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2808-F3B2-2BD0-6193-CA4B2D363DA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EC1357B-02F3-5948-6D13-6419BE726A5F}"/>
              </a:ext>
            </a:extLst>
          </p:cNvPr>
          <p:cNvPicPr>
            <a:picLocks noGrp="1" noChangeAspect="1"/>
          </p:cNvPicPr>
          <p:nvPr>
            <p:ph idx="1"/>
          </p:nvPr>
        </p:nvPicPr>
        <p:blipFill>
          <a:blip r:embed="rId2"/>
          <a:stretch>
            <a:fillRect/>
          </a:stretch>
        </p:blipFill>
        <p:spPr>
          <a:xfrm>
            <a:off x="2832496" y="1825625"/>
            <a:ext cx="6527007" cy="4351338"/>
          </a:xfrm>
        </p:spPr>
      </p:pic>
      <p:pic>
        <p:nvPicPr>
          <p:cNvPr id="7" name="Picture 6">
            <a:extLst>
              <a:ext uri="{FF2B5EF4-FFF2-40B4-BE49-F238E27FC236}">
                <a16:creationId xmlns:a16="http://schemas.microsoft.com/office/drawing/2014/main" id="{21847B9D-CEDF-8FA2-B659-399859B1635D}"/>
              </a:ext>
            </a:extLst>
          </p:cNvPr>
          <p:cNvPicPr>
            <a:picLocks noChangeAspect="1"/>
          </p:cNvPicPr>
          <p:nvPr/>
        </p:nvPicPr>
        <p:blipFill>
          <a:blip r:embed="rId3"/>
          <a:stretch>
            <a:fillRect/>
          </a:stretch>
        </p:blipFill>
        <p:spPr>
          <a:xfrm>
            <a:off x="10575863" y="226544"/>
            <a:ext cx="1354200" cy="771352"/>
          </a:xfrm>
          <a:prstGeom prst="rect">
            <a:avLst/>
          </a:prstGeom>
        </p:spPr>
      </p:pic>
    </p:spTree>
    <p:extLst>
      <p:ext uri="{BB962C8B-B14F-4D97-AF65-F5344CB8AC3E}">
        <p14:creationId xmlns:p14="http://schemas.microsoft.com/office/powerpoint/2010/main" val="43360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a:xfrm>
            <a:off x="838199" y="223344"/>
            <a:ext cx="10515600" cy="1325563"/>
          </a:xfrm>
        </p:spPr>
        <p:txBody>
          <a:bodyPr/>
          <a:lstStyle/>
          <a:p>
            <a:r>
              <a:rPr lang="en-US" b="1" dirty="0"/>
              <a:t>Two Kent cases we’ve blogged about</a:t>
            </a:r>
            <a:br>
              <a:rPr lang="en-US" dirty="0"/>
            </a:br>
            <a:r>
              <a:rPr lang="en-US" sz="3200" b="1" dirty="0">
                <a:solidFill>
                  <a:srgbClr val="FF0000"/>
                </a:solidFill>
              </a:rPr>
              <a:t>1. Neglect, criminal proceedings + DOLS</a:t>
            </a:r>
          </a:p>
        </p:txBody>
      </p:sp>
      <p:sp>
        <p:nvSpPr>
          <p:cNvPr id="11" name="Content Placeholder 10">
            <a:extLst>
              <a:ext uri="{FF2B5EF4-FFF2-40B4-BE49-F238E27FC236}">
                <a16:creationId xmlns:a16="http://schemas.microsoft.com/office/drawing/2014/main" id="{E57A7B7B-22E3-91B5-0EE8-71A4835A90B8}"/>
              </a:ext>
            </a:extLst>
          </p:cNvPr>
          <p:cNvSpPr>
            <a:spLocks noGrp="1"/>
          </p:cNvSpPr>
          <p:nvPr>
            <p:ph sz="half" idx="1"/>
          </p:nvPr>
        </p:nvSpPr>
        <p:spPr>
          <a:xfrm>
            <a:off x="439388" y="1825625"/>
            <a:ext cx="7113318" cy="4809031"/>
          </a:xfrm>
        </p:spPr>
        <p:txBody>
          <a:bodyPr>
            <a:normAutofit fontScale="70000" lnSpcReduction="20000"/>
          </a:bodyPr>
          <a:lstStyle/>
          <a:p>
            <a:r>
              <a:rPr lang="en-US" dirty="0"/>
              <a:t>Before Lieven J in RCJ (for 2 years)</a:t>
            </a:r>
          </a:p>
          <a:p>
            <a:r>
              <a:rPr lang="en-US" dirty="0"/>
              <a:t>Judgment published </a:t>
            </a:r>
            <a:r>
              <a:rPr lang="en-US" dirty="0">
                <a:hlinkClick r:id="rId2"/>
              </a:rPr>
              <a:t>here</a:t>
            </a:r>
            <a:endParaRPr lang="en-US" dirty="0"/>
          </a:p>
          <a:p>
            <a:r>
              <a:rPr lang="en-US" dirty="0"/>
              <a:t>21-year-old woman neglected + malnourished in parents’ home – placed in flat with team of </a:t>
            </a:r>
            <a:r>
              <a:rPr lang="en-US" dirty="0" err="1"/>
              <a:t>carers</a:t>
            </a:r>
            <a:r>
              <a:rPr lang="en-US" dirty="0"/>
              <a:t> – police involvement</a:t>
            </a:r>
          </a:p>
          <a:p>
            <a:r>
              <a:rPr lang="en-US" dirty="0"/>
              <a:t>Kent County Council brought case for declaration in P’s BI to live + receive care in placement. Case heard in private</a:t>
            </a:r>
          </a:p>
          <a:p>
            <a:r>
              <a:rPr lang="en-GB" b="0" i="0" u="none" strike="noStrike" dirty="0">
                <a:solidFill>
                  <a:srgbClr val="000000"/>
                </a:solidFill>
                <a:effectLst/>
                <a:latin typeface="-webkit-standard"/>
              </a:rPr>
              <a:t>Judge concerned about delay in criminal case + made proceedings public: “</a:t>
            </a:r>
            <a:r>
              <a:rPr lang="en-GB" b="0" i="1" u="none" strike="noStrike" dirty="0">
                <a:solidFill>
                  <a:srgbClr val="000000"/>
                </a:solidFill>
                <a:effectLst/>
                <a:latin typeface="-webkit-standard"/>
              </a:rPr>
              <a:t>I do think that the public has the right to know that in a case such as this it will have taken over 2 and a half years to even get to a charging decision. If there are charges brought, it is unknown how much longer it will take to get to trial. Delays in the system of justice, whether the police or the CPS, are a matter of legitimate public interest</a:t>
            </a:r>
            <a:r>
              <a:rPr lang="en-GB" b="0" i="0" u="none" strike="noStrike" dirty="0">
                <a:solidFill>
                  <a:srgbClr val="000000"/>
                </a:solidFill>
                <a:effectLst/>
                <a:latin typeface="-webkit-standard"/>
              </a:rPr>
              <a:t>.”</a:t>
            </a:r>
            <a:endParaRPr lang="en-US" dirty="0"/>
          </a:p>
          <a:p>
            <a:r>
              <a:rPr lang="en-US" dirty="0"/>
              <a:t>Journalist published story in Care Appointments here: https://</a:t>
            </a:r>
            <a:r>
              <a:rPr lang="en-US" dirty="0" err="1"/>
              <a:t>careappointments.com</a:t>
            </a:r>
            <a:r>
              <a:rPr lang="en-US" dirty="0"/>
              <a:t>/care-news/</a:t>
            </a:r>
            <a:r>
              <a:rPr lang="en-US" dirty="0" err="1"/>
              <a:t>england</a:t>
            </a:r>
            <a:r>
              <a:rPr lang="en-US" dirty="0"/>
              <a:t>/174306/judge-concerned-over-how-long-it-has-taken-police-to-investigate-extreme-neglect-of-teenager/</a:t>
            </a:r>
          </a:p>
          <a:p>
            <a:endParaRPr lang="en-US" dirty="0"/>
          </a:p>
        </p:txBody>
      </p:sp>
      <p:sp>
        <p:nvSpPr>
          <p:cNvPr id="12" name="Content Placeholder 11">
            <a:extLst>
              <a:ext uri="{FF2B5EF4-FFF2-40B4-BE49-F238E27FC236}">
                <a16:creationId xmlns:a16="http://schemas.microsoft.com/office/drawing/2014/main" id="{B37BBDAE-0B8E-35C3-A00C-BF365933FB2A}"/>
              </a:ext>
            </a:extLst>
          </p:cNvPr>
          <p:cNvSpPr>
            <a:spLocks noGrp="1"/>
          </p:cNvSpPr>
          <p:nvPr>
            <p:ph sz="half" idx="2"/>
          </p:nvPr>
        </p:nvSpPr>
        <p:spPr/>
        <p:txBody>
          <a:bodyPr>
            <a:normAutofit fontScale="70000" lnSpcReduction="20000"/>
          </a:bodyPr>
          <a:lstStyle/>
          <a:p>
            <a:endParaRPr lang="en-US" dirty="0"/>
          </a:p>
        </p:txBody>
      </p:sp>
      <p:pic>
        <p:nvPicPr>
          <p:cNvPr id="8" name="Picture 7">
            <a:extLst>
              <a:ext uri="{FF2B5EF4-FFF2-40B4-BE49-F238E27FC236}">
                <a16:creationId xmlns:a16="http://schemas.microsoft.com/office/drawing/2014/main" id="{B619DC88-BC49-F9AA-2C5D-2135F6EB5254}"/>
              </a:ext>
            </a:extLst>
          </p:cNvPr>
          <p:cNvPicPr>
            <a:picLocks noChangeAspect="1"/>
          </p:cNvPicPr>
          <p:nvPr/>
        </p:nvPicPr>
        <p:blipFill>
          <a:blip r:embed="rId3"/>
          <a:stretch>
            <a:fillRect/>
          </a:stretch>
        </p:blipFill>
        <p:spPr>
          <a:xfrm>
            <a:off x="7684324" y="1825625"/>
            <a:ext cx="3669475" cy="3352432"/>
          </a:xfrm>
          <a:prstGeom prst="rect">
            <a:avLst/>
          </a:prstGeom>
        </p:spPr>
      </p:pic>
      <p:sp>
        <p:nvSpPr>
          <p:cNvPr id="9" name="TextBox 8">
            <a:extLst>
              <a:ext uri="{FF2B5EF4-FFF2-40B4-BE49-F238E27FC236}">
                <a16:creationId xmlns:a16="http://schemas.microsoft.com/office/drawing/2014/main" id="{ED774B1F-3CB6-1D5B-B1A0-A36E6BB2B43F}"/>
              </a:ext>
            </a:extLst>
          </p:cNvPr>
          <p:cNvSpPr txBox="1"/>
          <p:nvPr/>
        </p:nvSpPr>
        <p:spPr>
          <a:xfrm>
            <a:off x="7684325" y="5157328"/>
            <a:ext cx="3669475" cy="1477328"/>
          </a:xfrm>
          <a:prstGeom prst="rect">
            <a:avLst/>
          </a:prstGeom>
          <a:solidFill>
            <a:schemeClr val="accent4">
              <a:lumMod val="20000"/>
              <a:lumOff val="80000"/>
            </a:schemeClr>
          </a:solidFill>
        </p:spPr>
        <p:txBody>
          <a:bodyPr wrap="square" rtlCol="0">
            <a:spAutoFit/>
          </a:bodyPr>
          <a:lstStyle/>
          <a:p>
            <a:r>
              <a:rPr lang="en-US" dirty="0"/>
              <a:t>https://</a:t>
            </a:r>
            <a:r>
              <a:rPr lang="en-US" dirty="0" err="1"/>
              <a:t>openjusticecourtofprotection.org</a:t>
            </a:r>
            <a:r>
              <a:rPr lang="en-US" dirty="0"/>
              <a:t>/2022/06/08/bringing-a-very-long-saga-to-an-end-a-final-hearing-transparency-issues-and-delays-with-a-charging-decision/</a:t>
            </a:r>
          </a:p>
        </p:txBody>
      </p:sp>
      <p:pic>
        <p:nvPicPr>
          <p:cNvPr id="13" name="Picture 12">
            <a:extLst>
              <a:ext uri="{FF2B5EF4-FFF2-40B4-BE49-F238E27FC236}">
                <a16:creationId xmlns:a16="http://schemas.microsoft.com/office/drawing/2014/main" id="{5BDF474E-8732-B379-8523-E405BC104809}"/>
              </a:ext>
            </a:extLst>
          </p:cNvPr>
          <p:cNvPicPr>
            <a:picLocks noChangeAspect="1"/>
          </p:cNvPicPr>
          <p:nvPr/>
        </p:nvPicPr>
        <p:blipFill>
          <a:blip r:embed="rId4"/>
          <a:stretch>
            <a:fillRect/>
          </a:stretch>
        </p:blipFill>
        <p:spPr>
          <a:xfrm>
            <a:off x="10575863" y="226544"/>
            <a:ext cx="1354200" cy="771352"/>
          </a:xfrm>
          <a:prstGeom prst="rect">
            <a:avLst/>
          </a:prstGeom>
        </p:spPr>
      </p:pic>
    </p:spTree>
    <p:extLst>
      <p:ext uri="{BB962C8B-B14F-4D97-AF65-F5344CB8AC3E}">
        <p14:creationId xmlns:p14="http://schemas.microsoft.com/office/powerpoint/2010/main" val="1718514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a:xfrm>
            <a:off x="838200" y="239603"/>
            <a:ext cx="11049000" cy="1325563"/>
          </a:xfrm>
        </p:spPr>
        <p:txBody>
          <a:bodyPr>
            <a:normAutofit fontScale="90000"/>
          </a:bodyPr>
          <a:lstStyle/>
          <a:p>
            <a:r>
              <a:rPr lang="en-US" b="1" dirty="0"/>
              <a:t>Two Kent cases we’ve blogged about</a:t>
            </a:r>
            <a:br>
              <a:rPr lang="en-US" dirty="0"/>
            </a:br>
            <a:r>
              <a:rPr lang="en-US" sz="3600" b="1" dirty="0">
                <a:solidFill>
                  <a:srgbClr val="FF0000"/>
                </a:solidFill>
              </a:rPr>
              <a:t>2. Confusion between MHA + MCA leads to unacceptable delay </a:t>
            </a:r>
          </a:p>
        </p:txBody>
      </p:sp>
      <p:pic>
        <p:nvPicPr>
          <p:cNvPr id="5" name="Content Placeholder 4">
            <a:extLst>
              <a:ext uri="{FF2B5EF4-FFF2-40B4-BE49-F238E27FC236}">
                <a16:creationId xmlns:a16="http://schemas.microsoft.com/office/drawing/2014/main" id="{B89D68B7-B18A-1D71-55E7-356EF80DDA39}"/>
              </a:ext>
            </a:extLst>
          </p:cNvPr>
          <p:cNvPicPr>
            <a:picLocks noGrp="1" noChangeAspect="1"/>
          </p:cNvPicPr>
          <p:nvPr>
            <p:ph sz="half" idx="1"/>
          </p:nvPr>
        </p:nvPicPr>
        <p:blipFill>
          <a:blip r:embed="rId2"/>
          <a:stretch>
            <a:fillRect/>
          </a:stretch>
        </p:blipFill>
        <p:spPr>
          <a:xfrm>
            <a:off x="7920818" y="1485791"/>
            <a:ext cx="4215581" cy="4351338"/>
          </a:xfrm>
        </p:spPr>
      </p:pic>
      <p:sp>
        <p:nvSpPr>
          <p:cNvPr id="3" name="Content Placeholder 2">
            <a:extLst>
              <a:ext uri="{FF2B5EF4-FFF2-40B4-BE49-F238E27FC236}">
                <a16:creationId xmlns:a16="http://schemas.microsoft.com/office/drawing/2014/main" id="{2971D302-271E-AFF0-DCB0-F5540348C5F8}"/>
              </a:ext>
            </a:extLst>
          </p:cNvPr>
          <p:cNvSpPr>
            <a:spLocks noGrp="1"/>
          </p:cNvSpPr>
          <p:nvPr>
            <p:ph sz="half" idx="2"/>
          </p:nvPr>
        </p:nvSpPr>
        <p:spPr>
          <a:xfrm>
            <a:off x="838200" y="1613333"/>
            <a:ext cx="7065145" cy="4879542"/>
          </a:xfrm>
        </p:spPr>
        <p:txBody>
          <a:bodyPr>
            <a:normAutofit fontScale="92500"/>
          </a:bodyPr>
          <a:lstStyle/>
          <a:p>
            <a:r>
              <a:rPr lang="en-US" dirty="0"/>
              <a:t>Before Theis J in RCJ (5</a:t>
            </a:r>
            <a:r>
              <a:rPr lang="en-US" baseline="30000" dirty="0"/>
              <a:t>th</a:t>
            </a:r>
            <a:r>
              <a:rPr lang="en-US" dirty="0"/>
              <a:t> July 2023)</a:t>
            </a:r>
          </a:p>
          <a:p>
            <a:r>
              <a:rPr lang="en-US" dirty="0"/>
              <a:t>S.21A challenge to standard authorization depriving </a:t>
            </a:r>
            <a:r>
              <a:rPr lang="en-US" dirty="0" err="1"/>
              <a:t>Mr</a:t>
            </a:r>
            <a:r>
              <a:rPr lang="en-US" dirty="0"/>
              <a:t> N of his liberty in a care home</a:t>
            </a:r>
          </a:p>
          <a:p>
            <a:r>
              <a:rPr lang="en-GB" b="0" i="0" u="none" strike="noStrike" dirty="0">
                <a:effectLst/>
                <a:latin typeface="PT Sans" panose="020B0503020203020204" pitchFamily="34" charset="77"/>
              </a:rPr>
              <a:t>Judge very critical about the delay in this case and criticised the lack of “</a:t>
            </a:r>
            <a:r>
              <a:rPr lang="en-GB" b="0" i="1" u="none" strike="noStrike" dirty="0">
                <a:effectLst/>
                <a:latin typeface="PT Sans" panose="020B0503020203020204" pitchFamily="34" charset="77"/>
              </a:rPr>
              <a:t>robust management</a:t>
            </a:r>
            <a:r>
              <a:rPr lang="en-GB" b="0" i="0" u="none" strike="noStrike" dirty="0">
                <a:effectLst/>
                <a:latin typeface="PT Sans" panose="020B0503020203020204" pitchFamily="34" charset="77"/>
              </a:rPr>
              <a:t>”: “</a:t>
            </a:r>
            <a:r>
              <a:rPr lang="en-GB" b="0" i="1" u="none" strike="noStrike" dirty="0">
                <a:effectLst/>
                <a:latin typeface="PT Sans" panose="020B0503020203020204" pitchFamily="34" charset="77"/>
              </a:rPr>
              <a:t>It’s shocking, frankly. Here we are 8 months later, effectively having the first hearing</a:t>
            </a:r>
            <a:r>
              <a:rPr lang="en-GB" b="0" i="0" u="none" strike="noStrike" dirty="0">
                <a:effectLst/>
                <a:latin typeface="PT Sans" panose="020B0503020203020204" pitchFamily="34" charset="77"/>
              </a:rPr>
              <a:t>”.</a:t>
            </a:r>
          </a:p>
          <a:p>
            <a:r>
              <a:rPr lang="en-GB" dirty="0">
                <a:latin typeface="PT Sans" panose="020B0503020203020204" pitchFamily="34" charset="77"/>
              </a:rPr>
              <a:t>Confusion from KCC as Mr N had been </a:t>
            </a:r>
            <a:r>
              <a:rPr lang="en-GB" b="0" i="0" u="none" strike="noStrike" dirty="0">
                <a:effectLst/>
                <a:latin typeface="PT Sans" panose="020B0503020203020204" pitchFamily="34" charset="77"/>
              </a:rPr>
              <a:t>conditionally discharged under section 37 and 41 of the Mental Health Act 1983 + KCC believed (wrongly) COP did not have jurisdiction</a:t>
            </a:r>
            <a:endParaRPr lang="en-US" dirty="0"/>
          </a:p>
        </p:txBody>
      </p:sp>
      <p:sp>
        <p:nvSpPr>
          <p:cNvPr id="6" name="TextBox 5">
            <a:extLst>
              <a:ext uri="{FF2B5EF4-FFF2-40B4-BE49-F238E27FC236}">
                <a16:creationId xmlns:a16="http://schemas.microsoft.com/office/drawing/2014/main" id="{02F9A540-8913-3E1C-23FD-C32372E71901}"/>
              </a:ext>
            </a:extLst>
          </p:cNvPr>
          <p:cNvSpPr txBox="1"/>
          <p:nvPr/>
        </p:nvSpPr>
        <p:spPr>
          <a:xfrm>
            <a:off x="7938289" y="5837129"/>
            <a:ext cx="4180637" cy="923330"/>
          </a:xfrm>
          <a:prstGeom prst="rect">
            <a:avLst/>
          </a:prstGeom>
          <a:solidFill>
            <a:schemeClr val="accent4">
              <a:lumMod val="20000"/>
              <a:lumOff val="80000"/>
            </a:schemeClr>
          </a:solidFill>
        </p:spPr>
        <p:txBody>
          <a:bodyPr wrap="square" rtlCol="0">
            <a:spAutoFit/>
          </a:bodyPr>
          <a:lstStyle/>
          <a:p>
            <a:r>
              <a:rPr lang="en-US" dirty="0"/>
              <a:t>https://</a:t>
            </a:r>
            <a:r>
              <a:rPr lang="en-US" dirty="0" err="1"/>
              <a:t>openjusticecourtofprotection.org</a:t>
            </a:r>
            <a:r>
              <a:rPr lang="en-US" dirty="0"/>
              <a:t>/2023/08/08/a-s-21a-challenge-for-a-restricted-patient-a-shocking-delay/</a:t>
            </a:r>
          </a:p>
        </p:txBody>
      </p:sp>
      <p:pic>
        <p:nvPicPr>
          <p:cNvPr id="4" name="Picture 3">
            <a:extLst>
              <a:ext uri="{FF2B5EF4-FFF2-40B4-BE49-F238E27FC236}">
                <a16:creationId xmlns:a16="http://schemas.microsoft.com/office/drawing/2014/main" id="{31EAD246-0AA1-9664-8DEC-EE2A990431BD}"/>
              </a:ext>
            </a:extLst>
          </p:cNvPr>
          <p:cNvPicPr>
            <a:picLocks noChangeAspect="1"/>
          </p:cNvPicPr>
          <p:nvPr/>
        </p:nvPicPr>
        <p:blipFill>
          <a:blip r:embed="rId3"/>
          <a:stretch>
            <a:fillRect/>
          </a:stretch>
        </p:blipFill>
        <p:spPr>
          <a:xfrm>
            <a:off x="10890201" y="125247"/>
            <a:ext cx="1228725" cy="699881"/>
          </a:xfrm>
          <a:prstGeom prst="rect">
            <a:avLst/>
          </a:prstGeom>
        </p:spPr>
      </p:pic>
    </p:spTree>
    <p:extLst>
      <p:ext uri="{BB962C8B-B14F-4D97-AF65-F5344CB8AC3E}">
        <p14:creationId xmlns:p14="http://schemas.microsoft.com/office/powerpoint/2010/main" val="483813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DF275EBE-2022-CA68-86AC-48DA07E78D6F}"/>
              </a:ext>
            </a:extLst>
          </p:cNvPr>
          <p:cNvPicPr>
            <a:picLocks noGrp="1" noChangeAspect="1"/>
          </p:cNvPicPr>
          <p:nvPr>
            <p:ph idx="1"/>
          </p:nvPr>
        </p:nvPicPr>
        <p:blipFill>
          <a:blip r:embed="rId2"/>
          <a:stretch>
            <a:fillRect/>
          </a:stretch>
        </p:blipFill>
        <p:spPr>
          <a:xfrm>
            <a:off x="442664" y="357851"/>
            <a:ext cx="5653336" cy="6000049"/>
          </a:xfrm>
        </p:spPr>
      </p:pic>
      <p:pic>
        <p:nvPicPr>
          <p:cNvPr id="9" name="Picture 8">
            <a:extLst>
              <a:ext uri="{FF2B5EF4-FFF2-40B4-BE49-F238E27FC236}">
                <a16:creationId xmlns:a16="http://schemas.microsoft.com/office/drawing/2014/main" id="{09590EDF-C749-CA72-F74F-AA862D590909}"/>
              </a:ext>
            </a:extLst>
          </p:cNvPr>
          <p:cNvPicPr>
            <a:picLocks noChangeAspect="1"/>
          </p:cNvPicPr>
          <p:nvPr/>
        </p:nvPicPr>
        <p:blipFill>
          <a:blip r:embed="rId3"/>
          <a:stretch>
            <a:fillRect/>
          </a:stretch>
        </p:blipFill>
        <p:spPr>
          <a:xfrm>
            <a:off x="6237140" y="1158618"/>
            <a:ext cx="5765091" cy="4089765"/>
          </a:xfrm>
          <a:prstGeom prst="rect">
            <a:avLst/>
          </a:prstGeom>
        </p:spPr>
      </p:pic>
      <p:sp>
        <p:nvSpPr>
          <p:cNvPr id="10" name="TextBox 9">
            <a:extLst>
              <a:ext uri="{FF2B5EF4-FFF2-40B4-BE49-F238E27FC236}">
                <a16:creationId xmlns:a16="http://schemas.microsoft.com/office/drawing/2014/main" id="{A3D46F20-CD81-E259-05C5-A7835B5D4E06}"/>
              </a:ext>
            </a:extLst>
          </p:cNvPr>
          <p:cNvSpPr txBox="1"/>
          <p:nvPr/>
        </p:nvSpPr>
        <p:spPr>
          <a:xfrm>
            <a:off x="6290426" y="5434570"/>
            <a:ext cx="5546766" cy="923330"/>
          </a:xfrm>
          <a:prstGeom prst="rect">
            <a:avLst/>
          </a:prstGeom>
          <a:solidFill>
            <a:schemeClr val="accent4">
              <a:lumMod val="20000"/>
              <a:lumOff val="80000"/>
            </a:schemeClr>
          </a:solidFill>
        </p:spPr>
        <p:txBody>
          <a:bodyPr wrap="square" rtlCol="0">
            <a:spAutoFit/>
          </a:bodyPr>
          <a:lstStyle/>
          <a:p>
            <a:r>
              <a:rPr lang="en-US" dirty="0"/>
              <a:t>https://</a:t>
            </a:r>
            <a:r>
              <a:rPr lang="en-US" dirty="0" err="1"/>
              <a:t>openjusticecourtofprotection.org</a:t>
            </a:r>
            <a:r>
              <a:rPr lang="en-US" dirty="0"/>
              <a:t>/2023/08/11/varying-reporting-restrictions-to-name-kent-county-council-in-shocking-delay-case/</a:t>
            </a:r>
          </a:p>
        </p:txBody>
      </p:sp>
      <p:sp>
        <p:nvSpPr>
          <p:cNvPr id="11" name="TextBox 10">
            <a:extLst>
              <a:ext uri="{FF2B5EF4-FFF2-40B4-BE49-F238E27FC236}">
                <a16:creationId xmlns:a16="http://schemas.microsoft.com/office/drawing/2014/main" id="{0CBC488C-6178-D251-83FD-A42B37369FE7}"/>
              </a:ext>
            </a:extLst>
          </p:cNvPr>
          <p:cNvSpPr txBox="1"/>
          <p:nvPr/>
        </p:nvSpPr>
        <p:spPr>
          <a:xfrm>
            <a:off x="6237141" y="438706"/>
            <a:ext cx="5653336" cy="646331"/>
          </a:xfrm>
          <a:prstGeom prst="rect">
            <a:avLst/>
          </a:prstGeom>
          <a:solidFill>
            <a:schemeClr val="accent4">
              <a:lumMod val="20000"/>
              <a:lumOff val="80000"/>
            </a:schemeClr>
          </a:solidFill>
        </p:spPr>
        <p:txBody>
          <a:bodyPr wrap="square" rtlCol="0">
            <a:spAutoFit/>
          </a:bodyPr>
          <a:lstStyle/>
          <a:p>
            <a:r>
              <a:rPr lang="en-US" dirty="0"/>
              <a:t>Also concerns about transparency – naming Kent County Council was initially prohibited. (We challenged that.)</a:t>
            </a:r>
          </a:p>
        </p:txBody>
      </p:sp>
      <p:pic>
        <p:nvPicPr>
          <p:cNvPr id="12" name="Picture 11">
            <a:extLst>
              <a:ext uri="{FF2B5EF4-FFF2-40B4-BE49-F238E27FC236}">
                <a16:creationId xmlns:a16="http://schemas.microsoft.com/office/drawing/2014/main" id="{6ABEA6A0-C19A-8675-2A47-D28077BDB3F5}"/>
              </a:ext>
            </a:extLst>
          </p:cNvPr>
          <p:cNvPicPr>
            <a:picLocks noChangeAspect="1"/>
          </p:cNvPicPr>
          <p:nvPr/>
        </p:nvPicPr>
        <p:blipFill>
          <a:blip r:embed="rId4"/>
          <a:stretch>
            <a:fillRect/>
          </a:stretch>
        </p:blipFill>
        <p:spPr>
          <a:xfrm>
            <a:off x="0" y="6086648"/>
            <a:ext cx="1354200" cy="771352"/>
          </a:xfrm>
          <a:prstGeom prst="rect">
            <a:avLst/>
          </a:prstGeom>
        </p:spPr>
      </p:pic>
    </p:spTree>
    <p:extLst>
      <p:ext uri="{BB962C8B-B14F-4D97-AF65-F5344CB8AC3E}">
        <p14:creationId xmlns:p14="http://schemas.microsoft.com/office/powerpoint/2010/main" val="321802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FCFA2D-D73E-5321-78D7-19B9D37C778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CD4AA969-A646-90C5-2648-9E372F734D3C}"/>
              </a:ext>
            </a:extLst>
          </p:cNvPr>
          <p:cNvPicPr>
            <a:picLocks noGrp="1" noChangeAspect="1"/>
          </p:cNvPicPr>
          <p:nvPr>
            <p:ph sz="half" idx="1"/>
          </p:nvPr>
        </p:nvPicPr>
        <p:blipFill>
          <a:blip r:embed="rId2"/>
          <a:stretch>
            <a:fillRect/>
          </a:stretch>
        </p:blipFill>
        <p:spPr>
          <a:xfrm>
            <a:off x="6762779" y="1027906"/>
            <a:ext cx="4713949" cy="4351338"/>
          </a:xfrm>
        </p:spPr>
      </p:pic>
      <p:sp>
        <p:nvSpPr>
          <p:cNvPr id="8" name="Content Placeholder 7">
            <a:extLst>
              <a:ext uri="{FF2B5EF4-FFF2-40B4-BE49-F238E27FC236}">
                <a16:creationId xmlns:a16="http://schemas.microsoft.com/office/drawing/2014/main" id="{57784825-3B1B-D4E6-8B2B-316DB4D4A10C}"/>
              </a:ext>
            </a:extLst>
          </p:cNvPr>
          <p:cNvSpPr>
            <a:spLocks noGrp="1"/>
          </p:cNvSpPr>
          <p:nvPr>
            <p:ph sz="half" idx="2"/>
          </p:nvPr>
        </p:nvSpPr>
        <p:spPr>
          <a:xfrm>
            <a:off x="595312" y="1045150"/>
            <a:ext cx="5819775" cy="4351338"/>
          </a:xfrm>
        </p:spPr>
        <p:txBody>
          <a:bodyPr>
            <a:normAutofit fontScale="92500"/>
          </a:bodyPr>
          <a:lstStyle/>
          <a:p>
            <a:r>
              <a:rPr lang="en-US" dirty="0"/>
              <a:t>A happy ending (19 October 2023)</a:t>
            </a:r>
          </a:p>
          <a:p>
            <a:r>
              <a:rPr lang="en-US" dirty="0" err="1"/>
              <a:t>Mr</a:t>
            </a:r>
            <a:r>
              <a:rPr lang="en-US" dirty="0"/>
              <a:t> N  been moved to a new placement shortly after the last hearing</a:t>
            </a:r>
          </a:p>
          <a:p>
            <a:r>
              <a:rPr lang="en-US" dirty="0"/>
              <a:t>Expert opinion (accepted by judge) that he did not have capacity to decide where to live and receive care</a:t>
            </a:r>
          </a:p>
          <a:p>
            <a:r>
              <a:rPr lang="en-US" dirty="0"/>
              <a:t>Judge ruled new placement was in his best interests </a:t>
            </a:r>
          </a:p>
          <a:p>
            <a:r>
              <a:rPr lang="en-US" dirty="0" err="1"/>
              <a:t>Mr</a:t>
            </a:r>
            <a:r>
              <a:rPr lang="en-US" dirty="0"/>
              <a:t> N attended hearings via video-link </a:t>
            </a:r>
          </a:p>
        </p:txBody>
      </p:sp>
      <p:sp>
        <p:nvSpPr>
          <p:cNvPr id="6" name="TextBox 5">
            <a:extLst>
              <a:ext uri="{FF2B5EF4-FFF2-40B4-BE49-F238E27FC236}">
                <a16:creationId xmlns:a16="http://schemas.microsoft.com/office/drawing/2014/main" id="{8DF28A3A-5D30-324D-9E42-F4ED130DC651}"/>
              </a:ext>
            </a:extLst>
          </p:cNvPr>
          <p:cNvSpPr txBox="1"/>
          <p:nvPr/>
        </p:nvSpPr>
        <p:spPr>
          <a:xfrm>
            <a:off x="6762779" y="5396488"/>
            <a:ext cx="4713949" cy="923330"/>
          </a:xfrm>
          <a:prstGeom prst="rect">
            <a:avLst/>
          </a:prstGeom>
          <a:solidFill>
            <a:schemeClr val="accent4">
              <a:lumMod val="20000"/>
              <a:lumOff val="80000"/>
            </a:schemeClr>
          </a:solidFill>
        </p:spPr>
        <p:txBody>
          <a:bodyPr wrap="square" rtlCol="0">
            <a:spAutoFit/>
          </a:bodyPr>
          <a:lstStyle/>
          <a:p>
            <a:r>
              <a:rPr lang="en-US" dirty="0"/>
              <a:t>https://</a:t>
            </a:r>
            <a:r>
              <a:rPr lang="en-US" dirty="0" err="1"/>
              <a:t>openjusticecourtofprotection.org</a:t>
            </a:r>
            <a:r>
              <a:rPr lang="en-US" dirty="0"/>
              <a:t>/2023/10/27/another-case-of-s-21a-delay-with-a-happy-ending/</a:t>
            </a:r>
          </a:p>
        </p:txBody>
      </p:sp>
      <p:pic>
        <p:nvPicPr>
          <p:cNvPr id="9" name="Picture 8">
            <a:extLst>
              <a:ext uri="{FF2B5EF4-FFF2-40B4-BE49-F238E27FC236}">
                <a16:creationId xmlns:a16="http://schemas.microsoft.com/office/drawing/2014/main" id="{DBC8BE70-6888-5CC4-7697-4D2EAEC0A0D1}"/>
              </a:ext>
            </a:extLst>
          </p:cNvPr>
          <p:cNvPicPr>
            <a:picLocks noChangeAspect="1"/>
          </p:cNvPicPr>
          <p:nvPr/>
        </p:nvPicPr>
        <p:blipFill>
          <a:blip r:embed="rId3"/>
          <a:stretch>
            <a:fillRect/>
          </a:stretch>
        </p:blipFill>
        <p:spPr>
          <a:xfrm>
            <a:off x="303150" y="5934142"/>
            <a:ext cx="1354200" cy="771352"/>
          </a:xfrm>
          <a:prstGeom prst="rect">
            <a:avLst/>
          </a:prstGeom>
        </p:spPr>
      </p:pic>
    </p:spTree>
    <p:extLst>
      <p:ext uri="{BB962C8B-B14F-4D97-AF65-F5344CB8AC3E}">
        <p14:creationId xmlns:p14="http://schemas.microsoft.com/office/powerpoint/2010/main" val="2945641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1457BEF-0A02-923F-62A9-6B548C168471}"/>
              </a:ext>
            </a:extLst>
          </p:cNvPr>
          <p:cNvPicPr>
            <a:picLocks noGrp="1" noChangeAspect="1"/>
          </p:cNvPicPr>
          <p:nvPr>
            <p:ph sz="half" idx="4294967295"/>
          </p:nvPr>
        </p:nvPicPr>
        <p:blipFill>
          <a:blip r:embed="rId2"/>
          <a:stretch>
            <a:fillRect/>
          </a:stretch>
        </p:blipFill>
        <p:spPr>
          <a:xfrm>
            <a:off x="2078830" y="1400176"/>
            <a:ext cx="6922295" cy="4614863"/>
          </a:xfrm>
        </p:spPr>
      </p:pic>
      <p:pic>
        <p:nvPicPr>
          <p:cNvPr id="7" name="Picture 6">
            <a:extLst>
              <a:ext uri="{FF2B5EF4-FFF2-40B4-BE49-F238E27FC236}">
                <a16:creationId xmlns:a16="http://schemas.microsoft.com/office/drawing/2014/main" id="{3C139F55-4035-944C-D5E3-18800D6A8BBC}"/>
              </a:ext>
            </a:extLst>
          </p:cNvPr>
          <p:cNvPicPr>
            <a:picLocks noChangeAspect="1"/>
          </p:cNvPicPr>
          <p:nvPr/>
        </p:nvPicPr>
        <p:blipFill>
          <a:blip r:embed="rId3"/>
          <a:stretch>
            <a:fillRect/>
          </a:stretch>
        </p:blipFill>
        <p:spPr>
          <a:xfrm>
            <a:off x="10575863" y="226544"/>
            <a:ext cx="1354200" cy="771352"/>
          </a:xfrm>
          <a:prstGeom prst="rect">
            <a:avLst/>
          </a:prstGeom>
        </p:spPr>
      </p:pic>
    </p:spTree>
    <p:extLst>
      <p:ext uri="{BB962C8B-B14F-4D97-AF65-F5344CB8AC3E}">
        <p14:creationId xmlns:p14="http://schemas.microsoft.com/office/powerpoint/2010/main" val="107289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D5EFF-2B85-69C5-3B86-2CFC5045AD1F}"/>
              </a:ext>
            </a:extLst>
          </p:cNvPr>
          <p:cNvSpPr>
            <a:spLocks noGrp="1"/>
          </p:cNvSpPr>
          <p:nvPr>
            <p:ph type="title"/>
          </p:nvPr>
        </p:nvSpPr>
        <p:spPr>
          <a:solidFill>
            <a:schemeClr val="accent4">
              <a:lumMod val="20000"/>
              <a:lumOff val="80000"/>
            </a:schemeClr>
          </a:solidFill>
        </p:spPr>
        <p:txBody>
          <a:bodyPr/>
          <a:lstStyle/>
          <a:p>
            <a:r>
              <a:rPr lang="en-US" dirty="0"/>
              <a:t>How to find hearings to observe</a:t>
            </a:r>
          </a:p>
        </p:txBody>
      </p:sp>
      <p:sp>
        <p:nvSpPr>
          <p:cNvPr id="3" name="Content Placeholder 2">
            <a:extLst>
              <a:ext uri="{FF2B5EF4-FFF2-40B4-BE49-F238E27FC236}">
                <a16:creationId xmlns:a16="http://schemas.microsoft.com/office/drawing/2014/main" id="{D6477AA7-F2FD-B7CF-0E9E-3DC4607D00C2}"/>
              </a:ext>
            </a:extLst>
          </p:cNvPr>
          <p:cNvSpPr>
            <a:spLocks noGrp="1"/>
          </p:cNvSpPr>
          <p:nvPr>
            <p:ph sz="half" idx="4294967295"/>
          </p:nvPr>
        </p:nvSpPr>
        <p:spPr>
          <a:xfrm>
            <a:off x="1028700" y="1690688"/>
            <a:ext cx="10515600" cy="4351338"/>
          </a:xfrm>
        </p:spPr>
        <p:txBody>
          <a:bodyPr/>
          <a:lstStyle/>
          <a:p>
            <a:r>
              <a:rPr lang="en-US" dirty="0"/>
              <a:t>Go to </a:t>
            </a:r>
            <a:r>
              <a:rPr lang="en-US" dirty="0" err="1"/>
              <a:t>courtserve.net</a:t>
            </a:r>
            <a:endParaRPr lang="en-US" dirty="0"/>
          </a:p>
          <a:p>
            <a:r>
              <a:rPr lang="en-US" dirty="0"/>
              <a:t>Enter your email address and a password to register</a:t>
            </a:r>
          </a:p>
          <a:p>
            <a:endParaRPr lang="en-US" dirty="0"/>
          </a:p>
        </p:txBody>
      </p:sp>
      <p:pic>
        <p:nvPicPr>
          <p:cNvPr id="6" name="Picture 5">
            <a:extLst>
              <a:ext uri="{FF2B5EF4-FFF2-40B4-BE49-F238E27FC236}">
                <a16:creationId xmlns:a16="http://schemas.microsoft.com/office/drawing/2014/main" id="{5C07940A-10F9-71F8-46B3-147AA83117FC}"/>
              </a:ext>
            </a:extLst>
          </p:cNvPr>
          <p:cNvPicPr>
            <a:picLocks noChangeAspect="1"/>
          </p:cNvPicPr>
          <p:nvPr/>
        </p:nvPicPr>
        <p:blipFill>
          <a:blip r:embed="rId2"/>
          <a:stretch>
            <a:fillRect/>
          </a:stretch>
        </p:blipFill>
        <p:spPr>
          <a:xfrm>
            <a:off x="6668388" y="2638756"/>
            <a:ext cx="4685412" cy="3949368"/>
          </a:xfrm>
          <a:prstGeom prst="rect">
            <a:avLst/>
          </a:prstGeom>
        </p:spPr>
      </p:pic>
      <p:pic>
        <p:nvPicPr>
          <p:cNvPr id="7" name="Picture 6">
            <a:extLst>
              <a:ext uri="{FF2B5EF4-FFF2-40B4-BE49-F238E27FC236}">
                <a16:creationId xmlns:a16="http://schemas.microsoft.com/office/drawing/2014/main" id="{2B91A5EF-7E07-19BC-F984-5E4D206BEB2D}"/>
              </a:ext>
            </a:extLst>
          </p:cNvPr>
          <p:cNvPicPr>
            <a:picLocks noChangeAspect="1"/>
          </p:cNvPicPr>
          <p:nvPr/>
        </p:nvPicPr>
        <p:blipFill>
          <a:blip r:embed="rId3"/>
          <a:stretch>
            <a:fillRect/>
          </a:stretch>
        </p:blipFill>
        <p:spPr>
          <a:xfrm>
            <a:off x="337312" y="5929399"/>
            <a:ext cx="1354200" cy="771352"/>
          </a:xfrm>
          <a:prstGeom prst="rect">
            <a:avLst/>
          </a:prstGeom>
        </p:spPr>
      </p:pic>
    </p:spTree>
    <p:extLst>
      <p:ext uri="{BB962C8B-B14F-4D97-AF65-F5344CB8AC3E}">
        <p14:creationId xmlns:p14="http://schemas.microsoft.com/office/powerpoint/2010/main" val="1880759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6B8EE-EDB1-1333-CC8C-5F8378D3C96D}"/>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CD1EF198-ACC8-3586-1131-65E5807C9568}"/>
              </a:ext>
            </a:extLst>
          </p:cNvPr>
          <p:cNvPicPr>
            <a:picLocks noChangeAspect="1"/>
          </p:cNvPicPr>
          <p:nvPr/>
        </p:nvPicPr>
        <p:blipFill>
          <a:blip r:embed="rId2"/>
          <a:stretch>
            <a:fillRect/>
          </a:stretch>
        </p:blipFill>
        <p:spPr>
          <a:xfrm>
            <a:off x="516434" y="498168"/>
            <a:ext cx="5190597" cy="5286868"/>
          </a:xfrm>
          <a:prstGeom prst="rect">
            <a:avLst/>
          </a:prstGeom>
        </p:spPr>
      </p:pic>
      <p:sp>
        <p:nvSpPr>
          <p:cNvPr id="5" name="TextBox 4">
            <a:extLst>
              <a:ext uri="{FF2B5EF4-FFF2-40B4-BE49-F238E27FC236}">
                <a16:creationId xmlns:a16="http://schemas.microsoft.com/office/drawing/2014/main" id="{98DA3034-DC82-021F-B31B-16322F5299C8}"/>
              </a:ext>
            </a:extLst>
          </p:cNvPr>
          <p:cNvSpPr txBox="1"/>
          <p:nvPr/>
        </p:nvSpPr>
        <p:spPr>
          <a:xfrm>
            <a:off x="535985" y="5875380"/>
            <a:ext cx="2423420" cy="369332"/>
          </a:xfrm>
          <a:prstGeom prst="rect">
            <a:avLst/>
          </a:prstGeom>
          <a:noFill/>
        </p:spPr>
        <p:txBody>
          <a:bodyPr wrap="none" rtlCol="0">
            <a:spAutoFit/>
          </a:bodyPr>
          <a:lstStyle/>
          <a:p>
            <a:r>
              <a:rPr lang="en-US" dirty="0"/>
              <a:t>Click on “county courts”</a:t>
            </a:r>
          </a:p>
        </p:txBody>
      </p:sp>
      <p:sp>
        <p:nvSpPr>
          <p:cNvPr id="6" name="Left Arrow 5">
            <a:extLst>
              <a:ext uri="{FF2B5EF4-FFF2-40B4-BE49-F238E27FC236}">
                <a16:creationId xmlns:a16="http://schemas.microsoft.com/office/drawing/2014/main" id="{CA6A71F7-9667-9F38-AA7A-9D4C3884BF25}"/>
              </a:ext>
            </a:extLst>
          </p:cNvPr>
          <p:cNvSpPr/>
          <p:nvPr/>
        </p:nvSpPr>
        <p:spPr>
          <a:xfrm rot="19592591">
            <a:off x="1800226" y="4822067"/>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173F98F-CEC0-BC12-9981-089DFE67C67C}"/>
              </a:ext>
            </a:extLst>
          </p:cNvPr>
          <p:cNvPicPr>
            <a:picLocks noChangeAspect="1"/>
          </p:cNvPicPr>
          <p:nvPr/>
        </p:nvPicPr>
        <p:blipFill>
          <a:blip r:embed="rId3"/>
          <a:stretch>
            <a:fillRect/>
          </a:stretch>
        </p:blipFill>
        <p:spPr>
          <a:xfrm>
            <a:off x="6096000" y="498168"/>
            <a:ext cx="4556446" cy="5286868"/>
          </a:xfrm>
          <a:prstGeom prst="rect">
            <a:avLst/>
          </a:prstGeom>
        </p:spPr>
      </p:pic>
      <p:sp>
        <p:nvSpPr>
          <p:cNvPr id="9" name="TextBox 8">
            <a:extLst>
              <a:ext uri="{FF2B5EF4-FFF2-40B4-BE49-F238E27FC236}">
                <a16:creationId xmlns:a16="http://schemas.microsoft.com/office/drawing/2014/main" id="{18A3C1EC-5C7E-8C56-EB07-F36FBCC6BCEA}"/>
              </a:ext>
            </a:extLst>
          </p:cNvPr>
          <p:cNvSpPr txBox="1"/>
          <p:nvPr/>
        </p:nvSpPr>
        <p:spPr>
          <a:xfrm>
            <a:off x="6354075" y="5918079"/>
            <a:ext cx="3566746" cy="369332"/>
          </a:xfrm>
          <a:prstGeom prst="rect">
            <a:avLst/>
          </a:prstGeom>
          <a:noFill/>
        </p:spPr>
        <p:txBody>
          <a:bodyPr wrap="none" rtlCol="0">
            <a:spAutoFit/>
          </a:bodyPr>
          <a:lstStyle/>
          <a:p>
            <a:r>
              <a:rPr lang="en-US" dirty="0"/>
              <a:t>Scroll down to “Court of Protection”</a:t>
            </a:r>
          </a:p>
        </p:txBody>
      </p:sp>
      <p:sp>
        <p:nvSpPr>
          <p:cNvPr id="10" name="Left Arrow 9">
            <a:extLst>
              <a:ext uri="{FF2B5EF4-FFF2-40B4-BE49-F238E27FC236}">
                <a16:creationId xmlns:a16="http://schemas.microsoft.com/office/drawing/2014/main" id="{CD6DE57D-336E-CE6C-CBD8-DE8E4A128405}"/>
              </a:ext>
            </a:extLst>
          </p:cNvPr>
          <p:cNvSpPr/>
          <p:nvPr/>
        </p:nvSpPr>
        <p:spPr>
          <a:xfrm>
            <a:off x="7748903" y="1680592"/>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B0F05FC4-FF42-3CBE-A1E6-C898BCA8B974}"/>
              </a:ext>
            </a:extLst>
          </p:cNvPr>
          <p:cNvSpPr/>
          <p:nvPr/>
        </p:nvSpPr>
        <p:spPr>
          <a:xfrm>
            <a:off x="7748903" y="3886994"/>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EA57371-3A3E-9E54-E97B-E93189B76F96}"/>
              </a:ext>
            </a:extLst>
          </p:cNvPr>
          <p:cNvPicPr>
            <a:picLocks noChangeAspect="1"/>
          </p:cNvPicPr>
          <p:nvPr/>
        </p:nvPicPr>
        <p:blipFill>
          <a:blip r:embed="rId4"/>
          <a:stretch>
            <a:fillRect/>
          </a:stretch>
        </p:blipFill>
        <p:spPr>
          <a:xfrm>
            <a:off x="10575863" y="226544"/>
            <a:ext cx="1354200" cy="771352"/>
          </a:xfrm>
          <a:prstGeom prst="rect">
            <a:avLst/>
          </a:prstGeom>
        </p:spPr>
      </p:pic>
    </p:spTree>
    <p:extLst>
      <p:ext uri="{BB962C8B-B14F-4D97-AF65-F5344CB8AC3E}">
        <p14:creationId xmlns:p14="http://schemas.microsoft.com/office/powerpoint/2010/main" val="501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F6017-E208-FE00-CBCE-DF4FB79684BB}"/>
              </a:ext>
            </a:extLst>
          </p:cNvPr>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id="{5A5D50B3-49D2-2531-AF8D-2AC07D63FCAC}"/>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8" name="Content Placeholder 7">
            <a:extLst>
              <a:ext uri="{FF2B5EF4-FFF2-40B4-BE49-F238E27FC236}">
                <a16:creationId xmlns:a16="http://schemas.microsoft.com/office/drawing/2014/main" id="{6C99A93A-D31A-69F3-1C44-7D5DFFB6842E}"/>
              </a:ext>
            </a:extLst>
          </p:cNvPr>
          <p:cNvPicPr>
            <a:picLocks noGrp="1" noChangeAspect="1"/>
          </p:cNvPicPr>
          <p:nvPr>
            <p:ph idx="1"/>
          </p:nvPr>
        </p:nvPicPr>
        <p:blipFill>
          <a:blip r:embed="rId3"/>
          <a:stretch>
            <a:fillRect/>
          </a:stretch>
        </p:blipFill>
        <p:spPr>
          <a:xfrm>
            <a:off x="399814" y="413816"/>
            <a:ext cx="6537443" cy="5560197"/>
          </a:xfrm>
        </p:spPr>
      </p:pic>
      <p:sp>
        <p:nvSpPr>
          <p:cNvPr id="11" name="TextBox 10">
            <a:extLst>
              <a:ext uri="{FF2B5EF4-FFF2-40B4-BE49-F238E27FC236}">
                <a16:creationId xmlns:a16="http://schemas.microsoft.com/office/drawing/2014/main" id="{8DEA074A-1F5A-0DE9-7507-1C98E4455D5B}"/>
              </a:ext>
            </a:extLst>
          </p:cNvPr>
          <p:cNvSpPr txBox="1"/>
          <p:nvPr/>
        </p:nvSpPr>
        <p:spPr>
          <a:xfrm>
            <a:off x="10078579" y="4280447"/>
            <a:ext cx="1841795" cy="830997"/>
          </a:xfrm>
          <a:prstGeom prst="rect">
            <a:avLst/>
          </a:prstGeom>
          <a:solidFill>
            <a:schemeClr val="accent4">
              <a:lumMod val="20000"/>
              <a:lumOff val="80000"/>
            </a:schemeClr>
          </a:solidFill>
        </p:spPr>
        <p:txBody>
          <a:bodyPr wrap="square" rtlCol="0">
            <a:spAutoFit/>
          </a:bodyPr>
          <a:lstStyle/>
          <a:p>
            <a:r>
              <a:rPr lang="en-GB" sz="1600" b="0" i="0" dirty="0">
                <a:solidFill>
                  <a:srgbClr val="0B0C0C"/>
                </a:solidFill>
                <a:effectLst/>
                <a:latin typeface="GDS Transport"/>
              </a:rPr>
              <a:t>Broad Street, Canterbury, CT1 2UE</a:t>
            </a:r>
            <a:endParaRPr lang="en-US" sz="1600" dirty="0"/>
          </a:p>
        </p:txBody>
      </p:sp>
      <p:pic>
        <p:nvPicPr>
          <p:cNvPr id="14" name="Picture 13">
            <a:extLst>
              <a:ext uri="{FF2B5EF4-FFF2-40B4-BE49-F238E27FC236}">
                <a16:creationId xmlns:a16="http://schemas.microsoft.com/office/drawing/2014/main" id="{D4CCEFBD-1929-9B7E-25C7-D7B283CEC6EA}"/>
              </a:ext>
            </a:extLst>
          </p:cNvPr>
          <p:cNvPicPr>
            <a:picLocks noChangeAspect="1"/>
          </p:cNvPicPr>
          <p:nvPr/>
        </p:nvPicPr>
        <p:blipFill rotWithShape="1">
          <a:blip r:embed="rId4"/>
          <a:srcRect t="18723" r="7897"/>
          <a:stretch/>
        </p:blipFill>
        <p:spPr>
          <a:xfrm>
            <a:off x="7312363" y="3583673"/>
            <a:ext cx="2766216" cy="2084427"/>
          </a:xfrm>
          <a:prstGeom prst="rect">
            <a:avLst/>
          </a:prstGeom>
        </p:spPr>
      </p:pic>
      <p:pic>
        <p:nvPicPr>
          <p:cNvPr id="16" name="Picture 15">
            <a:extLst>
              <a:ext uri="{FF2B5EF4-FFF2-40B4-BE49-F238E27FC236}">
                <a16:creationId xmlns:a16="http://schemas.microsoft.com/office/drawing/2014/main" id="{2A9279AA-F3B0-25DB-D6FF-5BAAB6035FB8}"/>
              </a:ext>
            </a:extLst>
          </p:cNvPr>
          <p:cNvPicPr>
            <a:picLocks noChangeAspect="1"/>
          </p:cNvPicPr>
          <p:nvPr/>
        </p:nvPicPr>
        <p:blipFill>
          <a:blip r:embed="rId5"/>
          <a:stretch>
            <a:fillRect/>
          </a:stretch>
        </p:blipFill>
        <p:spPr>
          <a:xfrm>
            <a:off x="7312363" y="914450"/>
            <a:ext cx="2752890" cy="2279464"/>
          </a:xfrm>
          <a:prstGeom prst="rect">
            <a:avLst/>
          </a:prstGeom>
        </p:spPr>
      </p:pic>
      <p:sp>
        <p:nvSpPr>
          <p:cNvPr id="17" name="TextBox 16">
            <a:extLst>
              <a:ext uri="{FF2B5EF4-FFF2-40B4-BE49-F238E27FC236}">
                <a16:creationId xmlns:a16="http://schemas.microsoft.com/office/drawing/2014/main" id="{42F01979-399C-BFE4-2E6D-2EE68C8E2E8E}"/>
              </a:ext>
            </a:extLst>
          </p:cNvPr>
          <p:cNvSpPr txBox="1"/>
          <p:nvPr/>
        </p:nvSpPr>
        <p:spPr>
          <a:xfrm>
            <a:off x="10065253" y="1304209"/>
            <a:ext cx="1841795" cy="1600438"/>
          </a:xfrm>
          <a:prstGeom prst="rect">
            <a:avLst/>
          </a:prstGeom>
          <a:solidFill>
            <a:schemeClr val="accent4">
              <a:lumMod val="20000"/>
              <a:lumOff val="80000"/>
            </a:schemeClr>
          </a:solidFill>
        </p:spPr>
        <p:txBody>
          <a:bodyPr wrap="square" rtlCol="0">
            <a:spAutoFit/>
          </a:bodyPr>
          <a:lstStyle/>
          <a:p>
            <a:r>
              <a:rPr lang="en-GB" sz="1400" b="0" i="0" dirty="0">
                <a:solidFill>
                  <a:srgbClr val="0B0C0C"/>
                </a:solidFill>
                <a:effectLst/>
                <a:latin typeface="Times New Roman" panose="02020603050405020304" pitchFamily="18" charset="0"/>
                <a:cs typeface="Times New Roman" panose="02020603050405020304" pitchFamily="18" charset="0"/>
              </a:rPr>
              <a:t>Canterbury Combined Court  Family Court Hearing Centre</a:t>
            </a:r>
            <a:br>
              <a:rPr lang="en-GB" sz="1400" dirty="0">
                <a:latin typeface="Times New Roman" panose="02020603050405020304" pitchFamily="18" charset="0"/>
                <a:cs typeface="Times New Roman" panose="02020603050405020304" pitchFamily="18" charset="0"/>
              </a:rPr>
            </a:br>
            <a:r>
              <a:rPr lang="en-GB" sz="1400" b="0" i="0" dirty="0">
                <a:solidFill>
                  <a:srgbClr val="0B0C0C"/>
                </a:solidFill>
                <a:effectLst/>
                <a:latin typeface="Times New Roman" panose="02020603050405020304" pitchFamily="18" charset="0"/>
                <a:cs typeface="Times New Roman" panose="02020603050405020304" pitchFamily="18" charset="0"/>
              </a:rPr>
              <a:t>The Law Courts</a:t>
            </a:r>
            <a:br>
              <a:rPr lang="en-GB" sz="1400" dirty="0">
                <a:latin typeface="Times New Roman" panose="02020603050405020304" pitchFamily="18" charset="0"/>
                <a:cs typeface="Times New Roman" panose="02020603050405020304" pitchFamily="18" charset="0"/>
              </a:rPr>
            </a:br>
            <a:r>
              <a:rPr lang="en-GB" sz="1400" b="0" i="0" dirty="0">
                <a:solidFill>
                  <a:srgbClr val="0B0C0C"/>
                </a:solidFill>
                <a:effectLst/>
                <a:latin typeface="Times New Roman" panose="02020603050405020304" pitchFamily="18" charset="0"/>
                <a:cs typeface="Times New Roman" panose="02020603050405020304" pitchFamily="18" charset="0"/>
              </a:rPr>
              <a:t>Chaucer Road</a:t>
            </a:r>
            <a:br>
              <a:rPr lang="en-GB" sz="1400" dirty="0">
                <a:latin typeface="Times New Roman" panose="02020603050405020304" pitchFamily="18" charset="0"/>
                <a:cs typeface="Times New Roman" panose="02020603050405020304" pitchFamily="18" charset="0"/>
              </a:rPr>
            </a:br>
            <a:r>
              <a:rPr lang="en-GB" sz="1400" b="0" i="0" dirty="0">
                <a:solidFill>
                  <a:srgbClr val="0B0C0C"/>
                </a:solidFill>
                <a:effectLst/>
                <a:latin typeface="Times New Roman" panose="02020603050405020304" pitchFamily="18" charset="0"/>
                <a:cs typeface="Times New Roman" panose="02020603050405020304" pitchFamily="18" charset="0"/>
              </a:rPr>
              <a:t>Canterbury</a:t>
            </a:r>
            <a:br>
              <a:rPr lang="en-GB" sz="1400" dirty="0">
                <a:latin typeface="Times New Roman" panose="02020603050405020304" pitchFamily="18" charset="0"/>
                <a:cs typeface="Times New Roman" panose="02020603050405020304" pitchFamily="18" charset="0"/>
              </a:rPr>
            </a:br>
            <a:r>
              <a:rPr lang="en-GB" sz="1400" b="0" i="0" dirty="0">
                <a:solidFill>
                  <a:srgbClr val="0B0C0C"/>
                </a:solidFill>
                <a:effectLst/>
                <a:latin typeface="Times New Roman" panose="02020603050405020304" pitchFamily="18" charset="0"/>
                <a:cs typeface="Times New Roman" panose="02020603050405020304" pitchFamily="18" charset="0"/>
              </a:rPr>
              <a:t>CT1 1ZA</a:t>
            </a:r>
            <a:endParaRPr lang="en-US" sz="1400" dirty="0">
              <a:latin typeface="Times New Roman" panose="02020603050405020304" pitchFamily="18" charset="0"/>
              <a:cs typeface="Times New Roman" panose="02020603050405020304" pitchFamily="18" charset="0"/>
            </a:endParaRPr>
          </a:p>
        </p:txBody>
      </p:sp>
      <p:sp>
        <p:nvSpPr>
          <p:cNvPr id="18" name="Left Arrow 17">
            <a:extLst>
              <a:ext uri="{FF2B5EF4-FFF2-40B4-BE49-F238E27FC236}">
                <a16:creationId xmlns:a16="http://schemas.microsoft.com/office/drawing/2014/main" id="{B2D07AD3-83E8-F788-BE37-26CBB1C34C8A}"/>
              </a:ext>
            </a:extLst>
          </p:cNvPr>
          <p:cNvSpPr/>
          <p:nvPr/>
        </p:nvSpPr>
        <p:spPr>
          <a:xfrm>
            <a:off x="5958849" y="540274"/>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eft Arrow 20">
            <a:extLst>
              <a:ext uri="{FF2B5EF4-FFF2-40B4-BE49-F238E27FC236}">
                <a16:creationId xmlns:a16="http://schemas.microsoft.com/office/drawing/2014/main" id="{AB171079-4D32-9B41-4347-6A1F9ACAE8F4}"/>
              </a:ext>
            </a:extLst>
          </p:cNvPr>
          <p:cNvSpPr/>
          <p:nvPr/>
        </p:nvSpPr>
        <p:spPr>
          <a:xfrm>
            <a:off x="5402131" y="1448372"/>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eft Arrow 21">
            <a:extLst>
              <a:ext uri="{FF2B5EF4-FFF2-40B4-BE49-F238E27FC236}">
                <a16:creationId xmlns:a16="http://schemas.microsoft.com/office/drawing/2014/main" id="{F5AB2040-3C54-2F1B-8EA9-9012B8AD5028}"/>
              </a:ext>
            </a:extLst>
          </p:cNvPr>
          <p:cNvSpPr/>
          <p:nvPr/>
        </p:nvSpPr>
        <p:spPr>
          <a:xfrm>
            <a:off x="5958849" y="3124825"/>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ft Arrow 22">
            <a:extLst>
              <a:ext uri="{FF2B5EF4-FFF2-40B4-BE49-F238E27FC236}">
                <a16:creationId xmlns:a16="http://schemas.microsoft.com/office/drawing/2014/main" id="{60A693DD-73EC-AF9C-0DEE-9F556E85483E}"/>
              </a:ext>
            </a:extLst>
          </p:cNvPr>
          <p:cNvSpPr/>
          <p:nvPr/>
        </p:nvSpPr>
        <p:spPr>
          <a:xfrm>
            <a:off x="6158620" y="5043594"/>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991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6E8-68A4-3469-DCC7-9E51EB7FF1A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18EFD25-40E7-9758-895D-4F3A95DDDCE5}"/>
              </a:ext>
            </a:extLst>
          </p:cNvPr>
          <p:cNvPicPr>
            <a:picLocks noGrp="1" noChangeAspect="1"/>
          </p:cNvPicPr>
          <p:nvPr>
            <p:ph idx="1"/>
          </p:nvPr>
        </p:nvPicPr>
        <p:blipFill>
          <a:blip r:embed="rId2"/>
          <a:stretch>
            <a:fillRect/>
          </a:stretch>
        </p:blipFill>
        <p:spPr>
          <a:xfrm>
            <a:off x="7945829" y="1690688"/>
            <a:ext cx="3924300" cy="3251200"/>
          </a:xfrm>
        </p:spPr>
      </p:pic>
      <p:sp>
        <p:nvSpPr>
          <p:cNvPr id="6" name="TextBox 5">
            <a:extLst>
              <a:ext uri="{FF2B5EF4-FFF2-40B4-BE49-F238E27FC236}">
                <a16:creationId xmlns:a16="http://schemas.microsoft.com/office/drawing/2014/main" id="{4FA787D9-D52C-80DF-CF37-75BE328E40EB}"/>
              </a:ext>
            </a:extLst>
          </p:cNvPr>
          <p:cNvSpPr txBox="1"/>
          <p:nvPr/>
        </p:nvSpPr>
        <p:spPr>
          <a:xfrm>
            <a:off x="7945829" y="5070971"/>
            <a:ext cx="2731325" cy="1196480"/>
          </a:xfrm>
          <a:prstGeom prst="rect">
            <a:avLst/>
          </a:prstGeom>
          <a:noFill/>
        </p:spPr>
        <p:txBody>
          <a:bodyPr wrap="square" rtlCol="0">
            <a:spAutoFit/>
          </a:bodyPr>
          <a:lstStyle/>
          <a:p>
            <a:r>
              <a:rPr lang="en-GB" b="0" i="0" dirty="0">
                <a:solidFill>
                  <a:srgbClr val="0B0C0C"/>
                </a:solidFill>
                <a:effectLst/>
                <a:latin typeface="GDS Transport"/>
              </a:rPr>
              <a:t>HMCTS Main Entrance</a:t>
            </a:r>
            <a:br>
              <a:rPr lang="en-GB" dirty="0"/>
            </a:br>
            <a:r>
              <a:rPr lang="en-GB" b="0" i="0" dirty="0">
                <a:solidFill>
                  <a:srgbClr val="0B0C0C"/>
                </a:solidFill>
                <a:effectLst/>
                <a:latin typeface="GDS Transport"/>
              </a:rPr>
              <a:t>Gun Wharf</a:t>
            </a:r>
            <a:br>
              <a:rPr lang="en-GB" dirty="0"/>
            </a:br>
            <a:r>
              <a:rPr lang="en-GB" b="0" i="0" dirty="0">
                <a:solidFill>
                  <a:srgbClr val="0B0C0C"/>
                </a:solidFill>
                <a:effectLst/>
                <a:latin typeface="GDS Transport"/>
              </a:rPr>
              <a:t>Chatham</a:t>
            </a:r>
            <a:br>
              <a:rPr lang="en-GB" dirty="0"/>
            </a:br>
            <a:r>
              <a:rPr lang="en-GB" b="0" i="0" dirty="0">
                <a:solidFill>
                  <a:srgbClr val="0B0C0C"/>
                </a:solidFill>
                <a:effectLst/>
                <a:latin typeface="GDS Transport"/>
              </a:rPr>
              <a:t>ME4 4AR</a:t>
            </a:r>
            <a:endParaRPr lang="en-US" dirty="0"/>
          </a:p>
        </p:txBody>
      </p:sp>
      <p:pic>
        <p:nvPicPr>
          <p:cNvPr id="8" name="Picture 7">
            <a:extLst>
              <a:ext uri="{FF2B5EF4-FFF2-40B4-BE49-F238E27FC236}">
                <a16:creationId xmlns:a16="http://schemas.microsoft.com/office/drawing/2014/main" id="{6ED8592A-E182-AFB6-5017-A5C866FC7946}"/>
              </a:ext>
            </a:extLst>
          </p:cNvPr>
          <p:cNvPicPr>
            <a:picLocks noChangeAspect="1"/>
          </p:cNvPicPr>
          <p:nvPr/>
        </p:nvPicPr>
        <p:blipFill>
          <a:blip r:embed="rId3"/>
          <a:stretch>
            <a:fillRect/>
          </a:stretch>
        </p:blipFill>
        <p:spPr>
          <a:xfrm>
            <a:off x="688770" y="710312"/>
            <a:ext cx="6421334" cy="5782563"/>
          </a:xfrm>
          <a:prstGeom prst="rect">
            <a:avLst/>
          </a:prstGeom>
        </p:spPr>
      </p:pic>
      <p:pic>
        <p:nvPicPr>
          <p:cNvPr id="9" name="Picture 8">
            <a:extLst>
              <a:ext uri="{FF2B5EF4-FFF2-40B4-BE49-F238E27FC236}">
                <a16:creationId xmlns:a16="http://schemas.microsoft.com/office/drawing/2014/main" id="{668E37B9-0BA3-0E1E-7100-1A5151484142}"/>
              </a:ext>
            </a:extLst>
          </p:cNvPr>
          <p:cNvPicPr>
            <a:picLocks noChangeAspect="1"/>
          </p:cNvPicPr>
          <p:nvPr/>
        </p:nvPicPr>
        <p:blipFill>
          <a:blip r:embed="rId4"/>
          <a:stretch>
            <a:fillRect/>
          </a:stretch>
        </p:blipFill>
        <p:spPr>
          <a:xfrm>
            <a:off x="10575863" y="226544"/>
            <a:ext cx="1354200" cy="771352"/>
          </a:xfrm>
          <a:prstGeom prst="rect">
            <a:avLst/>
          </a:prstGeom>
        </p:spPr>
      </p:pic>
    </p:spTree>
    <p:extLst>
      <p:ext uri="{BB962C8B-B14F-4D97-AF65-F5344CB8AC3E}">
        <p14:creationId xmlns:p14="http://schemas.microsoft.com/office/powerpoint/2010/main" val="1633046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D986-3213-2AC8-D39E-5221D48A96B3}"/>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F11435DB-2977-9DBC-BB08-C97B9FB7C83A}"/>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10" name="Picture 9">
            <a:extLst>
              <a:ext uri="{FF2B5EF4-FFF2-40B4-BE49-F238E27FC236}">
                <a16:creationId xmlns:a16="http://schemas.microsoft.com/office/drawing/2014/main" id="{54140217-CA93-D2F7-BA6C-2E6FB4F6DF46}"/>
              </a:ext>
            </a:extLst>
          </p:cNvPr>
          <p:cNvPicPr>
            <a:picLocks noChangeAspect="1"/>
          </p:cNvPicPr>
          <p:nvPr/>
        </p:nvPicPr>
        <p:blipFill>
          <a:blip r:embed="rId3"/>
          <a:stretch>
            <a:fillRect/>
          </a:stretch>
        </p:blipFill>
        <p:spPr>
          <a:xfrm>
            <a:off x="838199" y="365125"/>
            <a:ext cx="5693831" cy="5811838"/>
          </a:xfrm>
          <a:prstGeom prst="rect">
            <a:avLst/>
          </a:prstGeom>
        </p:spPr>
      </p:pic>
      <p:sp>
        <p:nvSpPr>
          <p:cNvPr id="12" name="Content Placeholder 11">
            <a:extLst>
              <a:ext uri="{FF2B5EF4-FFF2-40B4-BE49-F238E27FC236}">
                <a16:creationId xmlns:a16="http://schemas.microsoft.com/office/drawing/2014/main" id="{BD5100A3-5B50-2564-98E8-1DAF74472440}"/>
              </a:ext>
            </a:extLst>
          </p:cNvPr>
          <p:cNvSpPr>
            <a:spLocks noGrp="1"/>
          </p:cNvSpPr>
          <p:nvPr>
            <p:ph idx="1"/>
          </p:nvPr>
        </p:nvSpPr>
        <p:spPr/>
        <p:txBody>
          <a:bodyPr/>
          <a:lstStyle/>
          <a:p>
            <a:endParaRPr lang="en-US" dirty="0"/>
          </a:p>
        </p:txBody>
      </p:sp>
      <p:sp>
        <p:nvSpPr>
          <p:cNvPr id="13" name="Left Arrow 12">
            <a:extLst>
              <a:ext uri="{FF2B5EF4-FFF2-40B4-BE49-F238E27FC236}">
                <a16:creationId xmlns:a16="http://schemas.microsoft.com/office/drawing/2014/main" id="{E6FC2F61-5360-8EF5-B27C-7A149CEE2F8D}"/>
              </a:ext>
            </a:extLst>
          </p:cNvPr>
          <p:cNvSpPr/>
          <p:nvPr/>
        </p:nvSpPr>
        <p:spPr>
          <a:xfrm>
            <a:off x="3843338" y="4001294"/>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6779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F6017-E208-FE00-CBCE-DF4FB79684BB}"/>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490D71CA-A616-B0E5-CDB3-46AD56232795}"/>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6" name="Content Placeholder 5">
            <a:extLst>
              <a:ext uri="{FF2B5EF4-FFF2-40B4-BE49-F238E27FC236}">
                <a16:creationId xmlns:a16="http://schemas.microsoft.com/office/drawing/2014/main" id="{311965BC-853B-457F-77FD-539C9514C742}"/>
              </a:ext>
            </a:extLst>
          </p:cNvPr>
          <p:cNvPicPr>
            <a:picLocks noGrp="1" noChangeAspect="1"/>
          </p:cNvPicPr>
          <p:nvPr>
            <p:ph idx="1"/>
          </p:nvPr>
        </p:nvPicPr>
        <p:blipFill>
          <a:blip r:embed="rId3"/>
          <a:stretch>
            <a:fillRect/>
          </a:stretch>
        </p:blipFill>
        <p:spPr>
          <a:xfrm>
            <a:off x="315684" y="354915"/>
            <a:ext cx="6465125" cy="6355361"/>
          </a:xfrm>
        </p:spPr>
      </p:pic>
      <p:sp>
        <p:nvSpPr>
          <p:cNvPr id="8" name="Left Arrow 7">
            <a:extLst>
              <a:ext uri="{FF2B5EF4-FFF2-40B4-BE49-F238E27FC236}">
                <a16:creationId xmlns:a16="http://schemas.microsoft.com/office/drawing/2014/main" id="{8F4A6D84-26B0-A9A9-9B3E-11E9F7A91DD2}"/>
              </a:ext>
            </a:extLst>
          </p:cNvPr>
          <p:cNvSpPr/>
          <p:nvPr/>
        </p:nvSpPr>
        <p:spPr>
          <a:xfrm>
            <a:off x="5802401" y="3047963"/>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4511EE23-A5F7-DA01-A693-EEA23CDFE5D4}"/>
              </a:ext>
            </a:extLst>
          </p:cNvPr>
          <p:cNvSpPr/>
          <p:nvPr/>
        </p:nvSpPr>
        <p:spPr>
          <a:xfrm>
            <a:off x="5915026" y="4394487"/>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AB671C74-C6AE-CB7C-A6CD-894322B49A15}"/>
              </a:ext>
            </a:extLst>
          </p:cNvPr>
          <p:cNvSpPr/>
          <p:nvPr/>
        </p:nvSpPr>
        <p:spPr>
          <a:xfrm>
            <a:off x="5915026" y="5067749"/>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6534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B204-C93A-DD63-34B5-05525EC3D9EF}"/>
              </a:ext>
            </a:extLst>
          </p:cNvPr>
          <p:cNvSpPr>
            <a:spLocks noGrp="1"/>
          </p:cNvSpPr>
          <p:nvPr>
            <p:ph type="title"/>
          </p:nvPr>
        </p:nvSpPr>
        <p:spPr>
          <a:solidFill>
            <a:schemeClr val="accent4">
              <a:lumMod val="40000"/>
              <a:lumOff val="60000"/>
            </a:schemeClr>
          </a:solidFill>
        </p:spPr>
        <p:txBody>
          <a:bodyPr/>
          <a:lstStyle/>
          <a:p>
            <a:endParaRPr lang="en-US" dirty="0"/>
          </a:p>
        </p:txBody>
      </p:sp>
      <p:pic>
        <p:nvPicPr>
          <p:cNvPr id="4" name="Picture 3">
            <a:extLst>
              <a:ext uri="{FF2B5EF4-FFF2-40B4-BE49-F238E27FC236}">
                <a16:creationId xmlns:a16="http://schemas.microsoft.com/office/drawing/2014/main" id="{376DE34E-B92B-8559-D651-8F7826D0AF08}"/>
              </a:ext>
            </a:extLst>
          </p:cNvPr>
          <p:cNvPicPr>
            <a:picLocks noChangeAspect="1"/>
          </p:cNvPicPr>
          <p:nvPr/>
        </p:nvPicPr>
        <p:blipFill>
          <a:blip r:embed="rId2"/>
          <a:stretch>
            <a:fillRect/>
          </a:stretch>
        </p:blipFill>
        <p:spPr>
          <a:xfrm>
            <a:off x="10575863" y="226544"/>
            <a:ext cx="1354200" cy="771352"/>
          </a:xfrm>
          <a:prstGeom prst="rect">
            <a:avLst/>
          </a:prstGeom>
        </p:spPr>
      </p:pic>
      <p:pic>
        <p:nvPicPr>
          <p:cNvPr id="9" name="Content Placeholder 8">
            <a:extLst>
              <a:ext uri="{FF2B5EF4-FFF2-40B4-BE49-F238E27FC236}">
                <a16:creationId xmlns:a16="http://schemas.microsoft.com/office/drawing/2014/main" id="{C9F632B2-30E0-5F02-05C0-DA76FF90BC7F}"/>
              </a:ext>
            </a:extLst>
          </p:cNvPr>
          <p:cNvPicPr>
            <a:picLocks noGrp="1" noChangeAspect="1"/>
          </p:cNvPicPr>
          <p:nvPr>
            <p:ph idx="1"/>
          </p:nvPr>
        </p:nvPicPr>
        <p:blipFill>
          <a:blip r:embed="rId3"/>
          <a:stretch>
            <a:fillRect/>
          </a:stretch>
        </p:blipFill>
        <p:spPr>
          <a:xfrm>
            <a:off x="838200" y="238828"/>
            <a:ext cx="6086463" cy="6709487"/>
          </a:xfrm>
        </p:spPr>
      </p:pic>
      <p:sp>
        <p:nvSpPr>
          <p:cNvPr id="10" name="Left Arrow 9">
            <a:extLst>
              <a:ext uri="{FF2B5EF4-FFF2-40B4-BE49-F238E27FC236}">
                <a16:creationId xmlns:a16="http://schemas.microsoft.com/office/drawing/2014/main" id="{5851DB62-96BC-E288-6CFE-3620167DE269}"/>
              </a:ext>
            </a:extLst>
          </p:cNvPr>
          <p:cNvSpPr/>
          <p:nvPr/>
        </p:nvSpPr>
        <p:spPr>
          <a:xfrm>
            <a:off x="6435459" y="2786857"/>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8878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B204-C93A-DD63-34B5-05525EC3D9EF}"/>
              </a:ext>
            </a:extLst>
          </p:cNvPr>
          <p:cNvSpPr>
            <a:spLocks noGrp="1"/>
          </p:cNvSpPr>
          <p:nvPr>
            <p:ph type="title"/>
          </p:nvPr>
        </p:nvSpPr>
        <p:spPr>
          <a:solidFill>
            <a:schemeClr val="accent4">
              <a:lumMod val="40000"/>
              <a:lumOff val="60000"/>
            </a:schemeClr>
          </a:solidFill>
        </p:spPr>
        <p:txBody>
          <a:bodyPr/>
          <a:lstStyle/>
          <a:p>
            <a:endParaRPr lang="en-US" dirty="0"/>
          </a:p>
        </p:txBody>
      </p:sp>
      <p:pic>
        <p:nvPicPr>
          <p:cNvPr id="4" name="Picture 3">
            <a:extLst>
              <a:ext uri="{FF2B5EF4-FFF2-40B4-BE49-F238E27FC236}">
                <a16:creationId xmlns:a16="http://schemas.microsoft.com/office/drawing/2014/main" id="{376DE34E-B92B-8559-D651-8F7826D0AF08}"/>
              </a:ext>
            </a:extLst>
          </p:cNvPr>
          <p:cNvPicPr>
            <a:picLocks noChangeAspect="1"/>
          </p:cNvPicPr>
          <p:nvPr/>
        </p:nvPicPr>
        <p:blipFill>
          <a:blip r:embed="rId2"/>
          <a:stretch>
            <a:fillRect/>
          </a:stretch>
        </p:blipFill>
        <p:spPr>
          <a:xfrm>
            <a:off x="10575863" y="226544"/>
            <a:ext cx="1354200" cy="771352"/>
          </a:xfrm>
          <a:prstGeom prst="rect">
            <a:avLst/>
          </a:prstGeom>
        </p:spPr>
      </p:pic>
      <p:pic>
        <p:nvPicPr>
          <p:cNvPr id="7" name="Content Placeholder 6">
            <a:extLst>
              <a:ext uri="{FF2B5EF4-FFF2-40B4-BE49-F238E27FC236}">
                <a16:creationId xmlns:a16="http://schemas.microsoft.com/office/drawing/2014/main" id="{0F87FD0E-92BC-624F-90EB-78D5E476EF46}"/>
              </a:ext>
            </a:extLst>
          </p:cNvPr>
          <p:cNvPicPr>
            <a:picLocks noGrp="1" noChangeAspect="1"/>
          </p:cNvPicPr>
          <p:nvPr>
            <p:ph idx="1"/>
          </p:nvPr>
        </p:nvPicPr>
        <p:blipFill>
          <a:blip r:embed="rId3"/>
          <a:stretch>
            <a:fillRect/>
          </a:stretch>
        </p:blipFill>
        <p:spPr>
          <a:xfrm>
            <a:off x="261937" y="1200150"/>
            <a:ext cx="6561420" cy="4958467"/>
          </a:xfrm>
        </p:spPr>
      </p:pic>
      <p:sp>
        <p:nvSpPr>
          <p:cNvPr id="8" name="Left Arrow 7">
            <a:extLst>
              <a:ext uri="{FF2B5EF4-FFF2-40B4-BE49-F238E27FC236}">
                <a16:creationId xmlns:a16="http://schemas.microsoft.com/office/drawing/2014/main" id="{BD8F760E-2AAE-0D9D-44E4-9E5C7B5ADD37}"/>
              </a:ext>
            </a:extLst>
          </p:cNvPr>
          <p:cNvSpPr/>
          <p:nvPr/>
        </p:nvSpPr>
        <p:spPr>
          <a:xfrm>
            <a:off x="6215063" y="2944368"/>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1694EB9-179D-A2CC-CC04-30A3A881DD18}"/>
              </a:ext>
            </a:extLst>
          </p:cNvPr>
          <p:cNvPicPr>
            <a:picLocks noChangeAspect="1"/>
          </p:cNvPicPr>
          <p:nvPr/>
        </p:nvPicPr>
        <p:blipFill>
          <a:blip r:embed="rId4"/>
          <a:stretch>
            <a:fillRect/>
          </a:stretch>
        </p:blipFill>
        <p:spPr>
          <a:xfrm>
            <a:off x="7399620" y="1319457"/>
            <a:ext cx="4340645" cy="4102801"/>
          </a:xfrm>
          <a:prstGeom prst="rect">
            <a:avLst/>
          </a:prstGeom>
        </p:spPr>
      </p:pic>
      <p:sp>
        <p:nvSpPr>
          <p:cNvPr id="12" name="TextBox 11">
            <a:extLst>
              <a:ext uri="{FF2B5EF4-FFF2-40B4-BE49-F238E27FC236}">
                <a16:creationId xmlns:a16="http://schemas.microsoft.com/office/drawing/2014/main" id="{810DD4E4-4E44-0D4B-E9C0-3932E04FF7EC}"/>
              </a:ext>
            </a:extLst>
          </p:cNvPr>
          <p:cNvSpPr txBox="1"/>
          <p:nvPr/>
        </p:nvSpPr>
        <p:spPr>
          <a:xfrm>
            <a:off x="7399620" y="5624972"/>
            <a:ext cx="4530443" cy="1200329"/>
          </a:xfrm>
          <a:prstGeom prst="rect">
            <a:avLst/>
          </a:prstGeom>
          <a:noFill/>
        </p:spPr>
        <p:txBody>
          <a:bodyPr wrap="square" rtlCol="0">
            <a:spAutoFit/>
          </a:bodyPr>
          <a:lstStyle/>
          <a:p>
            <a:r>
              <a:rPr lang="en-US" dirty="0"/>
              <a:t>https://</a:t>
            </a:r>
            <a:r>
              <a:rPr lang="en-US" dirty="0" err="1"/>
              <a:t>openjusticecourtofprotection.org</a:t>
            </a:r>
            <a:r>
              <a:rPr lang="en-US" dirty="0"/>
              <a:t>/2023/10/10/failed-re-x-deprivation-of-liberty-and-re-x-the-streamlined-process-a-social-work-perspective/</a:t>
            </a:r>
          </a:p>
        </p:txBody>
      </p:sp>
    </p:spTree>
    <p:extLst>
      <p:ext uri="{BB962C8B-B14F-4D97-AF65-F5344CB8AC3E}">
        <p14:creationId xmlns:p14="http://schemas.microsoft.com/office/powerpoint/2010/main" val="1072196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B89E-81A5-E59E-3DB2-C24BB53E836C}"/>
              </a:ext>
            </a:extLst>
          </p:cNvPr>
          <p:cNvSpPr>
            <a:spLocks noGrp="1"/>
          </p:cNvSpPr>
          <p:nvPr>
            <p:ph type="title"/>
          </p:nvPr>
        </p:nvSpPr>
        <p:spPr>
          <a:xfrm>
            <a:off x="116681" y="-149013"/>
            <a:ext cx="11958636" cy="1325563"/>
          </a:xfrm>
        </p:spPr>
        <p:txBody>
          <a:bodyPr/>
          <a:lstStyle/>
          <a:p>
            <a:pPr algn="ctr"/>
            <a:r>
              <a:rPr lang="en-US" dirty="0"/>
              <a:t>Join our small and friendly webinar</a:t>
            </a:r>
          </a:p>
        </p:txBody>
      </p:sp>
      <p:sp>
        <p:nvSpPr>
          <p:cNvPr id="3" name="Content Placeholder 2">
            <a:extLst>
              <a:ext uri="{FF2B5EF4-FFF2-40B4-BE49-F238E27FC236}">
                <a16:creationId xmlns:a16="http://schemas.microsoft.com/office/drawing/2014/main" id="{78B85EE0-872E-76E7-F3A3-C7B6860E0622}"/>
              </a:ext>
            </a:extLst>
          </p:cNvPr>
          <p:cNvSpPr>
            <a:spLocks noGrp="1"/>
          </p:cNvSpPr>
          <p:nvPr>
            <p:ph idx="1"/>
          </p:nvPr>
        </p:nvSpPr>
        <p:spPr>
          <a:xfrm>
            <a:off x="838199" y="968374"/>
            <a:ext cx="10515600" cy="4351338"/>
          </a:xfrm>
        </p:spPr>
        <p:txBody>
          <a:bodyPr/>
          <a:lstStyle/>
          <a:p>
            <a:r>
              <a:rPr lang="en-US" dirty="0"/>
              <a:t>Our next webinar is 11</a:t>
            </a:r>
            <a:r>
              <a:rPr lang="en-US" baseline="30000" dirty="0"/>
              <a:t>th</a:t>
            </a:r>
            <a:r>
              <a:rPr lang="en-US" dirty="0"/>
              <a:t> September 2025 at 5.30pm (for one hour)</a:t>
            </a:r>
          </a:p>
          <a:p>
            <a:r>
              <a:rPr lang="en-US" dirty="0"/>
              <a:t>Email us to request the webinar link </a:t>
            </a:r>
            <a:r>
              <a:rPr lang="en-US" dirty="0">
                <a:hlinkClick r:id="rId2"/>
              </a:rPr>
              <a:t>openjustice@yahoo.com</a:t>
            </a:r>
            <a:endParaRPr lang="en-US" dirty="0"/>
          </a:p>
          <a:p>
            <a:r>
              <a:rPr lang="en-US" dirty="0"/>
              <a:t>Or just email to request a “buddy” for observing before then</a:t>
            </a:r>
          </a:p>
        </p:txBody>
      </p:sp>
      <p:pic>
        <p:nvPicPr>
          <p:cNvPr id="5" name="Picture 4">
            <a:extLst>
              <a:ext uri="{FF2B5EF4-FFF2-40B4-BE49-F238E27FC236}">
                <a16:creationId xmlns:a16="http://schemas.microsoft.com/office/drawing/2014/main" id="{BDF7CA76-3210-9696-8CF1-4E2F7F287866}"/>
              </a:ext>
            </a:extLst>
          </p:cNvPr>
          <p:cNvPicPr>
            <a:picLocks noChangeAspect="1"/>
          </p:cNvPicPr>
          <p:nvPr/>
        </p:nvPicPr>
        <p:blipFill>
          <a:blip r:embed="rId3"/>
          <a:stretch>
            <a:fillRect/>
          </a:stretch>
        </p:blipFill>
        <p:spPr>
          <a:xfrm>
            <a:off x="1971675" y="2506662"/>
            <a:ext cx="7753349" cy="4297695"/>
          </a:xfrm>
          <a:prstGeom prst="rect">
            <a:avLst/>
          </a:prstGeom>
        </p:spPr>
      </p:pic>
    </p:spTree>
    <p:extLst>
      <p:ext uri="{BB962C8B-B14F-4D97-AF65-F5344CB8AC3E}">
        <p14:creationId xmlns:p14="http://schemas.microsoft.com/office/powerpoint/2010/main" val="2557856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B625-CF38-8A14-591F-C3FC7E4FF3C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CD24A73-69A8-3E7C-D29B-8B3810307388}"/>
              </a:ext>
            </a:extLst>
          </p:cNvPr>
          <p:cNvPicPr>
            <a:picLocks noGrp="1" noChangeAspect="1"/>
          </p:cNvPicPr>
          <p:nvPr>
            <p:ph idx="1"/>
          </p:nvPr>
        </p:nvPicPr>
        <p:blipFill>
          <a:blip r:embed="rId2"/>
          <a:stretch>
            <a:fillRect/>
          </a:stretch>
        </p:blipFill>
        <p:spPr>
          <a:xfrm>
            <a:off x="2832496" y="1825625"/>
            <a:ext cx="6527007" cy="4351338"/>
          </a:xfrm>
        </p:spPr>
      </p:pic>
      <p:pic>
        <p:nvPicPr>
          <p:cNvPr id="6" name="Picture 5">
            <a:extLst>
              <a:ext uri="{FF2B5EF4-FFF2-40B4-BE49-F238E27FC236}">
                <a16:creationId xmlns:a16="http://schemas.microsoft.com/office/drawing/2014/main" id="{3EFEDB65-D284-8A52-CA88-D2E6CC1B498F}"/>
              </a:ext>
            </a:extLst>
          </p:cNvPr>
          <p:cNvPicPr>
            <a:picLocks noChangeAspect="1"/>
          </p:cNvPicPr>
          <p:nvPr/>
        </p:nvPicPr>
        <p:blipFill>
          <a:blip r:embed="rId3"/>
          <a:stretch>
            <a:fillRect/>
          </a:stretch>
        </p:blipFill>
        <p:spPr>
          <a:xfrm>
            <a:off x="10575863" y="226544"/>
            <a:ext cx="1354200" cy="771352"/>
          </a:xfrm>
          <a:prstGeom prst="rect">
            <a:avLst/>
          </a:prstGeom>
        </p:spPr>
      </p:pic>
    </p:spTree>
    <p:extLst>
      <p:ext uri="{BB962C8B-B14F-4D97-AF65-F5344CB8AC3E}">
        <p14:creationId xmlns:p14="http://schemas.microsoft.com/office/powerpoint/2010/main" val="1402194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A0CA-7CDC-C2CF-3719-DB05940C4CB1}"/>
              </a:ext>
            </a:extLst>
          </p:cNvPr>
          <p:cNvSpPr>
            <a:spLocks noGrp="1"/>
          </p:cNvSpPr>
          <p:nvPr>
            <p:ph type="title"/>
          </p:nvPr>
        </p:nvSpPr>
        <p:spPr>
          <a:xfrm>
            <a:off x="811564" y="0"/>
            <a:ext cx="10515600" cy="1325563"/>
          </a:xfrm>
        </p:spPr>
        <p:txBody>
          <a:bodyPr/>
          <a:lstStyle/>
          <a:p>
            <a:pPr algn="ctr"/>
            <a:r>
              <a:rPr lang="en-US" b="1" dirty="0"/>
              <a:t>Thank you!</a:t>
            </a:r>
          </a:p>
        </p:txBody>
      </p:sp>
      <p:pic>
        <p:nvPicPr>
          <p:cNvPr id="5" name="Content Placeholder 4">
            <a:extLst>
              <a:ext uri="{FF2B5EF4-FFF2-40B4-BE49-F238E27FC236}">
                <a16:creationId xmlns:a16="http://schemas.microsoft.com/office/drawing/2014/main" id="{9378CD48-AF82-7CDF-7198-1EA81692F8EE}"/>
              </a:ext>
            </a:extLst>
          </p:cNvPr>
          <p:cNvPicPr>
            <a:picLocks noGrp="1" noChangeAspect="1"/>
          </p:cNvPicPr>
          <p:nvPr>
            <p:ph idx="1"/>
          </p:nvPr>
        </p:nvPicPr>
        <p:blipFill>
          <a:blip r:embed="rId2"/>
          <a:stretch>
            <a:fillRect/>
          </a:stretch>
        </p:blipFill>
        <p:spPr>
          <a:xfrm>
            <a:off x="1546044" y="1325563"/>
            <a:ext cx="9641067" cy="5356898"/>
          </a:xfrm>
        </p:spPr>
      </p:pic>
    </p:spTree>
    <p:extLst>
      <p:ext uri="{BB962C8B-B14F-4D97-AF65-F5344CB8AC3E}">
        <p14:creationId xmlns:p14="http://schemas.microsoft.com/office/powerpoint/2010/main" val="38986990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TotalTime>
  <Words>1589</Words>
  <Application>Microsoft Macintosh PowerPoint</Application>
  <PresentationFormat>Widescreen</PresentationFormat>
  <Paragraphs>112</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-webkit-standard</vt:lpstr>
      <vt:lpstr>Aptos</vt:lpstr>
      <vt:lpstr>Arial</vt:lpstr>
      <vt:lpstr>Calibri</vt:lpstr>
      <vt:lpstr>Calibri Light</vt:lpstr>
      <vt:lpstr>GDS Transport</vt:lpstr>
      <vt:lpstr>PT Sans</vt:lpstr>
      <vt:lpstr>Times New Roman</vt:lpstr>
      <vt:lpstr>Office Theme</vt:lpstr>
      <vt:lpstr>Deprivation of Liberty cases – what we see in court</vt:lpstr>
      <vt:lpstr>PowerPoint Presentation</vt:lpstr>
      <vt:lpstr>Court of Protection</vt:lpstr>
      <vt:lpstr>Court of Protection Open Justice Project</vt:lpstr>
      <vt:lpstr>Observing hearings</vt:lpstr>
      <vt:lpstr>Benefits</vt:lpstr>
      <vt:lpstr>PowerPoint Presentation</vt:lpstr>
      <vt:lpstr>PowerPoint Presentation</vt:lpstr>
      <vt:lpstr>PowerPoint Presentation</vt:lpstr>
      <vt:lpstr>PowerPoint Presentation</vt:lpstr>
      <vt:lpstr>PowerPoint Presentation</vt:lpstr>
      <vt:lpstr>PowerPoint Presentation</vt:lpstr>
      <vt:lpstr>Repeated concerns for us/judges in DOLS cases</vt:lpstr>
      <vt:lpstr>PowerPoint Presentation</vt:lpstr>
      <vt:lpstr>Two Kent cases we’ve blogged about 1. Neglect, criminal proceedings + DOLS</vt:lpstr>
      <vt:lpstr>Two Kent cases we’ve blogged about 2. Confusion between MHA + MCA leads to unacceptable delay </vt:lpstr>
      <vt:lpstr>PowerPoint Presentation</vt:lpstr>
      <vt:lpstr>PowerPoint Presentation</vt:lpstr>
      <vt:lpstr>PowerPoint Presentation</vt:lpstr>
      <vt:lpstr>How to find hearings to observe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Join our small and friendly webinar</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Gill Loomes</cp:lastModifiedBy>
  <cp:revision>92</cp:revision>
  <dcterms:created xsi:type="dcterms:W3CDTF">2025-03-28T20:17:11Z</dcterms:created>
  <dcterms:modified xsi:type="dcterms:W3CDTF">2025-10-24T11:07:19Z</dcterms:modified>
</cp:coreProperties>
</file>